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4" r:id="rId4"/>
  </p:sldMasterIdLst>
  <p:notesMasterIdLst>
    <p:notesMasterId r:id="rId54"/>
  </p:notesMasterIdLst>
  <p:sldIdLst>
    <p:sldId id="321" r:id="rId5"/>
    <p:sldId id="336" r:id="rId6"/>
    <p:sldId id="352" r:id="rId7"/>
    <p:sldId id="311" r:id="rId8"/>
    <p:sldId id="310" r:id="rId9"/>
    <p:sldId id="326" r:id="rId10"/>
    <p:sldId id="315" r:id="rId11"/>
    <p:sldId id="353" r:id="rId12"/>
    <p:sldId id="350" r:id="rId13"/>
    <p:sldId id="338" r:id="rId14"/>
    <p:sldId id="354" r:id="rId15"/>
    <p:sldId id="318" r:id="rId16"/>
    <p:sldId id="316" r:id="rId17"/>
    <p:sldId id="319" r:id="rId18"/>
    <p:sldId id="320" r:id="rId19"/>
    <p:sldId id="346" r:id="rId20"/>
    <p:sldId id="368" r:id="rId21"/>
    <p:sldId id="349" r:id="rId22"/>
    <p:sldId id="327" r:id="rId23"/>
    <p:sldId id="355" r:id="rId24"/>
    <p:sldId id="356" r:id="rId25"/>
    <p:sldId id="328" r:id="rId26"/>
    <p:sldId id="360" r:id="rId27"/>
    <p:sldId id="363" r:id="rId28"/>
    <p:sldId id="330" r:id="rId29"/>
    <p:sldId id="364" r:id="rId30"/>
    <p:sldId id="351" r:id="rId31"/>
    <p:sldId id="348" r:id="rId32"/>
    <p:sldId id="341" r:id="rId33"/>
    <p:sldId id="359" r:id="rId34"/>
    <p:sldId id="265" r:id="rId35"/>
    <p:sldId id="367" r:id="rId36"/>
    <p:sldId id="325" r:id="rId37"/>
    <p:sldId id="369" r:id="rId38"/>
    <p:sldId id="290" r:id="rId39"/>
    <p:sldId id="347" r:id="rId40"/>
    <p:sldId id="357" r:id="rId41"/>
    <p:sldId id="361" r:id="rId42"/>
    <p:sldId id="362" r:id="rId43"/>
    <p:sldId id="331" r:id="rId44"/>
    <p:sldId id="332" r:id="rId45"/>
    <p:sldId id="333" r:id="rId46"/>
    <p:sldId id="335" r:id="rId47"/>
    <p:sldId id="344" r:id="rId48"/>
    <p:sldId id="345" r:id="rId49"/>
    <p:sldId id="358" r:id="rId50"/>
    <p:sldId id="371" r:id="rId51"/>
    <p:sldId id="370" r:id="rId52"/>
    <p:sldId id="365" r:id="rId5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Main Section" id="{EB323392-509E-4141-B6E1-01F6ED79B802}">
          <p14:sldIdLst/>
        </p14:section>
        <p14:section name="Quyen" id="{060B9307-E508-4759-B959-9D160D3BFC58}">
          <p14:sldIdLst>
            <p14:sldId id="321"/>
            <p14:sldId id="336"/>
            <p14:sldId id="352"/>
            <p14:sldId id="311"/>
            <p14:sldId id="310"/>
            <p14:sldId id="326"/>
            <p14:sldId id="315"/>
            <p14:sldId id="353"/>
            <p14:sldId id="350"/>
            <p14:sldId id="338"/>
          </p14:sldIdLst>
        </p14:section>
        <p14:section name="Mark" id="{E9DA1407-5CF8-46D3-84B2-259FEB522A8D}">
          <p14:sldIdLst>
            <p14:sldId id="354"/>
            <p14:sldId id="318"/>
            <p14:sldId id="316"/>
            <p14:sldId id="319"/>
            <p14:sldId id="320"/>
          </p14:sldIdLst>
        </p14:section>
        <p14:section name="Amelia" id="{615AC631-601A-4459-A0FF-C674B29572A0}">
          <p14:sldIdLst>
            <p14:sldId id="346"/>
            <p14:sldId id="368"/>
            <p14:sldId id="349"/>
            <p14:sldId id="327"/>
            <p14:sldId id="355"/>
            <p14:sldId id="356"/>
            <p14:sldId id="328"/>
          </p14:sldIdLst>
        </p14:section>
        <p14:section name="Pascal" id="{C9987E73-7B94-40ED-B1DF-DE1A3BB5BA72}">
          <p14:sldIdLst>
            <p14:sldId id="360"/>
            <p14:sldId id="363"/>
            <p14:sldId id="330"/>
            <p14:sldId id="364"/>
            <p14:sldId id="351"/>
            <p14:sldId id="348"/>
            <p14:sldId id="341"/>
            <p14:sldId id="359"/>
            <p14:sldId id="265"/>
            <p14:sldId id="367"/>
          </p14:sldIdLst>
        </p14:section>
        <p14:section name="Quyen" id="{1B4FF917-C96A-4DA0-B3D2-AFD618144FD9}">
          <p14:sldIdLst>
            <p14:sldId id="325"/>
            <p14:sldId id="369"/>
            <p14:sldId id="290"/>
          </p14:sldIdLst>
        </p14:section>
        <p14:section name="Appendix" id="{8EE7996F-2BC6-044B-8E06-EF56ECA71BC4}">
          <p14:sldIdLst>
            <p14:sldId id="347"/>
            <p14:sldId id="357"/>
            <p14:sldId id="361"/>
            <p14:sldId id="362"/>
            <p14:sldId id="331"/>
            <p14:sldId id="332"/>
            <p14:sldId id="333"/>
            <p14:sldId id="335"/>
            <p14:sldId id="344"/>
            <p14:sldId id="345"/>
            <p14:sldId id="358"/>
            <p14:sldId id="371"/>
            <p14:sldId id="370"/>
            <p14:sldId id="365"/>
          </p14:sldIdLst>
        </p14:section>
      </p14:sectionLst>
    </p:ex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0C3766"/>
    <a:srgbClr val="97C7E2"/>
    <a:srgbClr val="7F7F7F"/>
    <a:srgbClr val="E7B671"/>
    <a:srgbClr val="456A8A"/>
    <a:srgbClr val="F6B9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9FB6B1-C4AE-2548-A3A2-B5469FFA13D6}" v="186" vWet="188" dt="2022-06-30T09:19:05.366"/>
    <p1510:client id="{851015AE-064F-45BD-8E80-F5F63077C7B9}" v="7623" dt="2022-06-30T13:44:06.282"/>
    <p1510:client id="{8CCE3155-010A-40A9-9398-AAE2D552FD7D}" v="16" dt="2022-06-29T19:05:25.478"/>
    <p1510:client id="{BE41ED3E-2589-473F-ACCA-4C00E2FBD972}" v="3431" dt="2022-06-30T15:17:32.138"/>
    <p1510:client id="{DDBEABA9-7127-40D8-BF32-20D5B0A9F230}" v="677" dt="2022-06-30T15:10:42.202"/>
    <p1510:client id="{FFCF4640-A56F-47AC-84F7-CEC8C19EED91}" v="1168" dt="2022-06-29T16:10:44.706"/>
  </p1510:revLst>
</p1510:revInfo>
</file>

<file path=ppt/tableStyles.xml><?xml version="1.0" encoding="utf-8"?>
<a:tblStyleLst xmlns:a="http://schemas.openxmlformats.org/drawingml/2006/main" def="{B5B51BFB-3B09-49C2-BADF-9CD178D0D82A}">
  <a:tblStyle styleId="{B5B51BFB-3B09-49C2-BADF-9CD178D0D82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2" d="100"/>
          <a:sy n="152" d="100"/>
        </p:scale>
        <p:origin x="754" y="10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analyticsvidhya.com/blog/2020/08/a-simple-introduction-to-sequence-to-sequence-model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3C4043"/>
              </a:solidFill>
              <a:highlight>
                <a:srgbClr val="FFFFFF"/>
              </a:highligh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de-CH" sz="1100" b="0" i="0" u="none" strike="noStrike" cap="none">
                <a:solidFill>
                  <a:srgbClr val="456A8A"/>
                </a:solidFill>
                <a:latin typeface="+mj-lt"/>
                <a:cs typeface="Times New Roman" panose="02020603050405020304" pitchFamily="18" charset="0"/>
                <a:sym typeface="Arial"/>
              </a:rPr>
              <a:t>To train a text generator there were various approaches.</a:t>
            </a:r>
          </a:p>
          <a:p>
            <a:pPr marL="158750" indent="0">
              <a:buNone/>
            </a:pPr>
            <a:endParaRPr lang="de-CH" sz="1100" b="0" i="0" u="none" strike="noStrike" cap="none">
              <a:solidFill>
                <a:srgbClr val="456A8A"/>
              </a:solidFill>
              <a:latin typeface="+mj-lt"/>
              <a:cs typeface="Times New Roman" panose="02020603050405020304" pitchFamily="18" charset="0"/>
              <a:sym typeface="Arial"/>
            </a:endParaRPr>
          </a:p>
          <a:p>
            <a:pPr marL="387350" indent="-228600">
              <a:buAutoNum type="alphaLcParenR"/>
            </a:pPr>
            <a:r>
              <a:rPr lang="de-CH" sz="1100" b="0" i="0" u="none" strike="noStrike" cap="none">
                <a:solidFill>
                  <a:srgbClr val="456A8A"/>
                </a:solidFill>
                <a:latin typeface="+mj-lt"/>
                <a:cs typeface="Times New Roman" panose="02020603050405020304" pitchFamily="18" charset="0"/>
                <a:sym typeface="Arial"/>
              </a:rPr>
              <a:t>A Character-to-Character Sequence Model. This model is simple easy to understand, suitable for the english language and with single words and names it is really suitable. However, once longer text needed to be generated it has it’s weaknes.</a:t>
            </a:r>
          </a:p>
          <a:p>
            <a:pPr marL="158750" indent="0">
              <a:buNone/>
            </a:pPr>
            <a:endParaRPr lang="de-CH" sz="1100" b="0" i="0" u="none" strike="noStrike" cap="none">
              <a:solidFill>
                <a:srgbClr val="456A8A"/>
              </a:solidFill>
              <a:latin typeface="+mj-lt"/>
              <a:cs typeface="Times New Roman" panose="02020603050405020304" pitchFamily="18" charset="0"/>
              <a:sym typeface="Arial"/>
              <a:hlinkClick r:id="rId3"/>
            </a:endParaRPr>
          </a:p>
          <a:p>
            <a:pPr marL="387350" indent="-228600">
              <a:buAutoNum type="alphaLcParenR"/>
            </a:pPr>
            <a:r>
              <a:rPr lang="de-CH" sz="1100" b="0" i="0" u="none" strike="noStrike" cap="none">
                <a:solidFill>
                  <a:srgbClr val="456A8A"/>
                </a:solidFill>
                <a:latin typeface="+mj-lt"/>
                <a:cs typeface="Times New Roman" panose="02020603050405020304" pitchFamily="18" charset="0"/>
                <a:sym typeface="Arial"/>
              </a:rPr>
              <a:t>Therefore Word-To-Word Sequence Model is a better joice for longer and more complex language problems. However the Architecture has limited memories and has no knowledge of linguistic semantics. As it is bigger it needs more expensive with GPU. Finally as a Neural Network is deep devoloped it is hard to train and correct it.</a:t>
            </a:r>
          </a:p>
          <a:p>
            <a:pPr marL="387350" indent="-228600">
              <a:buAutoNum type="alphaLcParenR"/>
            </a:pPr>
            <a:endParaRPr lang="de-CH" sz="1100" b="0" i="0" u="none" strike="noStrike" cap="none">
              <a:solidFill>
                <a:srgbClr val="456A8A"/>
              </a:solidFill>
              <a:latin typeface="+mj-lt"/>
              <a:cs typeface="Times New Roman" panose="02020603050405020304" pitchFamily="18" charset="0"/>
              <a:sym typeface="Arial"/>
              <a:hlinkClick r:id="rId3"/>
            </a:endParaRPr>
          </a:p>
          <a:p>
            <a:pPr marL="387350" indent="-228600">
              <a:buAutoNum type="alphaLcParenR"/>
            </a:pPr>
            <a:r>
              <a:rPr lang="de-CH">
                <a:hlinkClick r:id="rId3"/>
              </a:rPr>
              <a:t>Seq2Seq Model | Understand Seq2Seq Model Architecture (analyticsvidhya.com)</a:t>
            </a:r>
            <a:endParaRPr lang="en-HK"/>
          </a:p>
        </p:txBody>
      </p:sp>
    </p:spTree>
    <p:extLst>
      <p:ext uri="{BB962C8B-B14F-4D97-AF65-F5344CB8AC3E}">
        <p14:creationId xmlns:p14="http://schemas.microsoft.com/office/powerpoint/2010/main" val="1599013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0744dd1594_0_10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0744dd1594_0_10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CH"/>
              <a:t>Pascal</a:t>
            </a:r>
            <a:endParaRPr/>
          </a:p>
        </p:txBody>
      </p:sp>
    </p:spTree>
    <p:extLst>
      <p:ext uri="{BB962C8B-B14F-4D97-AF65-F5344CB8AC3E}">
        <p14:creationId xmlns:p14="http://schemas.microsoft.com/office/powerpoint/2010/main" val="1000903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07000"/>
              </a:lnSpc>
              <a:spcAft>
                <a:spcPts val="800"/>
              </a:spcAft>
            </a:pPr>
            <a:r>
              <a:rPr lang="de-CH" sz="1800" err="1">
                <a:effectLst/>
                <a:latin typeface="Calibri" panose="020F0502020204030204" pitchFamily="34" charset="0"/>
                <a:ea typeface="Calibri" panose="020F0502020204030204" pitchFamily="34" charset="0"/>
                <a:cs typeface="Times New Roman" panose="02020603050405020304" pitchFamily="18" charset="0"/>
              </a:rPr>
              <a:t>Let’s</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Recap</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with</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some</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theory</a:t>
            </a:r>
            <a:endParaRPr lang="de-CH"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CH" sz="180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de-CH" sz="1800" err="1">
                <a:effectLst/>
                <a:latin typeface="Calibri" panose="020F0502020204030204" pitchFamily="34" charset="0"/>
                <a:ea typeface="Calibri" panose="020F0502020204030204" pitchFamily="34" charset="0"/>
                <a:cs typeface="Times New Roman" panose="02020603050405020304" pitchFamily="18" charset="0"/>
              </a:rPr>
              <a:t>There</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are</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two</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Archtitecure</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for</a:t>
            </a:r>
            <a:r>
              <a:rPr lang="de-CH" sz="1800">
                <a:effectLst/>
                <a:latin typeface="Calibri" panose="020F0502020204030204" pitchFamily="34" charset="0"/>
                <a:ea typeface="Calibri" panose="020F0502020204030204" pitchFamily="34" charset="0"/>
                <a:cs typeface="Times New Roman" panose="02020603050405020304" pitchFamily="18" charset="0"/>
              </a:rPr>
              <a:t> a RNN Model. On </a:t>
            </a:r>
            <a:r>
              <a:rPr lang="de-CH" sz="1800" err="1">
                <a:effectLst/>
                <a:latin typeface="Calibri" panose="020F0502020204030204" pitchFamily="34" charset="0"/>
                <a:ea typeface="Calibri" panose="020F0502020204030204" pitchFamily="34" charset="0"/>
                <a:cs typeface="Times New Roman" panose="02020603050405020304" pitchFamily="18" charset="0"/>
              </a:rPr>
              <a:t>the</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left</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the</a:t>
            </a:r>
            <a:r>
              <a:rPr lang="de-CH" sz="1800">
                <a:effectLst/>
                <a:latin typeface="Calibri" panose="020F0502020204030204" pitchFamily="34" charset="0"/>
                <a:ea typeface="Calibri" panose="020F0502020204030204" pitchFamily="34" charset="0"/>
                <a:cs typeface="Times New Roman" panose="02020603050405020304" pitchFamily="18" charset="0"/>
              </a:rPr>
              <a:t> LSTM and </a:t>
            </a:r>
            <a:r>
              <a:rPr lang="de-CH" sz="1800" err="1">
                <a:effectLst/>
                <a:latin typeface="Calibri" panose="020F0502020204030204" pitchFamily="34" charset="0"/>
                <a:ea typeface="Calibri" panose="020F0502020204030204" pitchFamily="34" charset="0"/>
                <a:cs typeface="Times New Roman" panose="02020603050405020304" pitchFamily="18" charset="0"/>
              </a:rPr>
              <a:t>right</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the</a:t>
            </a:r>
            <a:r>
              <a:rPr lang="de-CH" sz="1800">
                <a:effectLst/>
                <a:latin typeface="Calibri" panose="020F0502020204030204" pitchFamily="34" charset="0"/>
                <a:ea typeface="Calibri" panose="020F0502020204030204" pitchFamily="34" charset="0"/>
                <a:cs typeface="Times New Roman" panose="02020603050405020304" pitchFamily="18" charset="0"/>
              </a:rPr>
              <a:t> GRU.</a:t>
            </a:r>
          </a:p>
          <a:p>
            <a:pPr>
              <a:lnSpc>
                <a:spcPct val="107000"/>
              </a:lnSpc>
              <a:spcAft>
                <a:spcPts val="800"/>
              </a:spcAft>
            </a:pPr>
            <a:r>
              <a:rPr lang="de-CH" sz="180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de-CH" sz="1800">
                <a:effectLst/>
                <a:latin typeface="Calibri" panose="020F0502020204030204" pitchFamily="34" charset="0"/>
                <a:ea typeface="Calibri" panose="020F0502020204030204" pitchFamily="34" charset="0"/>
                <a:cs typeface="Times New Roman" panose="02020603050405020304" pitchFamily="18" charset="0"/>
              </a:rPr>
              <a:t>In </a:t>
            </a:r>
            <a:r>
              <a:rPr lang="de-CH" sz="1800" err="1">
                <a:effectLst/>
                <a:latin typeface="Calibri" panose="020F0502020204030204" pitchFamily="34" charset="0"/>
                <a:ea typeface="Calibri" panose="020F0502020204030204" pitchFamily="34" charset="0"/>
                <a:cs typeface="Times New Roman" panose="02020603050405020304" pitchFamily="18" charset="0"/>
              </a:rPr>
              <a:t>the</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first</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step</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you</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see</a:t>
            </a:r>
            <a:r>
              <a:rPr lang="de-CH" sz="1800">
                <a:effectLst/>
                <a:latin typeface="Calibri" panose="020F0502020204030204" pitchFamily="34" charset="0"/>
                <a:ea typeface="Calibri" panose="020F0502020204030204" pitchFamily="34" charset="0"/>
                <a:cs typeface="Times New Roman" panose="02020603050405020304" pitchFamily="18" charset="0"/>
              </a:rPr>
              <a:t> a </a:t>
            </a:r>
            <a:r>
              <a:rPr lang="de-CH" sz="1800" err="1">
                <a:effectLst/>
                <a:latin typeface="Calibri" panose="020F0502020204030204" pitchFamily="34" charset="0"/>
                <a:ea typeface="Calibri" panose="020F0502020204030204" pitchFamily="34" charset="0"/>
                <a:cs typeface="Times New Roman" panose="02020603050405020304" pitchFamily="18" charset="0"/>
              </a:rPr>
              <a:t>snippet</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from</a:t>
            </a:r>
            <a:r>
              <a:rPr lang="de-CH" sz="1800">
                <a:effectLst/>
                <a:latin typeface="Calibri" panose="020F0502020204030204" pitchFamily="34" charset="0"/>
                <a:ea typeface="Calibri" panose="020F0502020204030204" pitchFamily="34" charset="0"/>
                <a:cs typeface="Times New Roman" panose="02020603050405020304" pitchFamily="18" charset="0"/>
              </a:rPr>
              <a:t> a repetitive </a:t>
            </a:r>
            <a:r>
              <a:rPr lang="de-CH" sz="1800" err="1">
                <a:effectLst/>
                <a:latin typeface="Calibri" panose="020F0502020204030204" pitchFamily="34" charset="0"/>
                <a:ea typeface="Calibri" panose="020F0502020204030204" pitchFamily="34" charset="0"/>
                <a:cs typeface="Times New Roman" panose="02020603050405020304" pitchFamily="18" charset="0"/>
              </a:rPr>
              <a:t>process</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That</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means</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the</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process</a:t>
            </a:r>
            <a:r>
              <a:rPr lang="de-CH" sz="1800">
                <a:effectLst/>
                <a:latin typeface="Calibri" panose="020F0502020204030204" pitchFamily="34" charset="0"/>
                <a:ea typeface="Calibri" panose="020F0502020204030204" pitchFamily="34" charset="0"/>
                <a:cs typeface="Times New Roman" panose="02020603050405020304" pitchFamily="18" charset="0"/>
              </a:rPr>
              <a:t> will </a:t>
            </a:r>
            <a:r>
              <a:rPr lang="de-CH" sz="1800" err="1">
                <a:effectLst/>
                <a:latin typeface="Calibri" panose="020F0502020204030204" pitchFamily="34" charset="0"/>
                <a:ea typeface="Calibri" panose="020F0502020204030204" pitchFamily="34" charset="0"/>
                <a:cs typeface="Times New Roman" panose="02020603050405020304" pitchFamily="18" charset="0"/>
              </a:rPr>
              <a:t>be</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repeatet</a:t>
            </a:r>
            <a:r>
              <a:rPr lang="de-CH" sz="1800">
                <a:effectLst/>
                <a:latin typeface="Calibri" panose="020F0502020204030204" pitchFamily="34" charset="0"/>
                <a:ea typeface="Calibri" panose="020F0502020204030204" pitchFamily="34" charset="0"/>
                <a:cs typeface="Times New Roman" panose="02020603050405020304" pitchFamily="18" charset="0"/>
              </a:rPr>
              <a:t> and </a:t>
            </a:r>
            <a:r>
              <a:rPr lang="de-CH" sz="1800" err="1">
                <a:effectLst/>
                <a:latin typeface="Calibri" panose="020F0502020204030204" pitchFamily="34" charset="0"/>
                <a:ea typeface="Calibri" panose="020F0502020204030204" pitchFamily="34" charset="0"/>
                <a:cs typeface="Times New Roman" panose="02020603050405020304" pitchFamily="18" charset="0"/>
              </a:rPr>
              <a:t>repeated</a:t>
            </a:r>
            <a:r>
              <a:rPr lang="de-CH" sz="180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de-CH" sz="1800">
                <a:effectLst/>
                <a:latin typeface="Calibri" panose="020F0502020204030204" pitchFamily="34" charset="0"/>
                <a:ea typeface="Calibri" panose="020F0502020204030204" pitchFamily="34" charset="0"/>
                <a:cs typeface="Times New Roman" panose="02020603050405020304" pitchFamily="18" charset="0"/>
              </a:rPr>
              <a:t>@CLICK@. So </a:t>
            </a:r>
            <a:r>
              <a:rPr lang="de-CH" sz="1800" err="1">
                <a:effectLst/>
                <a:latin typeface="Calibri" panose="020F0502020204030204" pitchFamily="34" charset="0"/>
                <a:ea typeface="Calibri" panose="020F0502020204030204" pitchFamily="34" charset="0"/>
                <a:cs typeface="Times New Roman" panose="02020603050405020304" pitchFamily="18" charset="0"/>
              </a:rPr>
              <a:t>from</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the</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previous</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steps</a:t>
            </a:r>
            <a:r>
              <a:rPr lang="de-CH" sz="1800">
                <a:effectLst/>
                <a:latin typeface="Calibri" panose="020F0502020204030204" pitchFamily="34" charset="0"/>
                <a:ea typeface="Calibri" panose="020F0502020204030204" pitchFamily="34" charset="0"/>
                <a:cs typeface="Times New Roman" panose="02020603050405020304" pitchFamily="18" charset="0"/>
              </a:rPr>
              <a:t> a </a:t>
            </a:r>
            <a:r>
              <a:rPr lang="de-CH" sz="1800" err="1">
                <a:effectLst/>
                <a:latin typeface="Calibri" panose="020F0502020204030204" pitchFamily="34" charset="0"/>
                <a:ea typeface="Calibri" panose="020F0502020204030204" pitchFamily="34" charset="0"/>
                <a:cs typeface="Times New Roman" panose="02020603050405020304" pitchFamily="18" charset="0"/>
              </a:rPr>
              <a:t>gate</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decide</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which</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values</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from</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the</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hidden</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state</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should</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be</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kept</a:t>
            </a:r>
            <a:r>
              <a:rPr lang="de-CH" sz="1800">
                <a:effectLst/>
                <a:latin typeface="Calibri" panose="020F0502020204030204" pitchFamily="34" charset="0"/>
                <a:ea typeface="Calibri" panose="020F0502020204030204" pitchFamily="34" charset="0"/>
                <a:cs typeface="Times New Roman" panose="02020603050405020304" pitchFamily="18" charset="0"/>
              </a:rPr>
              <a:t> and </a:t>
            </a:r>
            <a:r>
              <a:rPr lang="de-CH" sz="1800" err="1">
                <a:effectLst/>
                <a:latin typeface="Calibri" panose="020F0502020204030204" pitchFamily="34" charset="0"/>
                <a:ea typeface="Calibri" panose="020F0502020204030204" pitchFamily="34" charset="0"/>
                <a:cs typeface="Times New Roman" panose="02020603050405020304" pitchFamily="18" charset="0"/>
              </a:rPr>
              <a:t>which</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should</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be</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forget</a:t>
            </a:r>
            <a:r>
              <a:rPr lang="de-CH" sz="1800">
                <a:effectLst/>
                <a:latin typeface="Calibri" panose="020F0502020204030204" pitchFamily="34" charset="0"/>
                <a:ea typeface="Calibri" panose="020F0502020204030204" pitchFamily="34" charset="0"/>
                <a:cs typeface="Times New Roman" panose="02020603050405020304" pitchFamily="18" charset="0"/>
              </a:rPr>
              <a:t> @CLICK@. </a:t>
            </a:r>
            <a:r>
              <a:rPr lang="de-CH" sz="1800" err="1">
                <a:effectLst/>
                <a:latin typeface="Calibri" panose="020F0502020204030204" pitchFamily="34" charset="0"/>
                <a:ea typeface="Calibri" panose="020F0502020204030204" pitchFamily="34" charset="0"/>
                <a:cs typeface="Times New Roman" panose="02020603050405020304" pitchFamily="18" charset="0"/>
              </a:rPr>
              <a:t>Afterwards</a:t>
            </a:r>
            <a:r>
              <a:rPr lang="de-CH" sz="1800">
                <a:effectLst/>
                <a:latin typeface="Calibri" panose="020F0502020204030204" pitchFamily="34" charset="0"/>
                <a:ea typeface="Calibri" panose="020F0502020204030204" pitchFamily="34" charset="0"/>
                <a:cs typeface="Times New Roman" panose="02020603050405020304" pitchFamily="18" charset="0"/>
              </a:rPr>
              <a:t> in </a:t>
            </a:r>
            <a:r>
              <a:rPr lang="de-CH" sz="1800" err="1">
                <a:effectLst/>
                <a:latin typeface="Calibri" panose="020F0502020204030204" pitchFamily="34" charset="0"/>
                <a:ea typeface="Calibri" panose="020F0502020204030204" pitchFamily="34" charset="0"/>
                <a:cs typeface="Times New Roman" panose="02020603050405020304" pitchFamily="18" charset="0"/>
              </a:rPr>
              <a:t>the</a:t>
            </a:r>
            <a:r>
              <a:rPr lang="de-CH" sz="1800">
                <a:effectLst/>
                <a:latin typeface="Calibri" panose="020F0502020204030204" pitchFamily="34" charset="0"/>
                <a:ea typeface="Calibri" panose="020F0502020204030204" pitchFamily="34" charset="0"/>
                <a:cs typeface="Times New Roman" panose="02020603050405020304" pitchFamily="18" charset="0"/>
              </a:rPr>
              <a:t> Input </a:t>
            </a:r>
            <a:r>
              <a:rPr lang="de-CH" sz="1800" err="1">
                <a:effectLst/>
                <a:latin typeface="Calibri" panose="020F0502020204030204" pitchFamily="34" charset="0"/>
                <a:ea typeface="Calibri" panose="020F0502020204030204" pitchFamily="34" charset="0"/>
                <a:cs typeface="Times New Roman" panose="02020603050405020304" pitchFamily="18" charset="0"/>
              </a:rPr>
              <a:t>gate</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the</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most</a:t>
            </a:r>
            <a:r>
              <a:rPr lang="de-CH" sz="1800">
                <a:effectLst/>
                <a:latin typeface="Calibri" panose="020F0502020204030204" pitchFamily="34" charset="0"/>
                <a:ea typeface="Calibri" panose="020F0502020204030204" pitchFamily="34" charset="0"/>
                <a:cs typeface="Times New Roman" panose="02020603050405020304" pitchFamily="18" charset="0"/>
              </a:rPr>
              <a:t> relevant </a:t>
            </a:r>
            <a:r>
              <a:rPr lang="de-CH" sz="1800" err="1">
                <a:effectLst/>
                <a:latin typeface="Calibri" panose="020F0502020204030204" pitchFamily="34" charset="0"/>
                <a:ea typeface="Calibri" panose="020F0502020204030204" pitchFamily="34" charset="0"/>
                <a:cs typeface="Times New Roman" panose="02020603050405020304" pitchFamily="18" charset="0"/>
              </a:rPr>
              <a:t>inputs</a:t>
            </a:r>
            <a:r>
              <a:rPr lang="de-CH" sz="1800">
                <a:effectLst/>
                <a:latin typeface="Calibri" panose="020F0502020204030204" pitchFamily="34" charset="0"/>
                <a:ea typeface="Calibri" panose="020F0502020204030204" pitchFamily="34" charset="0"/>
                <a:cs typeface="Times New Roman" panose="02020603050405020304" pitchFamily="18" charset="0"/>
              </a:rPr>
              <a:t> will </a:t>
            </a:r>
            <a:r>
              <a:rPr lang="de-CH" sz="1800" err="1">
                <a:effectLst/>
                <a:latin typeface="Calibri" panose="020F0502020204030204" pitchFamily="34" charset="0"/>
                <a:ea typeface="Calibri" panose="020F0502020204030204" pitchFamily="34" charset="0"/>
                <a:cs typeface="Times New Roman" panose="02020603050405020304" pitchFamily="18" charset="0"/>
              </a:rPr>
              <a:t>be</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prepared</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to</a:t>
            </a:r>
            <a:r>
              <a:rPr lang="de-CH" sz="1800">
                <a:effectLst/>
                <a:latin typeface="Calibri" panose="020F0502020204030204" pitchFamily="34" charset="0"/>
                <a:ea typeface="Calibri" panose="020F0502020204030204" pitchFamily="34" charset="0"/>
                <a:cs typeface="Times New Roman" panose="02020603050405020304" pitchFamily="18" charset="0"/>
              </a:rPr>
              <a:t> update </a:t>
            </a:r>
            <a:r>
              <a:rPr lang="de-CH" sz="1800" err="1">
                <a:effectLst/>
                <a:latin typeface="Calibri" panose="020F0502020204030204" pitchFamily="34" charset="0"/>
                <a:ea typeface="Calibri" panose="020F0502020204030204" pitchFamily="34" charset="0"/>
                <a:cs typeface="Times New Roman" panose="02020603050405020304" pitchFamily="18" charset="0"/>
              </a:rPr>
              <a:t>the</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value</a:t>
            </a:r>
            <a:r>
              <a:rPr lang="de-CH" sz="180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de-CH" sz="180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de-CH" sz="1800" err="1">
                <a:effectLst/>
                <a:latin typeface="Calibri" panose="020F0502020204030204" pitchFamily="34" charset="0"/>
                <a:ea typeface="Calibri" panose="020F0502020204030204" pitchFamily="34" charset="0"/>
                <a:cs typeface="Times New Roman" panose="02020603050405020304" pitchFamily="18" charset="0"/>
              </a:rPr>
              <a:t>Once</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the</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information</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were</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ready</a:t>
            </a:r>
            <a:r>
              <a:rPr lang="de-CH" sz="1800">
                <a:effectLst/>
                <a:latin typeface="Calibri" panose="020F0502020204030204" pitchFamily="34" charset="0"/>
                <a:ea typeface="Calibri" panose="020F0502020204030204" pitchFamily="34" charset="0"/>
                <a:cs typeface="Times New Roman" panose="02020603050405020304" pitchFamily="18" charset="0"/>
              </a:rPr>
              <a:t>. @CLICK@. The </a:t>
            </a:r>
            <a:r>
              <a:rPr lang="de-CH" sz="1800" err="1">
                <a:effectLst/>
                <a:latin typeface="Calibri" panose="020F0502020204030204" pitchFamily="34" charset="0"/>
                <a:ea typeface="Calibri" panose="020F0502020204030204" pitchFamily="34" charset="0"/>
                <a:cs typeface="Times New Roman" panose="02020603050405020304" pitchFamily="18" charset="0"/>
              </a:rPr>
              <a:t>cell</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state</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continues</a:t>
            </a:r>
            <a:r>
              <a:rPr lang="de-CH" sz="1800">
                <a:effectLst/>
                <a:latin typeface="Calibri" panose="020F0502020204030204" pitchFamily="34" charset="0"/>
                <a:ea typeface="Calibri" panose="020F0502020204030204" pitchFamily="34" charset="0"/>
                <a:cs typeface="Times New Roman" panose="02020603050405020304" pitchFamily="18" charset="0"/>
              </a:rPr>
              <a:t> and </a:t>
            </a:r>
            <a:r>
              <a:rPr lang="de-CH" sz="1800" err="1">
                <a:effectLst/>
                <a:latin typeface="Calibri" panose="020F0502020204030204" pitchFamily="34" charset="0"/>
                <a:ea typeface="Calibri" panose="020F0502020204030204" pitchFamily="34" charset="0"/>
                <a:cs typeface="Times New Roman" panose="02020603050405020304" pitchFamily="18" charset="0"/>
              </a:rPr>
              <a:t>get</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the</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information</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what</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should</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be</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forgotten</a:t>
            </a:r>
            <a:r>
              <a:rPr lang="de-CH" sz="1800">
                <a:effectLst/>
                <a:latin typeface="Calibri" panose="020F0502020204030204" pitchFamily="34" charset="0"/>
                <a:ea typeface="Calibri" panose="020F0502020204030204" pitchFamily="34" charset="0"/>
                <a:cs typeface="Times New Roman" panose="02020603050405020304" pitchFamily="18" charset="0"/>
              </a:rPr>
              <a:t>, @CLICK@. before </a:t>
            </a:r>
            <a:r>
              <a:rPr lang="de-CH" sz="1800" err="1">
                <a:effectLst/>
                <a:latin typeface="Calibri" panose="020F0502020204030204" pitchFamily="34" charset="0"/>
                <a:ea typeface="Calibri" panose="020F0502020204030204" pitchFamily="34" charset="0"/>
                <a:cs typeface="Times New Roman" panose="02020603050405020304" pitchFamily="18" charset="0"/>
              </a:rPr>
              <a:t>it</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gets</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updated</a:t>
            </a:r>
            <a:r>
              <a:rPr lang="de-CH" sz="180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de-CH" sz="180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de-CH" sz="1800">
                <a:effectLst/>
                <a:latin typeface="Calibri" panose="020F0502020204030204" pitchFamily="34" charset="0"/>
                <a:ea typeface="Calibri" panose="020F0502020204030204" pitchFamily="34" charset="0"/>
                <a:cs typeface="Times New Roman" panose="02020603050405020304" pitchFamily="18" charset="0"/>
              </a:rPr>
              <a:t>Back </a:t>
            </a:r>
            <a:r>
              <a:rPr lang="de-CH" sz="1800" err="1">
                <a:effectLst/>
                <a:latin typeface="Calibri" panose="020F0502020204030204" pitchFamily="34" charset="0"/>
                <a:ea typeface="Calibri" panose="020F0502020204030204" pitchFamily="34" charset="0"/>
                <a:cs typeface="Times New Roman" panose="02020603050405020304" pitchFamily="18" charset="0"/>
              </a:rPr>
              <a:t>to</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the</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hidden</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state</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below</a:t>
            </a:r>
            <a:r>
              <a:rPr lang="de-CH" sz="1800">
                <a:effectLst/>
                <a:latin typeface="Calibri" panose="020F0502020204030204" pitchFamily="34" charset="0"/>
                <a:ea typeface="Calibri" panose="020F0502020204030204" pitchFamily="34" charset="0"/>
                <a:cs typeface="Times New Roman" panose="02020603050405020304" pitchFamily="18" charset="0"/>
              </a:rPr>
              <a:t> @CLICK@. </a:t>
            </a:r>
            <a:r>
              <a:rPr lang="de-CH" sz="1800" err="1">
                <a:effectLst/>
                <a:latin typeface="Calibri" panose="020F0502020204030204" pitchFamily="34" charset="0"/>
                <a:ea typeface="Calibri" panose="020F0502020204030204" pitchFamily="34" charset="0"/>
                <a:cs typeface="Times New Roman" panose="02020603050405020304" pitchFamily="18" charset="0"/>
              </a:rPr>
              <a:t>it</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goes</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to</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the</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next</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gate</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Mainly</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here</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the</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output</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for</a:t>
            </a:r>
            <a:r>
              <a:rPr lang="de-CH" sz="1800">
                <a:effectLst/>
                <a:latin typeface="Calibri" panose="020F0502020204030204" pitchFamily="34" charset="0"/>
                <a:ea typeface="Calibri" panose="020F0502020204030204" pitchFamily="34" charset="0"/>
                <a:cs typeface="Times New Roman" panose="02020603050405020304" pitchFamily="18" charset="0"/>
              </a:rPr>
              <a:t> @CLICK@. </a:t>
            </a:r>
            <a:r>
              <a:rPr lang="de-CH" sz="1800" err="1">
                <a:effectLst/>
                <a:latin typeface="Calibri" panose="020F0502020204030204" pitchFamily="34" charset="0"/>
                <a:ea typeface="Calibri" panose="020F0502020204030204" pitchFamily="34" charset="0"/>
                <a:cs typeface="Times New Roman" panose="02020603050405020304" pitchFamily="18" charset="0"/>
              </a:rPr>
              <a:t>the</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cell</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state</a:t>
            </a:r>
            <a:r>
              <a:rPr lang="de-CH" sz="1800">
                <a:effectLst/>
                <a:latin typeface="Calibri" panose="020F0502020204030204" pitchFamily="34" charset="0"/>
                <a:ea typeface="Calibri" panose="020F0502020204030204" pitchFamily="34" charset="0"/>
                <a:cs typeface="Times New Roman" panose="02020603050405020304" pitchFamily="18" charset="0"/>
              </a:rPr>
              <a:t> will </a:t>
            </a:r>
            <a:r>
              <a:rPr lang="de-CH" sz="1800" err="1">
                <a:effectLst/>
                <a:latin typeface="Calibri" panose="020F0502020204030204" pitchFamily="34" charset="0"/>
                <a:ea typeface="Calibri" panose="020F0502020204030204" pitchFamily="34" charset="0"/>
                <a:cs typeface="Times New Roman" panose="02020603050405020304" pitchFamily="18" charset="0"/>
              </a:rPr>
              <a:t>be</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defined</a:t>
            </a:r>
            <a:r>
              <a:rPr lang="de-CH" sz="1800">
                <a:effectLst/>
                <a:latin typeface="Calibri" panose="020F0502020204030204" pitchFamily="34" charset="0"/>
                <a:ea typeface="Calibri" panose="020F0502020204030204" pitchFamily="34" charset="0"/>
                <a:cs typeface="Times New Roman" panose="02020603050405020304" pitchFamily="18" charset="0"/>
              </a:rPr>
              <a:t> and </a:t>
            </a:r>
            <a:r>
              <a:rPr lang="de-CH" sz="1800" err="1">
                <a:effectLst/>
                <a:latin typeface="Calibri" panose="020F0502020204030204" pitchFamily="34" charset="0"/>
                <a:ea typeface="Calibri" panose="020F0502020204030204" pitchFamily="34" charset="0"/>
                <a:cs typeface="Times New Roman" panose="02020603050405020304" pitchFamily="18" charset="0"/>
              </a:rPr>
              <a:t>both</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points</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continues</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repeting</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those</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steps</a:t>
            </a:r>
            <a:r>
              <a:rPr lang="de-CH" sz="1800">
                <a:effectLst/>
                <a:latin typeface="Calibri" panose="020F0502020204030204" pitchFamily="34" charset="0"/>
                <a:ea typeface="Calibri" panose="020F0502020204030204" pitchFamily="34" charset="0"/>
                <a:cs typeface="Times New Roman" panose="02020603050405020304" pitchFamily="18" charset="0"/>
              </a:rPr>
              <a:t> @CLICK@. Over and </a:t>
            </a:r>
            <a:r>
              <a:rPr lang="de-CH" sz="1800" err="1">
                <a:effectLst/>
                <a:latin typeface="Calibri" panose="020F0502020204030204" pitchFamily="34" charset="0"/>
                <a:ea typeface="Calibri" panose="020F0502020204030204" pitchFamily="34" charset="0"/>
                <a:cs typeface="Times New Roman" panose="02020603050405020304" pitchFamily="18" charset="0"/>
              </a:rPr>
              <a:t>over</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again</a:t>
            </a:r>
            <a:r>
              <a:rPr lang="de-CH" sz="180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de-CH" sz="180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de-CH" sz="1800">
                <a:effectLst/>
                <a:latin typeface="Calibri" panose="020F0502020204030204" pitchFamily="34" charset="0"/>
                <a:ea typeface="Calibri" panose="020F0502020204030204" pitchFamily="34" charset="0"/>
                <a:cs typeface="Times New Roman" panose="02020603050405020304" pitchFamily="18" charset="0"/>
              </a:rPr>
              <a:t>The GRU </a:t>
            </a:r>
            <a:r>
              <a:rPr lang="de-CH" sz="1800" err="1">
                <a:effectLst/>
                <a:latin typeface="Calibri" panose="020F0502020204030204" pitchFamily="34" charset="0"/>
                <a:ea typeface="Calibri" panose="020F0502020204030204" pitchFamily="34" charset="0"/>
                <a:cs typeface="Times New Roman" panose="02020603050405020304" pitchFamily="18" charset="0"/>
              </a:rPr>
              <a:t>is</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mostly</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similar</a:t>
            </a:r>
            <a:r>
              <a:rPr lang="de-CH" sz="1800">
                <a:effectLst/>
                <a:latin typeface="Calibri" panose="020F0502020204030204" pitchFamily="34" charset="0"/>
                <a:ea typeface="Calibri" panose="020F0502020204030204" pitchFamily="34" charset="0"/>
                <a:cs typeface="Times New Roman" panose="02020603050405020304" pitchFamily="18" charset="0"/>
              </a:rPr>
              <a:t>. @CLICK@. </a:t>
            </a:r>
            <a:r>
              <a:rPr lang="de-CH" sz="1800" err="1">
                <a:effectLst/>
                <a:latin typeface="Calibri" panose="020F0502020204030204" pitchFamily="34" charset="0"/>
                <a:ea typeface="Calibri" panose="020F0502020204030204" pitchFamily="34" charset="0"/>
                <a:cs typeface="Times New Roman" panose="02020603050405020304" pitchFamily="18" charset="0"/>
              </a:rPr>
              <a:t>It</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has</a:t>
            </a:r>
            <a:r>
              <a:rPr lang="de-CH" sz="1800">
                <a:effectLst/>
                <a:latin typeface="Calibri" panose="020F0502020204030204" pitchFamily="34" charset="0"/>
                <a:ea typeface="Calibri" panose="020F0502020204030204" pitchFamily="34" charset="0"/>
                <a:cs typeface="Times New Roman" panose="02020603050405020304" pitchFamily="18" charset="0"/>
              </a:rPr>
              <a:t> an update </a:t>
            </a:r>
            <a:r>
              <a:rPr lang="de-CH" sz="1800" err="1">
                <a:effectLst/>
                <a:latin typeface="Calibri" panose="020F0502020204030204" pitchFamily="34" charset="0"/>
                <a:ea typeface="Calibri" panose="020F0502020204030204" pitchFamily="34" charset="0"/>
                <a:cs typeface="Times New Roman" panose="02020603050405020304" pitchFamily="18" charset="0"/>
              </a:rPr>
              <a:t>gate</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which</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is</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similar</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to</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the</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forget</a:t>
            </a:r>
            <a:r>
              <a:rPr lang="de-CH" sz="1800">
                <a:effectLst/>
                <a:latin typeface="Calibri" panose="020F0502020204030204" pitchFamily="34" charset="0"/>
                <a:ea typeface="Calibri" panose="020F0502020204030204" pitchFamily="34" charset="0"/>
                <a:cs typeface="Times New Roman" panose="02020603050405020304" pitchFamily="18" charset="0"/>
              </a:rPr>
              <a:t> and </a:t>
            </a:r>
            <a:r>
              <a:rPr lang="de-CH" sz="1800" err="1">
                <a:effectLst/>
                <a:latin typeface="Calibri" panose="020F0502020204030204" pitchFamily="34" charset="0"/>
                <a:ea typeface="Calibri" panose="020F0502020204030204" pitchFamily="34" charset="0"/>
                <a:cs typeface="Times New Roman" panose="02020603050405020304" pitchFamily="18" charset="0"/>
              </a:rPr>
              <a:t>input</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gate</a:t>
            </a:r>
            <a:r>
              <a:rPr lang="de-CH" sz="1800">
                <a:effectLst/>
                <a:latin typeface="Calibri" panose="020F0502020204030204" pitchFamily="34" charset="0"/>
                <a:ea typeface="Calibri" panose="020F0502020204030204" pitchFamily="34" charset="0"/>
                <a:cs typeface="Times New Roman" panose="02020603050405020304" pitchFamily="18" charset="0"/>
              </a:rPr>
              <a:t>. Plus an </a:t>
            </a:r>
            <a:r>
              <a:rPr lang="de-CH" sz="1800" err="1">
                <a:effectLst/>
                <a:latin typeface="Calibri" panose="020F0502020204030204" pitchFamily="34" charset="0"/>
                <a:ea typeface="Calibri" panose="020F0502020204030204" pitchFamily="34" charset="0"/>
                <a:cs typeface="Times New Roman" panose="02020603050405020304" pitchFamily="18" charset="0"/>
              </a:rPr>
              <a:t>reset</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gate</a:t>
            </a:r>
            <a:r>
              <a:rPr lang="de-CH" sz="1800">
                <a:effectLst/>
                <a:latin typeface="Calibri" panose="020F0502020204030204" pitchFamily="34" charset="0"/>
                <a:ea typeface="Calibri" panose="020F0502020204030204" pitchFamily="34" charset="0"/>
                <a:cs typeface="Times New Roman" panose="02020603050405020304" pitchFamily="18" charset="0"/>
              </a:rPr>
              <a:t>. @CLICK@. This </a:t>
            </a:r>
            <a:r>
              <a:rPr lang="de-CH" sz="1800" err="1">
                <a:effectLst/>
                <a:latin typeface="Calibri" panose="020F0502020204030204" pitchFamily="34" charset="0"/>
                <a:ea typeface="Calibri" panose="020F0502020204030204" pitchFamily="34" charset="0"/>
                <a:cs typeface="Times New Roman" panose="02020603050405020304" pitchFamily="18" charset="0"/>
              </a:rPr>
              <a:t>is</a:t>
            </a:r>
            <a:r>
              <a:rPr lang="de-CH" sz="1800">
                <a:effectLst/>
                <a:latin typeface="Calibri" panose="020F0502020204030204" pitchFamily="34" charset="0"/>
                <a:ea typeface="Calibri" panose="020F0502020204030204" pitchFamily="34" charset="0"/>
                <a:cs typeface="Times New Roman" panose="02020603050405020304" pitchFamily="18" charset="0"/>
              </a:rPr>
              <a:t> an additional </a:t>
            </a:r>
            <a:r>
              <a:rPr lang="de-CH" sz="1800" err="1">
                <a:effectLst/>
                <a:latin typeface="Calibri" panose="020F0502020204030204" pitchFamily="34" charset="0"/>
                <a:ea typeface="Calibri" panose="020F0502020204030204" pitchFamily="34" charset="0"/>
                <a:cs typeface="Times New Roman" panose="02020603050405020304" pitchFamily="18" charset="0"/>
              </a:rPr>
              <a:t>gate</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to</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determine</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how</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much</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information</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should</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be</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forgotten.This</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process</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is</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slighly</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faster</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than</a:t>
            </a:r>
            <a:r>
              <a:rPr lang="de-CH" sz="1800">
                <a:effectLst/>
                <a:latin typeface="Calibri" panose="020F0502020204030204" pitchFamily="34" charset="0"/>
                <a:ea typeface="Calibri" panose="020F0502020204030204" pitchFamily="34" charset="0"/>
                <a:cs typeface="Times New Roman" panose="02020603050405020304" pitchFamily="18" charset="0"/>
              </a:rPr>
              <a:t> an LSTM.</a:t>
            </a:r>
          </a:p>
          <a:p>
            <a:pPr>
              <a:lnSpc>
                <a:spcPct val="107000"/>
              </a:lnSpc>
              <a:spcAft>
                <a:spcPts val="800"/>
              </a:spcAft>
            </a:pPr>
            <a:endParaRPr lang="de-CH"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CH" sz="1800">
                <a:effectLst/>
                <a:latin typeface="Calibri" panose="020F0502020204030204" pitchFamily="34" charset="0"/>
                <a:ea typeface="Calibri" panose="020F0502020204030204" pitchFamily="34" charset="0"/>
                <a:cs typeface="Times New Roman" panose="02020603050405020304" pitchFamily="18" charset="0"/>
              </a:rPr>
              <a:t>Both </a:t>
            </a:r>
            <a:r>
              <a:rPr lang="de-CH" sz="1800" err="1">
                <a:effectLst/>
                <a:latin typeface="Calibri" panose="020F0502020204030204" pitchFamily="34" charset="0"/>
                <a:ea typeface="Calibri" panose="020F0502020204030204" pitchFamily="34" charset="0"/>
                <a:cs typeface="Times New Roman" panose="02020603050405020304" pitchFamily="18" charset="0"/>
              </a:rPr>
              <a:t>archive</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similar</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results</a:t>
            </a:r>
            <a:r>
              <a:rPr lang="de-CH" sz="1800">
                <a:effectLst/>
                <a:latin typeface="Calibri" panose="020F0502020204030204" pitchFamily="34" charset="0"/>
                <a:ea typeface="Calibri" panose="020F0502020204030204" pitchFamily="34" charset="0"/>
                <a:cs typeface="Times New Roman" panose="02020603050405020304" pitchFamily="18" charset="0"/>
              </a:rPr>
              <a:t> and </a:t>
            </a:r>
            <a:r>
              <a:rPr lang="de-CH" sz="1800" err="1">
                <a:effectLst/>
                <a:latin typeface="Calibri" panose="020F0502020204030204" pitchFamily="34" charset="0"/>
                <a:ea typeface="Calibri" panose="020F0502020204030204" pitchFamily="34" charset="0"/>
                <a:cs typeface="Times New Roman" panose="02020603050405020304" pitchFamily="18" charset="0"/>
              </a:rPr>
              <a:t>researcher</a:t>
            </a:r>
            <a:r>
              <a:rPr lang="de-CH" sz="1800">
                <a:effectLst/>
                <a:latin typeface="Calibri" panose="020F0502020204030204" pitchFamily="34" charset="0"/>
                <a:ea typeface="Calibri" panose="020F0502020204030204" pitchFamily="34" charset="0"/>
                <a:cs typeface="Times New Roman" panose="02020603050405020304" pitchFamily="18" charset="0"/>
              </a:rPr>
              <a:t> and </a:t>
            </a:r>
            <a:r>
              <a:rPr lang="de-CH" sz="1800" err="1">
                <a:effectLst/>
                <a:latin typeface="Calibri" panose="020F0502020204030204" pitchFamily="34" charset="0"/>
                <a:ea typeface="Calibri" panose="020F0502020204030204" pitchFamily="34" charset="0"/>
                <a:cs typeface="Times New Roman" panose="02020603050405020304" pitchFamily="18" charset="0"/>
              </a:rPr>
              <a:t>engineers</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try</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both</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to</a:t>
            </a:r>
            <a:r>
              <a:rPr lang="de-CH" sz="1800">
                <a:effectLst/>
                <a:latin typeface="Calibri" panose="020F0502020204030204" pitchFamily="34" charset="0"/>
                <a:ea typeface="Calibri" panose="020F0502020204030204" pitchFamily="34" charset="0"/>
                <a:cs typeface="Times New Roman" panose="02020603050405020304" pitchFamily="18" charset="0"/>
              </a:rPr>
              <a:t> find out </a:t>
            </a:r>
            <a:r>
              <a:rPr lang="de-CH" sz="1800" err="1">
                <a:effectLst/>
                <a:latin typeface="Calibri" panose="020F0502020204030204" pitchFamily="34" charset="0"/>
                <a:ea typeface="Calibri" panose="020F0502020204030204" pitchFamily="34" charset="0"/>
                <a:cs typeface="Times New Roman" panose="02020603050405020304" pitchFamily="18" charset="0"/>
              </a:rPr>
              <a:t>which</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works</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better</a:t>
            </a:r>
            <a:endParaRPr lang="de-CH" sz="1800">
              <a:effectLst/>
              <a:latin typeface="Calibri" panose="020F0502020204030204" pitchFamily="34" charset="0"/>
              <a:ea typeface="Calibri" panose="020F0502020204030204" pitchFamily="34" charset="0"/>
              <a:cs typeface="Times New Roman" panose="02020603050405020304" pitchFamily="18" charset="0"/>
            </a:endParaRPr>
          </a:p>
          <a:p>
            <a:endParaRPr lang="en-HK"/>
          </a:p>
        </p:txBody>
      </p:sp>
    </p:spTree>
    <p:extLst>
      <p:ext uri="{BB962C8B-B14F-4D97-AF65-F5344CB8AC3E}">
        <p14:creationId xmlns:p14="http://schemas.microsoft.com/office/powerpoint/2010/main" val="4225279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07000"/>
              </a:lnSpc>
              <a:spcAft>
                <a:spcPts val="800"/>
              </a:spcAft>
            </a:pPr>
            <a:r>
              <a:rPr lang="de-CH" sz="1800">
                <a:effectLst/>
                <a:latin typeface="Calibri" panose="020F0502020204030204" pitchFamily="34" charset="0"/>
                <a:ea typeface="Calibri" panose="020F0502020204030204" pitchFamily="34" charset="0"/>
                <a:cs typeface="Times New Roman" panose="02020603050405020304" pitchFamily="18" charset="0"/>
              </a:rPr>
              <a:t>The RNN </a:t>
            </a:r>
            <a:r>
              <a:rPr lang="de-CH" sz="1800" err="1">
                <a:effectLst/>
                <a:latin typeface="Calibri" panose="020F0502020204030204" pitchFamily="34" charset="0"/>
                <a:ea typeface="Calibri" panose="020F0502020204030204" pitchFamily="34" charset="0"/>
                <a:cs typeface="Times New Roman" panose="02020603050405020304" pitchFamily="18" charset="0"/>
              </a:rPr>
              <a:t>has</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however</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disadvantages</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It</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is</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much</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slower</a:t>
            </a:r>
            <a:r>
              <a:rPr lang="de-CH" sz="1800">
                <a:effectLst/>
                <a:latin typeface="Calibri" panose="020F0502020204030204" pitchFamily="34" charset="0"/>
                <a:ea typeface="Calibri" panose="020F0502020204030204" pitchFamily="34" charset="0"/>
                <a:cs typeface="Times New Roman" panose="02020603050405020304" pitchFamily="18" charset="0"/>
              </a:rPr>
              <a:t> --- </a:t>
            </a:r>
            <a:r>
              <a:rPr lang="de-CH" sz="1800" err="1">
                <a:effectLst/>
                <a:latin typeface="Calibri" panose="020F0502020204030204" pitchFamily="34" charset="0"/>
                <a:ea typeface="Calibri" panose="020F0502020204030204" pitchFamily="34" charset="0"/>
                <a:cs typeface="Times New Roman" panose="02020603050405020304" pitchFamily="18" charset="0"/>
              </a:rPr>
              <a:t>because</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it</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is</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sequentially</a:t>
            </a:r>
            <a:r>
              <a:rPr lang="de-CH" sz="1800">
                <a:effectLst/>
                <a:latin typeface="Calibri" panose="020F0502020204030204" pitchFamily="34" charset="0"/>
                <a:ea typeface="Calibri" panose="020F0502020204030204" pitchFamily="34" charset="0"/>
                <a:cs typeface="Times New Roman" panose="02020603050405020304" pitchFamily="18" charset="0"/>
              </a:rPr>
              <a:t>. Also -  </a:t>
            </a:r>
            <a:r>
              <a:rPr lang="de-CH" sz="1800" err="1">
                <a:effectLst/>
                <a:latin typeface="Calibri" panose="020F0502020204030204" pitchFamily="34" charset="0"/>
                <a:ea typeface="Calibri" panose="020F0502020204030204" pitchFamily="34" charset="0"/>
                <a:cs typeface="Times New Roman" panose="02020603050405020304" pitchFamily="18" charset="0"/>
              </a:rPr>
              <a:t>longer</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sequences</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lead</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either</a:t>
            </a:r>
            <a:r>
              <a:rPr lang="de-CH" sz="1800">
                <a:effectLst/>
                <a:latin typeface="Calibri" panose="020F0502020204030204" pitchFamily="34" charset="0"/>
                <a:ea typeface="Calibri" panose="020F0502020204030204" pitchFamily="34" charset="0"/>
                <a:cs typeface="Times New Roman" panose="02020603050405020304" pitchFamily="18" charset="0"/>
              </a:rPr>
              <a:t> --  </a:t>
            </a:r>
            <a:r>
              <a:rPr lang="de-CH" sz="1800" err="1">
                <a:effectLst/>
                <a:latin typeface="Calibri" panose="020F0502020204030204" pitchFamily="34" charset="0"/>
                <a:ea typeface="Calibri" panose="020F0502020204030204" pitchFamily="34" charset="0"/>
                <a:cs typeface="Times New Roman" panose="02020603050405020304" pitchFamily="18" charset="0"/>
              </a:rPr>
              <a:t>to</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vanishing</a:t>
            </a:r>
            <a:r>
              <a:rPr lang="de-CH" sz="1800">
                <a:effectLst/>
                <a:latin typeface="Calibri" panose="020F0502020204030204" pitchFamily="34" charset="0"/>
                <a:ea typeface="Calibri" panose="020F0502020204030204" pitchFamily="34" charset="0"/>
                <a:cs typeface="Times New Roman" panose="02020603050405020304" pitchFamily="18" charset="0"/>
              </a:rPr>
              <a:t>   ---- </a:t>
            </a:r>
            <a:r>
              <a:rPr lang="de-CH" sz="1800" err="1">
                <a:effectLst/>
                <a:latin typeface="Calibri" panose="020F0502020204030204" pitchFamily="34" charset="0"/>
                <a:ea typeface="Calibri" panose="020F0502020204030204" pitchFamily="34" charset="0"/>
                <a:cs typeface="Times New Roman" panose="02020603050405020304" pitchFamily="18" charset="0"/>
              </a:rPr>
              <a:t>or</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exploding</a:t>
            </a:r>
            <a:r>
              <a:rPr lang="de-CH" sz="1800">
                <a:effectLst/>
                <a:latin typeface="Calibri" panose="020F0502020204030204" pitchFamily="34" charset="0"/>
                <a:ea typeface="Calibri" panose="020F0502020204030204" pitchFamily="34" charset="0"/>
                <a:cs typeface="Times New Roman" panose="02020603050405020304" pitchFamily="18" charset="0"/>
              </a:rPr>
              <a:t> </a:t>
            </a:r>
            <a:r>
              <a:rPr lang="de-CH" sz="1800" err="1">
                <a:effectLst/>
                <a:latin typeface="Calibri" panose="020F0502020204030204" pitchFamily="34" charset="0"/>
                <a:ea typeface="Calibri" panose="020F0502020204030204" pitchFamily="34" charset="0"/>
                <a:cs typeface="Times New Roman" panose="02020603050405020304" pitchFamily="18" charset="0"/>
              </a:rPr>
              <a:t>gradients</a:t>
            </a:r>
            <a:r>
              <a:rPr lang="de-CH" sz="1800">
                <a:effectLst/>
                <a:latin typeface="Calibri" panose="020F0502020204030204" pitchFamily="34" charset="0"/>
                <a:ea typeface="Calibri" panose="020F0502020204030204" pitchFamily="34" charset="0"/>
                <a:cs typeface="Times New Roman" panose="02020603050405020304" pitchFamily="18" charset="0"/>
              </a:rPr>
              <a:t>.</a:t>
            </a:r>
          </a:p>
          <a:p>
            <a:endParaRPr lang="en-HK"/>
          </a:p>
        </p:txBody>
      </p:sp>
    </p:spTree>
    <p:extLst>
      <p:ext uri="{BB962C8B-B14F-4D97-AF65-F5344CB8AC3E}">
        <p14:creationId xmlns:p14="http://schemas.microsoft.com/office/powerpoint/2010/main" val="29031402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HK"/>
              <a:t>Better suitable especially for longer texts were transformers </a:t>
            </a:r>
          </a:p>
          <a:p>
            <a:pPr marL="158750" indent="0">
              <a:buNone/>
            </a:pPr>
            <a:endParaRPr lang="en-HK"/>
          </a:p>
          <a:p>
            <a:pPr marL="158750" indent="0">
              <a:buNone/>
            </a:pPr>
            <a:r>
              <a:rPr lang="en-HK"/>
              <a:t>On the left @click@ is the encoder. The inputs can be whole sentences instead words by words sequential @click@. The sentence will also be classify to it’s context. @click@ After the model identify where to the attention should be @click@ it will be normalised and goes through a @click@ neural network. @click@ The values will then be combined in the Decoder @click@ and goes through additional neural networks. The </a:t>
            </a:r>
            <a:r>
              <a:rPr lang="en-HK" err="1"/>
              <a:t>softmax</a:t>
            </a:r>
            <a:r>
              <a:rPr lang="en-HK"/>
              <a:t> identify a </a:t>
            </a:r>
            <a:r>
              <a:rPr lang="en-HK" err="1"/>
              <a:t>propable</a:t>
            </a:r>
            <a:r>
              <a:rPr lang="en-HK"/>
              <a:t> output.</a:t>
            </a:r>
          </a:p>
        </p:txBody>
      </p:sp>
    </p:spTree>
    <p:extLst>
      <p:ext uri="{BB962C8B-B14F-4D97-AF65-F5344CB8AC3E}">
        <p14:creationId xmlns:p14="http://schemas.microsoft.com/office/powerpoint/2010/main" val="1966646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HK"/>
              <a:t>RNN Models are better to train for students --- transformers were mostly already pre-trained. Therefore it archives better results compared to a self-trained model from students. However it can derivate from the context what would be expected. So scientific texts can not be generated with a totally general training dataset.</a:t>
            </a:r>
          </a:p>
        </p:txBody>
      </p:sp>
    </p:spTree>
    <p:extLst>
      <p:ext uri="{BB962C8B-B14F-4D97-AF65-F5344CB8AC3E}">
        <p14:creationId xmlns:p14="http://schemas.microsoft.com/office/powerpoint/2010/main" val="37168613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HK"/>
              <a:t>However, we found a Transformer model trained on Fox News article only from Hugging face. Adding to our story – darker side from deep learning - lets see an example for FOX Fake news.</a:t>
            </a:r>
          </a:p>
          <a:p>
            <a:pPr marL="158750" indent="0">
              <a:buNone/>
            </a:pPr>
            <a:endParaRPr lang="en-HK"/>
          </a:p>
          <a:p>
            <a:pPr marL="158750" indent="0">
              <a:buNone/>
            </a:pPr>
            <a:r>
              <a:rPr lang="en-HK"/>
              <a:t>Here mainly the output variables can be adjusted for max length, temperature and how the next likely word would be selected.</a:t>
            </a:r>
          </a:p>
          <a:p>
            <a:pPr marL="158750" indent="0">
              <a:buNone/>
            </a:pPr>
            <a:endParaRPr lang="en-HK"/>
          </a:p>
          <a:p>
            <a:pPr marL="158750" indent="0">
              <a:buNone/>
            </a:pPr>
            <a:r>
              <a:rPr lang="en-HK"/>
              <a:t>@Click@ Lets focus on the article with the Headline @Click@ Democrat Mayor </a:t>
            </a:r>
            <a:r>
              <a:rPr lang="en-HK" err="1"/>
              <a:t>attacts</a:t>
            </a:r>
            <a:r>
              <a:rPr lang="en-HK"/>
              <a:t> Scotus Justice F-K Clearance Thomas</a:t>
            </a:r>
          </a:p>
          <a:p>
            <a:pPr marL="158750" indent="0">
              <a:buNone/>
            </a:pPr>
            <a:endParaRPr lang="en-HK"/>
          </a:p>
          <a:p>
            <a:pPr marL="158750" indent="0">
              <a:buNone/>
            </a:pPr>
            <a:endParaRPr lang="en-HK"/>
          </a:p>
        </p:txBody>
      </p:sp>
    </p:spTree>
    <p:extLst>
      <p:ext uri="{BB962C8B-B14F-4D97-AF65-F5344CB8AC3E}">
        <p14:creationId xmlns:p14="http://schemas.microsoft.com/office/powerpoint/2010/main" val="10770190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HK" sz="1000" b="0" i="0" u="none" strike="noStrike" cap="none">
                <a:solidFill>
                  <a:srgbClr val="456A8A"/>
                </a:solidFill>
                <a:latin typeface="+mj-lt"/>
                <a:cs typeface="Times New Roman" panose="02020603050405020304" pitchFamily="18" charset="0"/>
                <a:sym typeface="Arial"/>
              </a:rPr>
              <a:t>To save time let’s summarize: Here we have an article about defunding planned parenthood. Which is really similar what the real article was about. He article uses Barney Sanders a lot, which is not a mayor but senator. The fake article is consistent with him being against funding of planned parent hood. However the first sentence is rather contradicting. And in the end the text was so complicated, that I think he is against funding but it’s to difficult to really understand it. </a:t>
            </a:r>
          </a:p>
          <a:p>
            <a:endParaRPr lang="en-HK" sz="1000" b="0" i="0" u="none" strike="noStrike" cap="none">
              <a:solidFill>
                <a:srgbClr val="456A8A"/>
              </a:solidFill>
              <a:latin typeface="+mj-lt"/>
              <a:cs typeface="Times New Roman" panose="02020603050405020304" pitchFamily="18" charset="0"/>
              <a:sym typeface="Arial"/>
            </a:endParaRPr>
          </a:p>
          <a:p>
            <a:endParaRPr lang="en-HK" sz="1000" b="0" i="0" u="none" strike="noStrike" cap="none">
              <a:solidFill>
                <a:srgbClr val="456A8A"/>
              </a:solidFill>
              <a:latin typeface="+mj-lt"/>
              <a:cs typeface="Times New Roman" panose="02020603050405020304" pitchFamily="18" charset="0"/>
              <a:sym typeface="Arial"/>
            </a:endParaRPr>
          </a:p>
          <a:p>
            <a:r>
              <a:rPr lang="en-HK" sz="1000" b="0" i="0" u="none" strike="noStrike" cap="none">
                <a:solidFill>
                  <a:srgbClr val="456A8A"/>
                </a:solidFill>
                <a:latin typeface="+mj-lt"/>
                <a:cs typeface="Times New Roman" panose="02020603050405020304" pitchFamily="18" charset="0"/>
                <a:sym typeface="Arial"/>
              </a:rPr>
              <a:t>Here --- @click&lt;@ We can see a longer text about cutting the support for Planned parenthood from the DOJ. --- Compared with the true nature: Overturning Roe vs Wade -- it is somehow matching</a:t>
            </a:r>
          </a:p>
          <a:p>
            <a:endParaRPr lang="en-HK" sz="1000" b="0" i="0" u="none" strike="noStrike" cap="none">
              <a:solidFill>
                <a:srgbClr val="456A8A"/>
              </a:solidFill>
              <a:latin typeface="+mj-lt"/>
              <a:cs typeface="Times New Roman" panose="02020603050405020304" pitchFamily="18" charset="0"/>
              <a:sym typeface="Arial"/>
            </a:endParaRPr>
          </a:p>
          <a:p>
            <a:r>
              <a:rPr lang="en-HK" sz="1000" b="0" i="0" u="none" strike="noStrike" cap="none">
                <a:solidFill>
                  <a:srgbClr val="456A8A"/>
                </a:solidFill>
                <a:latin typeface="+mj-lt"/>
                <a:cs typeface="Times New Roman" panose="02020603050405020304" pitchFamily="18" charset="0"/>
                <a:sym typeface="Arial"/>
              </a:rPr>
              <a:t>First of all, the text is difficult to read --- and I would expect fox news --to use easy sentences.</a:t>
            </a:r>
          </a:p>
          <a:p>
            <a:endParaRPr lang="en-HK" sz="1000" b="0" i="0" u="none" strike="noStrike" cap="none">
              <a:solidFill>
                <a:srgbClr val="456A8A"/>
              </a:solidFill>
              <a:latin typeface="+mj-lt"/>
              <a:cs typeface="Times New Roman" panose="02020603050405020304" pitchFamily="18" charset="0"/>
              <a:sym typeface="Arial"/>
            </a:endParaRPr>
          </a:p>
          <a:p>
            <a:r>
              <a:rPr lang="en-HK" sz="1000" b="0" i="0" u="none" strike="noStrike" cap="none">
                <a:solidFill>
                  <a:srgbClr val="456A8A"/>
                </a:solidFill>
                <a:latin typeface="+mj-lt"/>
                <a:cs typeface="Times New Roman" panose="02020603050405020304" pitchFamily="18" charset="0"/>
                <a:sym typeface="Arial"/>
              </a:rPr>
              <a:t>The generator mentioned Berny Sanders a lot – So let’s focused on Bernie sanders and analyse his sentiment towards ---  funding --- plant parenthood:</a:t>
            </a:r>
          </a:p>
          <a:p>
            <a:endParaRPr lang="en-HK" sz="1000" b="0" i="0" u="none" strike="noStrike" cap="none">
              <a:solidFill>
                <a:srgbClr val="456A8A"/>
              </a:solidFill>
              <a:latin typeface="+mj-lt"/>
              <a:cs typeface="Times New Roman" panose="02020603050405020304" pitchFamily="18" charset="0"/>
              <a:sym typeface="Arial"/>
            </a:endParaRPr>
          </a:p>
          <a:p>
            <a:r>
              <a:rPr lang="en-HK" sz="1000" b="0" i="0" u="none" strike="noStrike" cap="none">
                <a:solidFill>
                  <a:srgbClr val="456A8A"/>
                </a:solidFill>
                <a:latin typeface="+mj-lt"/>
                <a:cs typeface="Times New Roman" panose="02020603050405020304" pitchFamily="18" charset="0"/>
                <a:sym typeface="Arial"/>
              </a:rPr>
              <a:t>@Click@ So he is supports the --- cut --- of the funding – against it</a:t>
            </a:r>
          </a:p>
          <a:p>
            <a:endParaRPr lang="en-HK" sz="1000" b="0" i="0" u="none" strike="noStrike" cap="none">
              <a:solidFill>
                <a:srgbClr val="456A8A"/>
              </a:solidFill>
              <a:latin typeface="+mj-lt"/>
              <a:cs typeface="Times New Roman" panose="02020603050405020304" pitchFamily="18" charset="0"/>
              <a:sym typeface="Arial"/>
            </a:endParaRPr>
          </a:p>
          <a:p>
            <a:r>
              <a:rPr lang="en-HK" sz="1000" b="0" i="0" u="none" strike="noStrike" cap="none">
                <a:solidFill>
                  <a:srgbClr val="456A8A"/>
                </a:solidFill>
                <a:latin typeface="+mj-lt"/>
                <a:cs typeface="Times New Roman" panose="02020603050405020304" pitchFamily="18" charset="0"/>
                <a:sym typeface="Arial"/>
              </a:rPr>
              <a:t>@click@ But then he says----  in the same sentence ---- withholding should be overturned – Contradicting - in my opinion.</a:t>
            </a:r>
          </a:p>
          <a:p>
            <a:endParaRPr lang="en-HK" sz="1000" b="0" i="0" u="none" strike="noStrike" cap="none">
              <a:solidFill>
                <a:srgbClr val="456A8A"/>
              </a:solidFill>
              <a:latin typeface="+mj-lt"/>
              <a:cs typeface="Times New Roman" panose="02020603050405020304" pitchFamily="18" charset="0"/>
              <a:sym typeface="Arial"/>
            </a:endParaRPr>
          </a:p>
          <a:p>
            <a:r>
              <a:rPr lang="en-HK" sz="1000" b="0" i="0" u="none" strike="noStrike" cap="none">
                <a:solidFill>
                  <a:srgbClr val="456A8A"/>
                </a:solidFill>
                <a:latin typeface="+mj-lt"/>
                <a:cs typeface="Times New Roman" panose="02020603050405020304" pitchFamily="18" charset="0"/>
                <a:sym typeface="Arial"/>
              </a:rPr>
              <a:t>@Click@ Nevertheless, afterwards he remains consistent during the whole article. So he wants to  - defund Planned </a:t>
            </a:r>
            <a:r>
              <a:rPr lang="en-HK" sz="1000" b="0" i="0" u="none" strike="noStrike" cap="none" err="1">
                <a:solidFill>
                  <a:srgbClr val="456A8A"/>
                </a:solidFill>
                <a:latin typeface="+mj-lt"/>
                <a:cs typeface="Times New Roman" panose="02020603050405020304" pitchFamily="18" charset="0"/>
                <a:sym typeface="Arial"/>
              </a:rPr>
              <a:t>Parrent</a:t>
            </a:r>
            <a:r>
              <a:rPr lang="en-HK" sz="1000" b="0" i="0" u="none" strike="noStrike" cap="none">
                <a:solidFill>
                  <a:srgbClr val="456A8A"/>
                </a:solidFill>
                <a:latin typeface="+mj-lt"/>
                <a:cs typeface="Times New Roman" panose="02020603050405020304" pitchFamily="18" charset="0"/>
                <a:sym typeface="Arial"/>
              </a:rPr>
              <a:t> hood @click@ Opposing the law that support funding planned </a:t>
            </a:r>
            <a:r>
              <a:rPr lang="en-HK" sz="1000" b="0" i="0" u="none" strike="noStrike" cap="none" err="1">
                <a:solidFill>
                  <a:srgbClr val="456A8A"/>
                </a:solidFill>
                <a:latin typeface="+mj-lt"/>
                <a:cs typeface="Times New Roman" panose="02020603050405020304" pitchFamily="18" charset="0"/>
                <a:sym typeface="Arial"/>
              </a:rPr>
              <a:t>parrenthood</a:t>
            </a:r>
            <a:r>
              <a:rPr lang="en-HK" sz="1000" b="0" i="0" u="none" strike="noStrike" cap="none">
                <a:solidFill>
                  <a:srgbClr val="456A8A"/>
                </a:solidFill>
                <a:latin typeface="+mj-lt"/>
                <a:cs typeface="Times New Roman" panose="02020603050405020304" pitchFamily="18" charset="0"/>
                <a:sym typeface="Arial"/>
              </a:rPr>
              <a:t> @click and finally he is criticising --- the overturn of the order ---  that the funding would violate the law regarding funding abortion services. -</a:t>
            </a:r>
            <a:r>
              <a:rPr lang="en-HK" sz="1000" b="0" i="0" u="none" strike="noStrike" cap="none">
                <a:solidFill>
                  <a:srgbClr val="456A8A"/>
                </a:solidFill>
                <a:latin typeface="+mj-lt"/>
                <a:cs typeface="Times New Roman" panose="02020603050405020304" pitchFamily="18" charset="0"/>
                <a:sym typeface="Wingdings" panose="05000000000000000000" pitchFamily="2" charset="2"/>
              </a:rPr>
              <a:t> </a:t>
            </a:r>
            <a:r>
              <a:rPr lang="en-HK" sz="1000" b="0" i="0" u="none" strike="noStrike" cap="none" err="1">
                <a:solidFill>
                  <a:srgbClr val="456A8A"/>
                </a:solidFill>
                <a:latin typeface="+mj-lt"/>
                <a:cs typeface="Times New Roman" panose="02020603050405020304" pitchFamily="18" charset="0"/>
                <a:sym typeface="Wingdings" panose="05000000000000000000" pitchFamily="2" charset="2"/>
              </a:rPr>
              <a:t>Ehm</a:t>
            </a:r>
            <a:r>
              <a:rPr lang="en-HK" sz="1000" b="0" i="0" u="none" strike="noStrike" cap="none">
                <a:solidFill>
                  <a:srgbClr val="456A8A"/>
                </a:solidFill>
                <a:latin typeface="+mj-lt"/>
                <a:cs typeface="Times New Roman" panose="02020603050405020304" pitchFamily="18" charset="0"/>
                <a:sym typeface="Wingdings" panose="05000000000000000000" pitchFamily="2" charset="2"/>
              </a:rPr>
              <a:t>???? I think he is against the funding?</a:t>
            </a:r>
            <a:endParaRPr lang="en-HK" sz="1000" b="0" i="0" u="none" strike="noStrike" cap="none">
              <a:solidFill>
                <a:srgbClr val="456A8A"/>
              </a:solidFill>
              <a:latin typeface="+mj-lt"/>
              <a:cs typeface="Times New Roman" panose="02020603050405020304" pitchFamily="18" charset="0"/>
              <a:sym typeface="Arial"/>
            </a:endParaRPr>
          </a:p>
          <a:p>
            <a:endParaRPr lang="en-HK" sz="1000" b="0" i="0" u="none" strike="noStrike" cap="none">
              <a:solidFill>
                <a:srgbClr val="456A8A"/>
              </a:solidFill>
              <a:latin typeface="+mj-lt"/>
              <a:cs typeface="Times New Roman" panose="02020603050405020304" pitchFamily="18" charset="0"/>
              <a:sym typeface="Arial"/>
            </a:endParaRPr>
          </a:p>
          <a:p>
            <a:r>
              <a:rPr lang="en-HK" sz="1000" b="0" i="0" u="none" strike="noStrike" cap="none">
                <a:solidFill>
                  <a:srgbClr val="456A8A"/>
                </a:solidFill>
                <a:latin typeface="+mj-lt"/>
                <a:cs typeface="Times New Roman" panose="02020603050405020304" pitchFamily="18" charset="0"/>
                <a:sym typeface="Arial"/>
              </a:rPr>
              <a:t>So the output of the article is more or less consistent --- but is really difficult to read and understand. So this example really interesting read but so bad written that it is clearly fake + I am pretty sure that that old white man supports funding of planned parenthood</a:t>
            </a:r>
          </a:p>
        </p:txBody>
      </p:sp>
    </p:spTree>
    <p:extLst>
      <p:ext uri="{BB962C8B-B14F-4D97-AF65-F5344CB8AC3E}">
        <p14:creationId xmlns:p14="http://schemas.microsoft.com/office/powerpoint/2010/main" val="14795450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0744dd1594_0_10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0744dd1594_0_10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CH" err="1"/>
              <a:t>Let’s</a:t>
            </a:r>
            <a:r>
              <a:rPr lang="de-CH"/>
              <a:t> </a:t>
            </a:r>
            <a:r>
              <a:rPr lang="de-CH" err="1"/>
              <a:t>continue</a:t>
            </a:r>
            <a:r>
              <a:rPr lang="de-CH"/>
              <a:t> </a:t>
            </a:r>
            <a:r>
              <a:rPr lang="de-CH" err="1"/>
              <a:t>with</a:t>
            </a:r>
            <a:r>
              <a:rPr lang="de-CH"/>
              <a:t> </a:t>
            </a:r>
            <a:r>
              <a:rPr lang="de-CH" err="1"/>
              <a:t>the</a:t>
            </a:r>
            <a:r>
              <a:rPr lang="de-CH"/>
              <a:t> </a:t>
            </a:r>
            <a:r>
              <a:rPr lang="de-CH" err="1"/>
              <a:t>conclusion</a:t>
            </a:r>
            <a:r>
              <a:rPr lang="de-CH"/>
              <a:t> &amp; </a:t>
            </a:r>
            <a:r>
              <a:rPr lang="de-CH" err="1"/>
              <a:t>lessons</a:t>
            </a:r>
            <a:r>
              <a:rPr lang="de-CH"/>
              <a:t> </a:t>
            </a:r>
            <a:r>
              <a:rPr lang="de-CH" err="1"/>
              <a:t>learned</a:t>
            </a:r>
            <a:r>
              <a:rPr lang="de-CH"/>
              <a:t> </a:t>
            </a:r>
            <a:endParaRPr/>
          </a:p>
        </p:txBody>
      </p:sp>
    </p:spTree>
    <p:extLst>
      <p:ext uri="{BB962C8B-B14F-4D97-AF65-F5344CB8AC3E}">
        <p14:creationId xmlns:p14="http://schemas.microsoft.com/office/powerpoint/2010/main" val="14378513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de-CH"/>
              <a:t>As a </a:t>
            </a:r>
            <a:r>
              <a:rPr lang="de-CH" err="1"/>
              <a:t>conclusion</a:t>
            </a:r>
            <a:r>
              <a:rPr lang="de-CH"/>
              <a:t> I also </a:t>
            </a:r>
            <a:r>
              <a:rPr lang="de-CH" err="1"/>
              <a:t>want</a:t>
            </a:r>
            <a:r>
              <a:rPr lang="de-CH"/>
              <a:t> </a:t>
            </a:r>
            <a:r>
              <a:rPr lang="de-CH" err="1"/>
              <a:t>to</a:t>
            </a:r>
            <a:r>
              <a:rPr lang="de-CH"/>
              <a:t> </a:t>
            </a:r>
            <a:r>
              <a:rPr lang="de-CH" err="1"/>
              <a:t>answer</a:t>
            </a:r>
            <a:r>
              <a:rPr lang="de-CH"/>
              <a:t> potential </a:t>
            </a:r>
            <a:r>
              <a:rPr lang="de-CH" err="1"/>
              <a:t>questions</a:t>
            </a:r>
            <a:r>
              <a:rPr lang="de-CH"/>
              <a:t> </a:t>
            </a:r>
            <a:r>
              <a:rPr lang="de-CH" err="1"/>
              <a:t>from</a:t>
            </a:r>
            <a:r>
              <a:rPr lang="de-CH"/>
              <a:t> </a:t>
            </a:r>
            <a:r>
              <a:rPr lang="de-CH" err="1"/>
              <a:t>you</a:t>
            </a:r>
            <a:endParaRPr lang="de-CH"/>
          </a:p>
          <a:p>
            <a:pPr marL="0" lvl="0" indent="0" algn="l" rtl="0">
              <a:spcBef>
                <a:spcPts val="0"/>
              </a:spcBef>
              <a:spcAft>
                <a:spcPts val="0"/>
              </a:spcAft>
              <a:buNone/>
            </a:pPr>
            <a:endParaRPr lang="de-CH"/>
          </a:p>
          <a:p>
            <a:pPr marL="0" lvl="0" indent="0" algn="l" rtl="0">
              <a:spcBef>
                <a:spcPts val="0"/>
              </a:spcBef>
              <a:spcAft>
                <a:spcPts val="0"/>
              </a:spcAft>
              <a:buNone/>
            </a:pPr>
            <a:r>
              <a:rPr lang="de-CH"/>
              <a:t>So -- </a:t>
            </a:r>
            <a:r>
              <a:rPr lang="de-CH" err="1"/>
              <a:t>to</a:t>
            </a:r>
            <a:r>
              <a:rPr lang="de-CH"/>
              <a:t> </a:t>
            </a:r>
            <a:r>
              <a:rPr lang="de-CH" err="1"/>
              <a:t>fine</a:t>
            </a:r>
            <a:r>
              <a:rPr lang="de-CH"/>
              <a:t> tune </a:t>
            </a:r>
            <a:r>
              <a:rPr lang="de-CH" err="1"/>
              <a:t>our</a:t>
            </a:r>
            <a:r>
              <a:rPr lang="de-CH"/>
              <a:t> </a:t>
            </a:r>
            <a:r>
              <a:rPr lang="de-CH" err="1"/>
              <a:t>models</a:t>
            </a:r>
            <a:r>
              <a:rPr lang="de-CH"/>
              <a:t> </a:t>
            </a:r>
            <a:r>
              <a:rPr lang="de-CH" err="1"/>
              <a:t>we</a:t>
            </a:r>
            <a:r>
              <a:rPr lang="de-CH"/>
              <a:t> </a:t>
            </a:r>
            <a:r>
              <a:rPr lang="de-CH" err="1"/>
              <a:t>used</a:t>
            </a:r>
            <a:r>
              <a:rPr lang="de-CH"/>
              <a:t> </a:t>
            </a:r>
            <a:r>
              <a:rPr lang="de-CH" err="1"/>
              <a:t>various</a:t>
            </a:r>
            <a:r>
              <a:rPr lang="de-CH"/>
              <a:t> </a:t>
            </a:r>
            <a:r>
              <a:rPr lang="de-CH" err="1"/>
              <a:t>hyper</a:t>
            </a:r>
            <a:r>
              <a:rPr lang="de-CH"/>
              <a:t> </a:t>
            </a:r>
            <a:r>
              <a:rPr lang="de-CH" err="1"/>
              <a:t>parameter</a:t>
            </a:r>
            <a:r>
              <a:rPr lang="de-CH"/>
              <a:t>. -- </a:t>
            </a:r>
            <a:r>
              <a:rPr lang="de-CH" err="1"/>
              <a:t>For</a:t>
            </a:r>
            <a:r>
              <a:rPr lang="de-CH"/>
              <a:t> </a:t>
            </a:r>
            <a:r>
              <a:rPr lang="de-CH" err="1"/>
              <a:t>example</a:t>
            </a:r>
            <a:r>
              <a:rPr lang="de-CH"/>
              <a:t> </a:t>
            </a:r>
            <a:r>
              <a:rPr lang="de-CH" err="1"/>
              <a:t>selecting</a:t>
            </a:r>
            <a:r>
              <a:rPr lang="de-CH"/>
              <a:t> </a:t>
            </a:r>
            <a:r>
              <a:rPr lang="de-CH" err="1"/>
              <a:t>softmax</a:t>
            </a:r>
            <a:r>
              <a:rPr lang="de-CH"/>
              <a:t> </a:t>
            </a:r>
            <a:r>
              <a:rPr lang="de-CH" err="1"/>
              <a:t>or</a:t>
            </a:r>
            <a:r>
              <a:rPr lang="de-CH"/>
              <a:t> GELU </a:t>
            </a:r>
            <a:r>
              <a:rPr lang="de-CH" err="1"/>
              <a:t>for</a:t>
            </a:r>
            <a:r>
              <a:rPr lang="de-CH"/>
              <a:t> </a:t>
            </a:r>
            <a:r>
              <a:rPr lang="de-CH" err="1"/>
              <a:t>activation</a:t>
            </a:r>
            <a:r>
              <a:rPr lang="de-CH"/>
              <a:t> (RELU, </a:t>
            </a:r>
            <a:r>
              <a:rPr lang="de-CH" err="1"/>
              <a:t>sigmoid</a:t>
            </a:r>
            <a:r>
              <a:rPr lang="de-CH"/>
              <a:t> </a:t>
            </a:r>
            <a:r>
              <a:rPr lang="de-CH" err="1"/>
              <a:t>or</a:t>
            </a:r>
            <a:r>
              <a:rPr lang="de-CH"/>
              <a:t> </a:t>
            </a:r>
            <a:r>
              <a:rPr lang="de-CH" err="1"/>
              <a:t>Than</a:t>
            </a:r>
            <a:r>
              <a:rPr lang="de-CH"/>
              <a:t> </a:t>
            </a:r>
            <a:r>
              <a:rPr lang="de-CH" err="1"/>
              <a:t>were</a:t>
            </a:r>
            <a:r>
              <a:rPr lang="de-CH"/>
              <a:t> also alternative </a:t>
            </a:r>
            <a:r>
              <a:rPr lang="de-CH" err="1"/>
              <a:t>options</a:t>
            </a:r>
            <a:r>
              <a:rPr lang="de-CH"/>
              <a:t>),</a:t>
            </a:r>
          </a:p>
          <a:p>
            <a:pPr marL="0" lvl="0" indent="0" algn="l" rtl="0">
              <a:spcBef>
                <a:spcPts val="0"/>
              </a:spcBef>
              <a:spcAft>
                <a:spcPts val="0"/>
              </a:spcAft>
              <a:buNone/>
            </a:pPr>
            <a:endParaRPr lang="de-CH"/>
          </a:p>
          <a:p>
            <a:pPr marL="0" lvl="0" indent="0" algn="l" rtl="0">
              <a:spcBef>
                <a:spcPts val="0"/>
              </a:spcBef>
              <a:spcAft>
                <a:spcPts val="0"/>
              </a:spcAft>
              <a:buNone/>
            </a:pPr>
            <a:r>
              <a:rPr lang="de-CH" err="1"/>
              <a:t>Adjusting</a:t>
            </a:r>
            <a:r>
              <a:rPr lang="de-CH"/>
              <a:t> </a:t>
            </a:r>
            <a:r>
              <a:rPr lang="de-CH" err="1"/>
              <a:t>learning</a:t>
            </a:r>
            <a:r>
              <a:rPr lang="de-CH"/>
              <a:t> rate, </a:t>
            </a:r>
            <a:r>
              <a:rPr lang="de-CH" err="1"/>
              <a:t>changing</a:t>
            </a:r>
            <a:r>
              <a:rPr lang="de-CH"/>
              <a:t> </a:t>
            </a:r>
            <a:r>
              <a:rPr lang="de-CH" err="1"/>
              <a:t>epochs</a:t>
            </a:r>
            <a:r>
              <a:rPr lang="de-CH"/>
              <a:t>, </a:t>
            </a:r>
            <a:r>
              <a:rPr lang="de-CH" err="1"/>
              <a:t>batch_size</a:t>
            </a:r>
            <a:r>
              <a:rPr lang="de-CH"/>
              <a:t> --- </a:t>
            </a:r>
            <a:r>
              <a:rPr lang="de-CH" err="1"/>
              <a:t>or</a:t>
            </a:r>
            <a:r>
              <a:rPr lang="de-CH"/>
              <a:t> </a:t>
            </a:r>
            <a:r>
              <a:rPr lang="de-CH" err="1"/>
              <a:t>adjusting</a:t>
            </a:r>
            <a:r>
              <a:rPr lang="de-CH"/>
              <a:t> </a:t>
            </a:r>
            <a:r>
              <a:rPr lang="de-CH" err="1"/>
              <a:t>number</a:t>
            </a:r>
            <a:r>
              <a:rPr lang="de-CH"/>
              <a:t> </a:t>
            </a:r>
            <a:r>
              <a:rPr lang="de-CH" err="1"/>
              <a:t>of</a:t>
            </a:r>
            <a:r>
              <a:rPr lang="de-CH"/>
              <a:t> </a:t>
            </a:r>
            <a:r>
              <a:rPr lang="de-CH" err="1"/>
              <a:t>layers</a:t>
            </a:r>
            <a:r>
              <a:rPr lang="de-CH"/>
              <a:t> </a:t>
            </a:r>
            <a:r>
              <a:rPr lang="de-CH" err="1"/>
              <a:t>are</a:t>
            </a:r>
            <a:r>
              <a:rPr lang="de-CH"/>
              <a:t> </a:t>
            </a:r>
            <a:r>
              <a:rPr lang="de-CH" err="1"/>
              <a:t>were</a:t>
            </a:r>
            <a:r>
              <a:rPr lang="de-CH"/>
              <a:t> also </a:t>
            </a:r>
            <a:r>
              <a:rPr lang="de-CH" err="1"/>
              <a:t>factors</a:t>
            </a:r>
            <a:r>
              <a:rPr lang="de-CH"/>
              <a:t> </a:t>
            </a:r>
            <a:r>
              <a:rPr lang="de-CH" err="1"/>
              <a:t>we</a:t>
            </a:r>
            <a:r>
              <a:rPr lang="de-CH"/>
              <a:t> </a:t>
            </a:r>
            <a:r>
              <a:rPr lang="de-CH" err="1"/>
              <a:t>have</a:t>
            </a:r>
            <a:r>
              <a:rPr lang="de-CH"/>
              <a:t> </a:t>
            </a:r>
            <a:r>
              <a:rPr lang="de-CH" err="1"/>
              <a:t>considerd</a:t>
            </a:r>
            <a:r>
              <a:rPr lang="de-CH"/>
              <a:t>.</a:t>
            </a:r>
          </a:p>
          <a:p>
            <a:pPr marL="0" lvl="0" indent="0" algn="l" rtl="0">
              <a:spcBef>
                <a:spcPts val="0"/>
              </a:spcBef>
              <a:spcAft>
                <a:spcPts val="0"/>
              </a:spcAft>
              <a:buNone/>
            </a:pPr>
            <a:endParaRPr lang="de-CH"/>
          </a:p>
          <a:p>
            <a:pPr marL="0" lvl="0" indent="0" algn="l" rtl="0">
              <a:spcBef>
                <a:spcPts val="0"/>
              </a:spcBef>
              <a:spcAft>
                <a:spcPts val="0"/>
              </a:spcAft>
              <a:buNone/>
            </a:pPr>
            <a:r>
              <a:rPr lang="de-CH"/>
              <a:t>Additional </a:t>
            </a:r>
            <a:r>
              <a:rPr lang="de-CH" err="1"/>
              <a:t>dropout</a:t>
            </a:r>
            <a:r>
              <a:rPr lang="de-CH"/>
              <a:t> </a:t>
            </a:r>
            <a:r>
              <a:rPr lang="de-CH" err="1"/>
              <a:t>layers</a:t>
            </a:r>
            <a:r>
              <a:rPr lang="de-CH"/>
              <a:t> </a:t>
            </a:r>
            <a:r>
              <a:rPr lang="de-CH" err="1"/>
              <a:t>have</a:t>
            </a:r>
            <a:r>
              <a:rPr lang="de-CH"/>
              <a:t> </a:t>
            </a:r>
            <a:r>
              <a:rPr lang="de-CH" err="1"/>
              <a:t>been</a:t>
            </a:r>
            <a:r>
              <a:rPr lang="de-CH"/>
              <a:t> </a:t>
            </a:r>
            <a:r>
              <a:rPr lang="de-CH" err="1"/>
              <a:t>included</a:t>
            </a:r>
            <a:r>
              <a:rPr lang="de-CH"/>
              <a:t> --- and </a:t>
            </a:r>
            <a:r>
              <a:rPr lang="de-CH" err="1"/>
              <a:t>as</a:t>
            </a:r>
            <a:r>
              <a:rPr lang="de-CH"/>
              <a:t> an </a:t>
            </a:r>
            <a:r>
              <a:rPr lang="de-CH" err="1"/>
              <a:t>optimizer</a:t>
            </a:r>
            <a:r>
              <a:rPr lang="de-CH"/>
              <a:t> -&gt; Adam was </a:t>
            </a:r>
            <a:r>
              <a:rPr lang="de-CH" err="1"/>
              <a:t>used</a:t>
            </a:r>
            <a:r>
              <a:rPr lang="de-CH"/>
              <a:t>.</a:t>
            </a:r>
          </a:p>
          <a:p>
            <a:pPr marL="0" lvl="0" indent="0" algn="l" rtl="0">
              <a:spcBef>
                <a:spcPts val="0"/>
              </a:spcBef>
              <a:spcAft>
                <a:spcPts val="0"/>
              </a:spcAft>
              <a:buNone/>
            </a:pPr>
            <a:endParaRPr lang="de-CH"/>
          </a:p>
          <a:p>
            <a:pPr marL="0" lvl="0" indent="0" algn="l" rtl="0">
              <a:spcBef>
                <a:spcPts val="0"/>
              </a:spcBef>
              <a:spcAft>
                <a:spcPts val="0"/>
              </a:spcAft>
              <a:buNone/>
            </a:pPr>
            <a:r>
              <a:rPr lang="de-CH"/>
              <a:t>Additional </a:t>
            </a:r>
            <a:r>
              <a:rPr lang="de-CH" err="1"/>
              <a:t>there</a:t>
            </a:r>
            <a:r>
              <a:rPr lang="de-CH"/>
              <a:t> a </a:t>
            </a:r>
            <a:r>
              <a:rPr lang="de-CH" err="1"/>
              <a:t>lot</a:t>
            </a:r>
            <a:r>
              <a:rPr lang="de-CH"/>
              <a:t> </a:t>
            </a:r>
            <a:r>
              <a:rPr lang="de-CH" err="1"/>
              <a:t>of</a:t>
            </a:r>
            <a:r>
              <a:rPr lang="de-CH"/>
              <a:t> </a:t>
            </a:r>
            <a:r>
              <a:rPr lang="de-CH" err="1"/>
              <a:t>metrics</a:t>
            </a:r>
            <a:r>
              <a:rPr lang="de-CH"/>
              <a:t> </a:t>
            </a:r>
            <a:r>
              <a:rPr lang="de-CH" err="1"/>
              <a:t>to</a:t>
            </a:r>
            <a:r>
              <a:rPr lang="de-CH"/>
              <a:t> </a:t>
            </a:r>
            <a:r>
              <a:rPr lang="de-CH" err="1"/>
              <a:t>evaluate</a:t>
            </a:r>
            <a:r>
              <a:rPr lang="de-CH"/>
              <a:t> </a:t>
            </a:r>
            <a:r>
              <a:rPr lang="de-CH" err="1"/>
              <a:t>the</a:t>
            </a:r>
            <a:r>
              <a:rPr lang="de-CH"/>
              <a:t> </a:t>
            </a:r>
            <a:r>
              <a:rPr lang="de-CH" err="1"/>
              <a:t>texts</a:t>
            </a:r>
            <a:r>
              <a:rPr lang="de-CH"/>
              <a:t>.</a:t>
            </a:r>
          </a:p>
          <a:p>
            <a:pPr marL="0" lvl="0" indent="0" algn="l" rtl="0">
              <a:spcBef>
                <a:spcPts val="0"/>
              </a:spcBef>
              <a:spcAft>
                <a:spcPts val="0"/>
              </a:spcAft>
              <a:buNone/>
            </a:pPr>
            <a:endParaRPr lang="de-CH"/>
          </a:p>
          <a:p>
            <a:pPr marL="0" lvl="0" indent="0" algn="l" rtl="0">
              <a:spcBef>
                <a:spcPts val="0"/>
              </a:spcBef>
              <a:spcAft>
                <a:spcPts val="0"/>
              </a:spcAft>
              <a:buNone/>
            </a:pPr>
            <a:r>
              <a:rPr lang="de-CH"/>
              <a:t>Bleu, Meteor and TER </a:t>
            </a:r>
            <a:r>
              <a:rPr lang="de-CH" err="1"/>
              <a:t>are</a:t>
            </a:r>
            <a:r>
              <a:rPr lang="de-CH"/>
              <a:t> </a:t>
            </a:r>
            <a:r>
              <a:rPr lang="de-CH" err="1"/>
              <a:t>more</a:t>
            </a:r>
            <a:r>
              <a:rPr lang="de-CH"/>
              <a:t> </a:t>
            </a:r>
            <a:r>
              <a:rPr lang="de-CH" err="1"/>
              <a:t>for</a:t>
            </a:r>
            <a:r>
              <a:rPr lang="de-CH"/>
              <a:t> </a:t>
            </a:r>
            <a:r>
              <a:rPr lang="de-CH" err="1"/>
              <a:t>language</a:t>
            </a:r>
            <a:r>
              <a:rPr lang="de-CH"/>
              <a:t> </a:t>
            </a:r>
            <a:r>
              <a:rPr lang="de-CH" err="1"/>
              <a:t>translation</a:t>
            </a:r>
            <a:r>
              <a:rPr lang="de-CH"/>
              <a:t>  --- and</a:t>
            </a:r>
          </a:p>
          <a:p>
            <a:pPr marL="0" lvl="0" indent="0" algn="l" rtl="0">
              <a:spcBef>
                <a:spcPts val="0"/>
              </a:spcBef>
              <a:spcAft>
                <a:spcPts val="0"/>
              </a:spcAft>
              <a:buNone/>
            </a:pPr>
            <a:endParaRPr lang="de-CH"/>
          </a:p>
          <a:p>
            <a:pPr marL="0" lvl="0" indent="0" algn="l" rtl="0">
              <a:spcBef>
                <a:spcPts val="0"/>
              </a:spcBef>
              <a:spcAft>
                <a:spcPts val="0"/>
              </a:spcAft>
              <a:buNone/>
            </a:pPr>
            <a:r>
              <a:rPr lang="de-CH"/>
              <a:t>Rouge </a:t>
            </a:r>
            <a:r>
              <a:rPr lang="de-CH" err="1"/>
              <a:t>more</a:t>
            </a:r>
            <a:r>
              <a:rPr lang="de-CH"/>
              <a:t> </a:t>
            </a:r>
            <a:r>
              <a:rPr lang="de-CH" err="1"/>
              <a:t>for</a:t>
            </a:r>
            <a:r>
              <a:rPr lang="de-CH"/>
              <a:t> </a:t>
            </a:r>
            <a:r>
              <a:rPr lang="de-CH" err="1"/>
              <a:t>summaries</a:t>
            </a:r>
            <a:r>
              <a:rPr lang="de-CH"/>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de-CH"/>
              <a:t>@next </a:t>
            </a:r>
            <a:r>
              <a:rPr lang="de-CH" err="1"/>
              <a:t>slide</a:t>
            </a:r>
            <a:r>
              <a:rPr lang="de-CH"/>
              <a:t>@</a:t>
            </a:r>
          </a:p>
          <a:p>
            <a:pPr marL="0" lvl="0" indent="0" algn="l" rtl="0">
              <a:spcBef>
                <a:spcPts val="0"/>
              </a:spcBef>
              <a:spcAft>
                <a:spcPts val="0"/>
              </a:spcAft>
              <a:buNone/>
            </a:pPr>
            <a:endParaRPr lang="de-CH"/>
          </a:p>
          <a:p>
            <a:pPr marL="0" lvl="0" indent="0" algn="l" rtl="0">
              <a:spcBef>
                <a:spcPts val="0"/>
              </a:spcBef>
              <a:spcAft>
                <a:spcPts val="0"/>
              </a:spcAft>
              <a:buNone/>
            </a:pPr>
            <a:r>
              <a:rPr lang="de-CH"/>
              <a:t>The </a:t>
            </a:r>
            <a:r>
              <a:rPr lang="de-CH" err="1"/>
              <a:t>most</a:t>
            </a:r>
            <a:r>
              <a:rPr lang="de-CH"/>
              <a:t> </a:t>
            </a:r>
            <a:r>
              <a:rPr lang="de-CH" err="1"/>
              <a:t>important</a:t>
            </a:r>
            <a:r>
              <a:rPr lang="de-CH"/>
              <a:t> </a:t>
            </a:r>
            <a:r>
              <a:rPr lang="de-CH" err="1"/>
              <a:t>metrics</a:t>
            </a:r>
            <a:r>
              <a:rPr lang="de-CH"/>
              <a:t> </a:t>
            </a:r>
            <a:r>
              <a:rPr lang="de-CH" err="1"/>
              <a:t>were</a:t>
            </a:r>
            <a:r>
              <a:rPr lang="de-CH"/>
              <a:t> </a:t>
            </a:r>
            <a:r>
              <a:rPr lang="de-CH" err="1"/>
              <a:t>Perplexity</a:t>
            </a:r>
            <a:r>
              <a:rPr lang="de-CH"/>
              <a:t>, Cross </a:t>
            </a:r>
            <a:r>
              <a:rPr lang="de-CH" err="1"/>
              <a:t>Entropy</a:t>
            </a:r>
            <a:r>
              <a:rPr lang="de-CH"/>
              <a:t> and </a:t>
            </a:r>
            <a:r>
              <a:rPr lang="de-CH" err="1"/>
              <a:t>BartScore</a:t>
            </a:r>
            <a:r>
              <a:rPr lang="de-CH"/>
              <a:t>.</a:t>
            </a:r>
          </a:p>
          <a:p>
            <a:pPr marL="0" lvl="0" indent="0" algn="l" rtl="0">
              <a:spcBef>
                <a:spcPts val="0"/>
              </a:spcBef>
              <a:spcAft>
                <a:spcPts val="0"/>
              </a:spcAft>
              <a:buNone/>
            </a:pPr>
            <a:endParaRPr lang="de-CH"/>
          </a:p>
          <a:p>
            <a:pPr marL="0" lvl="0" indent="0" algn="l" rtl="0">
              <a:spcBef>
                <a:spcPts val="0"/>
              </a:spcBef>
              <a:spcAft>
                <a:spcPts val="0"/>
              </a:spcAft>
              <a:buNone/>
            </a:pPr>
            <a:endParaRPr lang="de-CH"/>
          </a:p>
          <a:p>
            <a:pPr marL="0" lvl="0" indent="0" algn="l" rtl="0">
              <a:spcBef>
                <a:spcPts val="0"/>
              </a:spcBef>
              <a:spcAft>
                <a:spcPts val="0"/>
              </a:spcAft>
              <a:buNone/>
            </a:pPr>
            <a:endParaRPr lang="de-CH"/>
          </a:p>
          <a:p>
            <a:pPr marL="0" lvl="0" indent="0" algn="l" rtl="0">
              <a:spcBef>
                <a:spcPts val="0"/>
              </a:spcBef>
              <a:spcAft>
                <a:spcPts val="0"/>
              </a:spcAft>
              <a:buNone/>
            </a:pPr>
            <a:endParaRPr lang="de-CH"/>
          </a:p>
          <a:p>
            <a:pPr marL="0" lvl="0" indent="0" algn="l" rtl="0">
              <a:spcBef>
                <a:spcPts val="0"/>
              </a:spcBef>
              <a:spcAft>
                <a:spcPts val="0"/>
              </a:spcAft>
              <a:buNone/>
            </a:pPr>
            <a:r>
              <a:rPr lang="de-CH"/>
              <a:t>The find </a:t>
            </a:r>
            <a:r>
              <a:rPr lang="de-CH" err="1"/>
              <a:t>the</a:t>
            </a:r>
            <a:r>
              <a:rPr lang="de-CH"/>
              <a:t> </a:t>
            </a:r>
            <a:r>
              <a:rPr lang="de-CH" err="1"/>
              <a:t>perfect</a:t>
            </a:r>
            <a:r>
              <a:rPr lang="de-CH"/>
              <a:t> </a:t>
            </a:r>
            <a:r>
              <a:rPr lang="de-CH" err="1"/>
              <a:t>model</a:t>
            </a:r>
            <a:r>
              <a:rPr lang="de-CH"/>
              <a:t>, </a:t>
            </a:r>
            <a:r>
              <a:rPr lang="de-CH" err="1"/>
              <a:t>it</a:t>
            </a:r>
            <a:r>
              <a:rPr lang="de-CH"/>
              <a:t> </a:t>
            </a:r>
            <a:r>
              <a:rPr lang="de-CH" err="1"/>
              <a:t>needs</a:t>
            </a:r>
            <a:r>
              <a:rPr lang="de-CH"/>
              <a:t> </a:t>
            </a:r>
            <a:r>
              <a:rPr lang="de-CH" err="1"/>
              <a:t>to</a:t>
            </a:r>
            <a:r>
              <a:rPr lang="de-CH"/>
              <a:t> </a:t>
            </a:r>
            <a:r>
              <a:rPr lang="de-CH" err="1"/>
              <a:t>be</a:t>
            </a:r>
            <a:r>
              <a:rPr lang="de-CH"/>
              <a:t> </a:t>
            </a:r>
            <a:r>
              <a:rPr lang="de-CH" err="1"/>
              <a:t>tuned</a:t>
            </a:r>
            <a:r>
              <a:rPr lang="de-CH"/>
              <a:t> </a:t>
            </a:r>
            <a:r>
              <a:rPr lang="de-CH" err="1"/>
              <a:t>with</a:t>
            </a:r>
            <a:r>
              <a:rPr lang="de-CH"/>
              <a:t> </a:t>
            </a:r>
            <a:r>
              <a:rPr lang="de-CH" err="1"/>
              <a:t>the</a:t>
            </a:r>
            <a:r>
              <a:rPr lang="de-CH"/>
              <a:t> </a:t>
            </a:r>
            <a:r>
              <a:rPr lang="de-CH" err="1"/>
              <a:t>correct</a:t>
            </a:r>
            <a:r>
              <a:rPr lang="de-CH"/>
              <a:t> Hyperparameters. </a:t>
            </a:r>
          </a:p>
          <a:p>
            <a:pPr marL="0" lvl="0" indent="0" algn="l" rtl="0">
              <a:spcBef>
                <a:spcPts val="0"/>
              </a:spcBef>
              <a:spcAft>
                <a:spcPts val="0"/>
              </a:spcAft>
              <a:buNone/>
            </a:pPr>
            <a:endParaRPr lang="de-CH"/>
          </a:p>
          <a:p>
            <a:pPr marL="0" lvl="0" indent="0" algn="l" rtl="0">
              <a:spcBef>
                <a:spcPts val="0"/>
              </a:spcBef>
              <a:spcAft>
                <a:spcPts val="0"/>
              </a:spcAft>
              <a:buNone/>
            </a:pPr>
            <a:r>
              <a:rPr lang="de-CH" err="1"/>
              <a:t>Activation</a:t>
            </a:r>
            <a:r>
              <a:rPr lang="de-CH"/>
              <a:t> -&gt; </a:t>
            </a:r>
            <a:r>
              <a:rPr lang="de-CH" err="1"/>
              <a:t>Softmax</a:t>
            </a:r>
            <a:r>
              <a:rPr lang="de-CH"/>
              <a:t> &amp; </a:t>
            </a:r>
            <a:r>
              <a:rPr lang="de-CH" err="1"/>
              <a:t>Softmax</a:t>
            </a:r>
            <a:endParaRPr lang="de-CH"/>
          </a:p>
          <a:p>
            <a:pPr>
              <a:lnSpc>
                <a:spcPct val="114999"/>
              </a:lnSpc>
            </a:pPr>
            <a:endParaRPr lang="en">
              <a:solidFill>
                <a:schemeClr val="hlink"/>
              </a:solidFill>
              <a:uFill>
                <a:noFill/>
              </a:uFill>
            </a:endParaRPr>
          </a:p>
          <a:p>
            <a:pPr>
              <a:lnSpc>
                <a:spcPct val="114999"/>
              </a:lnSpc>
            </a:pPr>
            <a:r>
              <a:rPr lang="en">
                <a:solidFill>
                  <a:schemeClr val="hlink"/>
                </a:solidFill>
                <a:uFill>
                  <a:noFill/>
                </a:uFill>
              </a:rPr>
              <a:t>BLEU: </a:t>
            </a:r>
            <a:r>
              <a:rPr lang="en">
                <a:solidFill>
                  <a:srgbClr val="FF0000"/>
                </a:solidFill>
                <a:uFill>
                  <a:noFill/>
                </a:uFill>
              </a:rPr>
              <a:t>(Comparing translation with Human)</a:t>
            </a:r>
          </a:p>
          <a:p>
            <a:pPr>
              <a:lnSpc>
                <a:spcPct val="114999"/>
              </a:lnSpc>
            </a:pPr>
            <a:r>
              <a:rPr lang="en">
                <a:solidFill>
                  <a:schemeClr val="hlink"/>
                </a:solidFill>
                <a:uFill>
                  <a:noFill/>
                </a:uFill>
              </a:rPr>
              <a:t>METEOR: As Bleu for translation but it considers synonyms.</a:t>
            </a:r>
          </a:p>
          <a:p>
            <a:pPr>
              <a:lnSpc>
                <a:spcPct val="114999"/>
              </a:lnSpc>
            </a:pPr>
            <a:r>
              <a:rPr lang="en">
                <a:solidFill>
                  <a:schemeClr val="hlink"/>
                </a:solidFill>
                <a:uFill>
                  <a:noFill/>
                </a:uFill>
              </a:rPr>
              <a:t>TER: Shows how many words needed to be corrected after translation -&gt; The lower the better</a:t>
            </a:r>
            <a:endParaRPr lang="en">
              <a:solidFill>
                <a:srgbClr val="FF0000"/>
              </a:solidFill>
            </a:endParaRPr>
          </a:p>
          <a:p>
            <a:pPr>
              <a:lnSpc>
                <a:spcPct val="114999"/>
              </a:lnSpc>
            </a:pPr>
            <a:r>
              <a:rPr lang="en">
                <a:solidFill>
                  <a:schemeClr val="hlink"/>
                </a:solidFill>
                <a:uFill>
                  <a:noFill/>
                </a:uFill>
              </a:rPr>
              <a:t>Rouge: </a:t>
            </a:r>
            <a:r>
              <a:rPr lang="en">
                <a:solidFill>
                  <a:schemeClr val="tx1"/>
                </a:solidFill>
                <a:uFill>
                  <a:noFill/>
                </a:uFill>
              </a:rPr>
              <a:t>(Comparing summary with Human)</a:t>
            </a:r>
          </a:p>
          <a:p>
            <a:pPr>
              <a:lnSpc>
                <a:spcPct val="114999"/>
              </a:lnSpc>
            </a:pPr>
            <a:r>
              <a:rPr lang="en">
                <a:solidFill>
                  <a:schemeClr val="hlink"/>
                </a:solidFill>
                <a:uFill>
                  <a:noFill/>
                </a:uFill>
              </a:rPr>
              <a:t>LSA: Compares semantic of word between 2 text and does not punish similar words</a:t>
            </a:r>
          </a:p>
          <a:p>
            <a:pPr>
              <a:lnSpc>
                <a:spcPct val="114999"/>
              </a:lnSpc>
            </a:pPr>
            <a:r>
              <a:rPr lang="en">
                <a:solidFill>
                  <a:schemeClr val="hlink"/>
                </a:solidFill>
                <a:uFill>
                  <a:noFill/>
                </a:uFill>
              </a:rPr>
              <a:t>Perplexity: Calculate propability of the next word in a sentence -&gt; The lower the better</a:t>
            </a:r>
          </a:p>
          <a:p>
            <a:pPr>
              <a:lnSpc>
                <a:spcPct val="114999"/>
              </a:lnSpc>
            </a:pPr>
            <a:r>
              <a:rPr lang="en">
                <a:solidFill>
                  <a:schemeClr val="hlink"/>
                </a:solidFill>
                <a:uFill>
                  <a:noFill/>
                </a:uFill>
              </a:rPr>
              <a:t>Cross Entropy: Indicates the loss fuction between predicted probability distribution</a:t>
            </a:r>
          </a:p>
          <a:p>
            <a:pPr>
              <a:lnSpc>
                <a:spcPct val="114999"/>
              </a:lnSpc>
            </a:pPr>
            <a:r>
              <a:rPr lang="en">
                <a:solidFill>
                  <a:schemeClr val="hlink"/>
                </a:solidFill>
                <a:uFill>
                  <a:noFill/>
                </a:uFill>
              </a:rPr>
              <a:t>BARTScore: Used to get the generation probability from a source text X to a target text Y</a:t>
            </a:r>
          </a:p>
          <a:p>
            <a:endParaRPr lang="en-CH"/>
          </a:p>
        </p:txBody>
      </p:sp>
    </p:spTree>
    <p:extLst>
      <p:ext uri="{BB962C8B-B14F-4D97-AF65-F5344CB8AC3E}">
        <p14:creationId xmlns:p14="http://schemas.microsoft.com/office/powerpoint/2010/main" val="384199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0744dd1594_0_10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0744dd1594_0_10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73867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de-CH"/>
              <a:t>The </a:t>
            </a:r>
            <a:r>
              <a:rPr lang="de-CH" err="1"/>
              <a:t>most</a:t>
            </a:r>
            <a:r>
              <a:rPr lang="de-CH"/>
              <a:t> </a:t>
            </a:r>
            <a:r>
              <a:rPr lang="de-CH" err="1"/>
              <a:t>important</a:t>
            </a:r>
            <a:r>
              <a:rPr lang="de-CH"/>
              <a:t> </a:t>
            </a:r>
            <a:r>
              <a:rPr lang="de-CH" err="1"/>
              <a:t>metrics</a:t>
            </a:r>
            <a:r>
              <a:rPr lang="de-CH"/>
              <a:t> </a:t>
            </a:r>
            <a:r>
              <a:rPr lang="de-CH" err="1"/>
              <a:t>however</a:t>
            </a:r>
            <a:r>
              <a:rPr lang="de-CH"/>
              <a:t> </a:t>
            </a:r>
            <a:r>
              <a:rPr lang="de-CH" err="1"/>
              <a:t>for</a:t>
            </a:r>
            <a:r>
              <a:rPr lang="de-CH"/>
              <a:t> </a:t>
            </a:r>
            <a:r>
              <a:rPr lang="de-CH" err="1"/>
              <a:t>text</a:t>
            </a:r>
            <a:r>
              <a:rPr lang="de-CH"/>
              <a:t> </a:t>
            </a:r>
            <a:r>
              <a:rPr lang="de-CH" err="1"/>
              <a:t>generator</a:t>
            </a:r>
            <a:r>
              <a:rPr lang="de-CH"/>
              <a:t> --- </a:t>
            </a:r>
            <a:r>
              <a:rPr lang="de-CH" err="1"/>
              <a:t>were</a:t>
            </a:r>
            <a:r>
              <a:rPr lang="de-CH"/>
              <a:t> </a:t>
            </a:r>
            <a:r>
              <a:rPr lang="de-CH" err="1"/>
              <a:t>Perplexity</a:t>
            </a:r>
            <a:r>
              <a:rPr lang="de-CH"/>
              <a:t>, Cross </a:t>
            </a:r>
            <a:r>
              <a:rPr lang="de-CH" err="1"/>
              <a:t>Entropy</a:t>
            </a:r>
            <a:r>
              <a:rPr lang="de-CH"/>
              <a:t> (a </a:t>
            </a:r>
            <a:r>
              <a:rPr lang="de-CH" err="1"/>
              <a:t>loss</a:t>
            </a:r>
            <a:r>
              <a:rPr lang="de-CH"/>
              <a:t> </a:t>
            </a:r>
            <a:r>
              <a:rPr lang="de-CH" err="1"/>
              <a:t>function</a:t>
            </a:r>
            <a:r>
              <a:rPr lang="de-CH"/>
              <a:t>) and </a:t>
            </a:r>
            <a:r>
              <a:rPr lang="de-CH" err="1"/>
              <a:t>BartScore</a:t>
            </a:r>
            <a:r>
              <a:rPr lang="de-CH"/>
              <a:t>.</a:t>
            </a:r>
          </a:p>
          <a:p>
            <a:pPr marL="0" lvl="0" indent="0" algn="l" rtl="0">
              <a:spcBef>
                <a:spcPts val="0"/>
              </a:spcBef>
              <a:spcAft>
                <a:spcPts val="0"/>
              </a:spcAft>
              <a:buNone/>
            </a:pPr>
            <a:endParaRPr lang="de-CH"/>
          </a:p>
          <a:p>
            <a:pPr marL="0" lvl="0" indent="0" algn="l" rtl="0">
              <a:spcBef>
                <a:spcPts val="0"/>
              </a:spcBef>
              <a:spcAft>
                <a:spcPts val="0"/>
              </a:spcAft>
              <a:buNone/>
            </a:pPr>
            <a:endParaRPr lang="de-CH"/>
          </a:p>
          <a:p>
            <a:pPr marL="0" lvl="0" indent="0" algn="l" rtl="0">
              <a:spcBef>
                <a:spcPts val="0"/>
              </a:spcBef>
              <a:spcAft>
                <a:spcPts val="0"/>
              </a:spcAft>
              <a:buNone/>
            </a:pPr>
            <a:endParaRPr lang="de-CH"/>
          </a:p>
          <a:p>
            <a:pPr marL="0" lvl="0" indent="0" algn="l" rtl="0">
              <a:spcBef>
                <a:spcPts val="0"/>
              </a:spcBef>
              <a:spcAft>
                <a:spcPts val="0"/>
              </a:spcAft>
              <a:buNone/>
            </a:pPr>
            <a:r>
              <a:rPr lang="de-CH"/>
              <a:t>The find </a:t>
            </a:r>
            <a:r>
              <a:rPr lang="de-CH" err="1"/>
              <a:t>the</a:t>
            </a:r>
            <a:r>
              <a:rPr lang="de-CH"/>
              <a:t> </a:t>
            </a:r>
            <a:r>
              <a:rPr lang="de-CH" err="1"/>
              <a:t>perfect</a:t>
            </a:r>
            <a:r>
              <a:rPr lang="de-CH"/>
              <a:t> </a:t>
            </a:r>
            <a:r>
              <a:rPr lang="de-CH" err="1"/>
              <a:t>model</a:t>
            </a:r>
            <a:r>
              <a:rPr lang="de-CH"/>
              <a:t>, </a:t>
            </a:r>
            <a:r>
              <a:rPr lang="de-CH" err="1"/>
              <a:t>it</a:t>
            </a:r>
            <a:r>
              <a:rPr lang="de-CH"/>
              <a:t> </a:t>
            </a:r>
            <a:r>
              <a:rPr lang="de-CH" err="1"/>
              <a:t>needs</a:t>
            </a:r>
            <a:r>
              <a:rPr lang="de-CH"/>
              <a:t> </a:t>
            </a:r>
            <a:r>
              <a:rPr lang="de-CH" err="1"/>
              <a:t>to</a:t>
            </a:r>
            <a:r>
              <a:rPr lang="de-CH"/>
              <a:t> </a:t>
            </a:r>
            <a:r>
              <a:rPr lang="de-CH" err="1"/>
              <a:t>be</a:t>
            </a:r>
            <a:r>
              <a:rPr lang="de-CH"/>
              <a:t> </a:t>
            </a:r>
            <a:r>
              <a:rPr lang="de-CH" err="1"/>
              <a:t>tuned</a:t>
            </a:r>
            <a:r>
              <a:rPr lang="de-CH"/>
              <a:t> </a:t>
            </a:r>
            <a:r>
              <a:rPr lang="de-CH" err="1"/>
              <a:t>with</a:t>
            </a:r>
            <a:r>
              <a:rPr lang="de-CH"/>
              <a:t> </a:t>
            </a:r>
            <a:r>
              <a:rPr lang="de-CH" err="1"/>
              <a:t>the</a:t>
            </a:r>
            <a:r>
              <a:rPr lang="de-CH"/>
              <a:t> </a:t>
            </a:r>
            <a:r>
              <a:rPr lang="de-CH" err="1"/>
              <a:t>correct</a:t>
            </a:r>
            <a:r>
              <a:rPr lang="de-CH"/>
              <a:t> Hyperparameters. </a:t>
            </a:r>
          </a:p>
          <a:p>
            <a:pPr marL="0" lvl="0" indent="0" algn="l" rtl="0">
              <a:spcBef>
                <a:spcPts val="0"/>
              </a:spcBef>
              <a:spcAft>
                <a:spcPts val="0"/>
              </a:spcAft>
              <a:buNone/>
            </a:pPr>
            <a:endParaRPr lang="de-CH"/>
          </a:p>
          <a:p>
            <a:pPr marL="0" lvl="0" indent="0" algn="l" rtl="0">
              <a:spcBef>
                <a:spcPts val="0"/>
              </a:spcBef>
              <a:spcAft>
                <a:spcPts val="0"/>
              </a:spcAft>
              <a:buNone/>
            </a:pPr>
            <a:r>
              <a:rPr lang="de-CH" err="1"/>
              <a:t>Activation</a:t>
            </a:r>
            <a:r>
              <a:rPr lang="de-CH"/>
              <a:t> -&gt; </a:t>
            </a:r>
            <a:r>
              <a:rPr lang="de-CH" err="1"/>
              <a:t>Softmax</a:t>
            </a:r>
            <a:r>
              <a:rPr lang="de-CH"/>
              <a:t> &amp; </a:t>
            </a:r>
            <a:r>
              <a:rPr lang="de-CH" err="1"/>
              <a:t>Softmax</a:t>
            </a:r>
            <a:endParaRPr lang="de-CH"/>
          </a:p>
          <a:p>
            <a:pPr>
              <a:lnSpc>
                <a:spcPct val="114999"/>
              </a:lnSpc>
            </a:pPr>
            <a:endParaRPr lang="en">
              <a:solidFill>
                <a:schemeClr val="hlink"/>
              </a:solidFill>
              <a:uFill>
                <a:noFill/>
              </a:uFill>
            </a:endParaRPr>
          </a:p>
          <a:p>
            <a:pPr>
              <a:lnSpc>
                <a:spcPct val="114999"/>
              </a:lnSpc>
            </a:pPr>
            <a:r>
              <a:rPr lang="en">
                <a:solidFill>
                  <a:schemeClr val="hlink"/>
                </a:solidFill>
                <a:uFill>
                  <a:noFill/>
                </a:uFill>
              </a:rPr>
              <a:t>BLEU: </a:t>
            </a:r>
            <a:r>
              <a:rPr lang="en">
                <a:solidFill>
                  <a:srgbClr val="FF0000"/>
                </a:solidFill>
                <a:uFill>
                  <a:noFill/>
                </a:uFill>
              </a:rPr>
              <a:t>(Comparing translation with Human)</a:t>
            </a:r>
          </a:p>
          <a:p>
            <a:pPr>
              <a:lnSpc>
                <a:spcPct val="114999"/>
              </a:lnSpc>
            </a:pPr>
            <a:r>
              <a:rPr lang="en">
                <a:solidFill>
                  <a:schemeClr val="hlink"/>
                </a:solidFill>
                <a:uFill>
                  <a:noFill/>
                </a:uFill>
              </a:rPr>
              <a:t>METEOR: As Bleu for translation but it considers synonyms.</a:t>
            </a:r>
          </a:p>
          <a:p>
            <a:pPr>
              <a:lnSpc>
                <a:spcPct val="114999"/>
              </a:lnSpc>
            </a:pPr>
            <a:r>
              <a:rPr lang="en">
                <a:solidFill>
                  <a:schemeClr val="hlink"/>
                </a:solidFill>
                <a:uFill>
                  <a:noFill/>
                </a:uFill>
              </a:rPr>
              <a:t>TER: Shows how many words needed to be corrected after translation -&gt; The lower the better</a:t>
            </a:r>
            <a:endParaRPr lang="en">
              <a:solidFill>
                <a:srgbClr val="FF0000"/>
              </a:solidFill>
            </a:endParaRPr>
          </a:p>
          <a:p>
            <a:pPr>
              <a:lnSpc>
                <a:spcPct val="114999"/>
              </a:lnSpc>
            </a:pPr>
            <a:r>
              <a:rPr lang="en">
                <a:solidFill>
                  <a:schemeClr val="hlink"/>
                </a:solidFill>
                <a:uFill>
                  <a:noFill/>
                </a:uFill>
              </a:rPr>
              <a:t>Rouge: </a:t>
            </a:r>
            <a:r>
              <a:rPr lang="en">
                <a:solidFill>
                  <a:schemeClr val="tx1"/>
                </a:solidFill>
                <a:uFill>
                  <a:noFill/>
                </a:uFill>
              </a:rPr>
              <a:t>(Comparing summary with Human)</a:t>
            </a:r>
          </a:p>
          <a:p>
            <a:pPr>
              <a:lnSpc>
                <a:spcPct val="114999"/>
              </a:lnSpc>
            </a:pPr>
            <a:r>
              <a:rPr lang="en">
                <a:solidFill>
                  <a:schemeClr val="hlink"/>
                </a:solidFill>
                <a:uFill>
                  <a:noFill/>
                </a:uFill>
              </a:rPr>
              <a:t>LSA: Compares semantic of word between 2 text and does not punish similar words</a:t>
            </a:r>
          </a:p>
          <a:p>
            <a:pPr>
              <a:lnSpc>
                <a:spcPct val="114999"/>
              </a:lnSpc>
            </a:pPr>
            <a:r>
              <a:rPr lang="en">
                <a:solidFill>
                  <a:schemeClr val="hlink"/>
                </a:solidFill>
                <a:uFill>
                  <a:noFill/>
                </a:uFill>
              </a:rPr>
              <a:t>Perplexity: Calculate propability of the next word in a sentence -&gt; The lower the better</a:t>
            </a:r>
          </a:p>
          <a:p>
            <a:pPr>
              <a:lnSpc>
                <a:spcPct val="114999"/>
              </a:lnSpc>
            </a:pPr>
            <a:r>
              <a:rPr lang="en">
                <a:solidFill>
                  <a:schemeClr val="hlink"/>
                </a:solidFill>
                <a:uFill>
                  <a:noFill/>
                </a:uFill>
              </a:rPr>
              <a:t>Cross Entropy: Indicates the loss fuction between predicted probability distribution</a:t>
            </a:r>
          </a:p>
          <a:p>
            <a:pPr>
              <a:lnSpc>
                <a:spcPct val="114999"/>
              </a:lnSpc>
            </a:pPr>
            <a:r>
              <a:rPr lang="en">
                <a:solidFill>
                  <a:schemeClr val="hlink"/>
                </a:solidFill>
                <a:uFill>
                  <a:noFill/>
                </a:uFill>
              </a:rPr>
              <a:t>BARTScore: Used to get the generation probability from a source text X to a target text Y</a:t>
            </a:r>
          </a:p>
          <a:p>
            <a:endParaRPr lang="en-CH"/>
          </a:p>
        </p:txBody>
      </p:sp>
    </p:spTree>
    <p:extLst>
      <p:ext uri="{BB962C8B-B14F-4D97-AF65-F5344CB8AC3E}">
        <p14:creationId xmlns:p14="http://schemas.microsoft.com/office/powerpoint/2010/main" val="31098357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0744dd1594_0_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0744dd1594_0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2618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3e13d9a7e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3e13d9a7e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10744dd1594_0_1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6" name="Google Shape;1126;g10744dd1594_0_1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10744dd1594_0_1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6" name="Google Shape;1126;g10744dd1594_0_1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7640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HK"/>
          </a:p>
        </p:txBody>
      </p:sp>
    </p:spTree>
    <p:extLst>
      <p:ext uri="{BB962C8B-B14F-4D97-AF65-F5344CB8AC3E}">
        <p14:creationId xmlns:p14="http://schemas.microsoft.com/office/powerpoint/2010/main" val="31609968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HK"/>
          </a:p>
        </p:txBody>
      </p:sp>
    </p:spTree>
    <p:extLst>
      <p:ext uri="{BB962C8B-B14F-4D97-AF65-F5344CB8AC3E}">
        <p14:creationId xmlns:p14="http://schemas.microsoft.com/office/powerpoint/2010/main" val="19070561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HK"/>
          </a:p>
        </p:txBody>
      </p:sp>
    </p:spTree>
    <p:extLst>
      <p:ext uri="{BB962C8B-B14F-4D97-AF65-F5344CB8AC3E}">
        <p14:creationId xmlns:p14="http://schemas.microsoft.com/office/powerpoint/2010/main" val="11128846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HK"/>
          </a:p>
        </p:txBody>
      </p:sp>
    </p:spTree>
    <p:extLst>
      <p:ext uri="{BB962C8B-B14F-4D97-AF65-F5344CB8AC3E}">
        <p14:creationId xmlns:p14="http://schemas.microsoft.com/office/powerpoint/2010/main" val="15719787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HK"/>
          </a:p>
        </p:txBody>
      </p:sp>
    </p:spTree>
    <p:extLst>
      <p:ext uri="{BB962C8B-B14F-4D97-AF65-F5344CB8AC3E}">
        <p14:creationId xmlns:p14="http://schemas.microsoft.com/office/powerpoint/2010/main" val="2708719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a:t>https://generated.photos/face/neutral-white-young-adult-female-with-short-brown-hair-and-blue-eyes--5e6880fc6d3b380006f04ee3</a:t>
            </a:r>
          </a:p>
        </p:txBody>
      </p:sp>
    </p:spTree>
    <p:extLst>
      <p:ext uri="{BB962C8B-B14F-4D97-AF65-F5344CB8AC3E}">
        <p14:creationId xmlns:p14="http://schemas.microsoft.com/office/powerpoint/2010/main" val="1781408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HK"/>
          </a:p>
        </p:txBody>
      </p:sp>
    </p:spTree>
    <p:extLst>
      <p:ext uri="{BB962C8B-B14F-4D97-AF65-F5344CB8AC3E}">
        <p14:creationId xmlns:p14="http://schemas.microsoft.com/office/powerpoint/2010/main" val="7872453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a:t>https://</a:t>
            </a:r>
            <a:r>
              <a:rPr lang="en-GB" err="1"/>
              <a:t>github.com</a:t>
            </a:r>
            <a:r>
              <a:rPr lang="en-GB"/>
              <a:t>/</a:t>
            </a:r>
            <a:r>
              <a:rPr lang="en-GB" err="1"/>
              <a:t>parthsuresh</a:t>
            </a:r>
            <a:r>
              <a:rPr lang="en-GB"/>
              <a:t>/stylegan2-colab</a:t>
            </a:r>
          </a:p>
        </p:txBody>
      </p:sp>
    </p:spTree>
    <p:extLst>
      <p:ext uri="{BB962C8B-B14F-4D97-AF65-F5344CB8AC3E}">
        <p14:creationId xmlns:p14="http://schemas.microsoft.com/office/powerpoint/2010/main" val="1787851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a:t>https://larseidnes.com/2015/10/13/auto-generating-clickbait-with-recurrent-neural-networks/</a:t>
            </a:r>
          </a:p>
        </p:txBody>
      </p:sp>
    </p:spTree>
    <p:extLst>
      <p:ext uri="{BB962C8B-B14F-4D97-AF65-F5344CB8AC3E}">
        <p14:creationId xmlns:p14="http://schemas.microsoft.com/office/powerpoint/2010/main" val="2728772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0744dd1594_0_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0744dd1594_0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5463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a:t>https://generated.photos/face/neutral-white-young-adult-female-with-short-brown-hair-and-blue-eyes--5e6880fc6d3b380006f04ee3</a:t>
            </a:r>
          </a:p>
        </p:txBody>
      </p:sp>
    </p:spTree>
    <p:extLst>
      <p:ext uri="{BB962C8B-B14F-4D97-AF65-F5344CB8AC3E}">
        <p14:creationId xmlns:p14="http://schemas.microsoft.com/office/powerpoint/2010/main" val="1524676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0744dd1594_0_10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0744dd1594_0_10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1846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0744dd1594_0_10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0744dd1594_0_10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9851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H"/>
          </a:p>
        </p:txBody>
      </p:sp>
    </p:spTree>
    <p:extLst>
      <p:ext uri="{BB962C8B-B14F-4D97-AF65-F5344CB8AC3E}">
        <p14:creationId xmlns:p14="http://schemas.microsoft.com/office/powerpoint/2010/main" val="3421749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reserve="1">
  <p:cSld name="1_Title slide">
    <p:spTree>
      <p:nvGrpSpPr>
        <p:cNvPr id="1" name="Shape 8"/>
        <p:cNvGrpSpPr/>
        <p:nvPr/>
      </p:nvGrpSpPr>
      <p:grpSpPr>
        <a:xfrm>
          <a:off x="0" y="0"/>
          <a:ext cx="0" cy="0"/>
          <a:chOff x="0" y="0"/>
          <a:chExt cx="0" cy="0"/>
        </a:xfrm>
      </p:grpSpPr>
      <p:sp>
        <p:nvSpPr>
          <p:cNvPr id="9" name="Google Shape;9;p2"/>
          <p:cNvSpPr/>
          <p:nvPr userDrawn="1"/>
        </p:nvSpPr>
        <p:spPr>
          <a:xfrm>
            <a:off x="1267863" y="3916418"/>
            <a:ext cx="2249296" cy="199500"/>
          </a:xfrm>
          <a:prstGeom prst="ellipse">
            <a:avLst/>
          </a:prstGeom>
          <a:gradFill>
            <a:gsLst>
              <a:gs pos="0">
                <a:srgbClr val="FFFFFF">
                  <a:alpha val="0"/>
                </a:srgbClr>
              </a:gs>
              <a:gs pos="50000">
                <a:srgbClr val="010101">
                  <a:alpha val="55686"/>
                </a:srgbClr>
              </a:gs>
              <a:gs pos="100000">
                <a:srgbClr val="FFFFFF">
                  <a:alpha val="0"/>
                </a:srgbClr>
              </a:gs>
            </a:gsLst>
            <a:lin ang="10800025" scaled="0"/>
          </a:gradFill>
          <a:ln>
            <a:noFill/>
          </a:ln>
          <a:effectLst>
            <a:outerShdw blurRad="114300" dist="561975" dir="6900000" algn="bl" rotWithShape="0">
              <a:srgbClr val="000000"/>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a:off x="330701" y="711205"/>
            <a:ext cx="3838583" cy="3426945"/>
            <a:chOff x="832911" y="751027"/>
            <a:chExt cx="7478177" cy="3641447"/>
          </a:xfrm>
        </p:grpSpPr>
        <p:sp>
          <p:nvSpPr>
            <p:cNvPr id="11" name="Google Shape;11;p2"/>
            <p:cNvSpPr/>
            <p:nvPr/>
          </p:nvSpPr>
          <p:spPr>
            <a:xfrm>
              <a:off x="832911" y="751027"/>
              <a:ext cx="7478177" cy="3641447"/>
            </a:xfrm>
            <a:custGeom>
              <a:avLst/>
              <a:gdLst/>
              <a:ahLst/>
              <a:cxnLst/>
              <a:rect l="l" t="t" r="r" b="b"/>
              <a:pathLst>
                <a:path w="52666" h="29862" extrusionOk="0">
                  <a:moveTo>
                    <a:pt x="50286" y="29116"/>
                  </a:moveTo>
                  <a:cubicBezTo>
                    <a:pt x="50145" y="29539"/>
                    <a:pt x="49741" y="29842"/>
                    <a:pt x="49298" y="29862"/>
                  </a:cubicBezTo>
                  <a:lnTo>
                    <a:pt x="3368" y="29862"/>
                  </a:lnTo>
                  <a:cubicBezTo>
                    <a:pt x="2904" y="29842"/>
                    <a:pt x="2521" y="29539"/>
                    <a:pt x="2380" y="29116"/>
                  </a:cubicBezTo>
                  <a:cubicBezTo>
                    <a:pt x="2380" y="29116"/>
                    <a:pt x="0" y="21071"/>
                    <a:pt x="0" y="14820"/>
                  </a:cubicBezTo>
                  <a:cubicBezTo>
                    <a:pt x="0" y="8590"/>
                    <a:pt x="2380" y="747"/>
                    <a:pt x="2380" y="747"/>
                  </a:cubicBezTo>
                  <a:cubicBezTo>
                    <a:pt x="2521" y="303"/>
                    <a:pt x="2904" y="1"/>
                    <a:pt x="3368" y="1"/>
                  </a:cubicBezTo>
                  <a:lnTo>
                    <a:pt x="49298" y="1"/>
                  </a:lnTo>
                  <a:cubicBezTo>
                    <a:pt x="49741" y="1"/>
                    <a:pt x="50145" y="303"/>
                    <a:pt x="50286" y="747"/>
                  </a:cubicBezTo>
                  <a:cubicBezTo>
                    <a:pt x="50286" y="747"/>
                    <a:pt x="52665" y="8590"/>
                    <a:pt x="52665" y="14820"/>
                  </a:cubicBezTo>
                  <a:cubicBezTo>
                    <a:pt x="52665" y="21071"/>
                    <a:pt x="50286" y="29116"/>
                    <a:pt x="50286" y="29116"/>
                  </a:cubicBezTo>
                  <a:close/>
                </a:path>
              </a:pathLst>
            </a:custGeom>
            <a:gradFill>
              <a:gsLst>
                <a:gs pos="0">
                  <a:srgbClr val="0A3250"/>
                </a:gs>
                <a:gs pos="100000">
                  <a:srgbClr val="010101"/>
                </a:gs>
              </a:gsLst>
              <a:lin ang="5400012" scaled="0"/>
            </a:gradFill>
            <a:ln w="28575" cap="flat" cmpd="sng">
              <a:solidFill>
                <a:srgbClr val="FFFFFF"/>
              </a:solidFill>
              <a:prstDash val="solid"/>
              <a:round/>
              <a:headEnd type="none" w="sm" len="sm"/>
              <a:tailEnd type="none" w="sm" len="sm"/>
            </a:ln>
            <a:effectLst>
              <a:outerShdw blurRad="157163" dist="9525" algn="bl" rotWithShape="0">
                <a:srgbClr val="7EFFFF"/>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52526" y="765015"/>
              <a:ext cx="7438956" cy="3621100"/>
              <a:chOff x="852526" y="765015"/>
              <a:chExt cx="7438956" cy="3621100"/>
            </a:xfrm>
          </p:grpSpPr>
          <p:sp>
            <p:nvSpPr>
              <p:cNvPr id="13" name="Google Shape;13;p2"/>
              <p:cNvSpPr/>
              <p:nvPr/>
            </p:nvSpPr>
            <p:spPr>
              <a:xfrm>
                <a:off x="852541" y="765015"/>
                <a:ext cx="7438941" cy="3613451"/>
              </a:xfrm>
              <a:custGeom>
                <a:avLst/>
                <a:gdLst/>
                <a:ahLst/>
                <a:cxnLst/>
                <a:rect l="l" t="t" r="r" b="b"/>
                <a:pathLst>
                  <a:path w="52666" h="29862" extrusionOk="0">
                    <a:moveTo>
                      <a:pt x="50286" y="29116"/>
                    </a:moveTo>
                    <a:cubicBezTo>
                      <a:pt x="50145" y="29539"/>
                      <a:pt x="49741" y="29842"/>
                      <a:pt x="49298" y="29862"/>
                    </a:cubicBezTo>
                    <a:lnTo>
                      <a:pt x="3368" y="29862"/>
                    </a:lnTo>
                    <a:cubicBezTo>
                      <a:pt x="2904" y="29842"/>
                      <a:pt x="2521" y="29539"/>
                      <a:pt x="2380" y="29116"/>
                    </a:cubicBezTo>
                    <a:cubicBezTo>
                      <a:pt x="2380" y="29116"/>
                      <a:pt x="0" y="21071"/>
                      <a:pt x="0" y="14820"/>
                    </a:cubicBezTo>
                    <a:cubicBezTo>
                      <a:pt x="0" y="8590"/>
                      <a:pt x="2380" y="747"/>
                      <a:pt x="2380" y="747"/>
                    </a:cubicBezTo>
                    <a:cubicBezTo>
                      <a:pt x="2521" y="303"/>
                      <a:pt x="2904" y="1"/>
                      <a:pt x="3368" y="1"/>
                    </a:cubicBezTo>
                    <a:lnTo>
                      <a:pt x="49298" y="1"/>
                    </a:lnTo>
                    <a:cubicBezTo>
                      <a:pt x="49741" y="1"/>
                      <a:pt x="50145" y="303"/>
                      <a:pt x="50286" y="747"/>
                    </a:cubicBezTo>
                    <a:cubicBezTo>
                      <a:pt x="50286" y="747"/>
                      <a:pt x="52665" y="8590"/>
                      <a:pt x="52665" y="14820"/>
                    </a:cubicBezTo>
                    <a:cubicBezTo>
                      <a:pt x="52665" y="21071"/>
                      <a:pt x="50286" y="29116"/>
                      <a:pt x="50286" y="29116"/>
                    </a:cubicBezTo>
                    <a:close/>
                  </a:path>
                </a:pathLst>
              </a:custGeom>
              <a:gradFill>
                <a:gsLst>
                  <a:gs pos="0">
                    <a:srgbClr val="0A3250"/>
                  </a:gs>
                  <a:gs pos="100000">
                    <a:srgbClr val="010101"/>
                  </a:gs>
                </a:gsLst>
                <a:lin ang="5400012" scaled="0"/>
              </a:gra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52526" y="765035"/>
                <a:ext cx="2773960" cy="2637546"/>
              </a:xfrm>
              <a:custGeom>
                <a:avLst/>
                <a:gdLst/>
                <a:ahLst/>
                <a:cxnLst/>
                <a:rect l="l" t="t" r="r" b="b"/>
                <a:pathLst>
                  <a:path w="19639" h="21797" extrusionOk="0">
                    <a:moveTo>
                      <a:pt x="3367" y="1"/>
                    </a:moveTo>
                    <a:cubicBezTo>
                      <a:pt x="2924" y="1"/>
                      <a:pt x="2520" y="303"/>
                      <a:pt x="2379" y="747"/>
                    </a:cubicBezTo>
                    <a:cubicBezTo>
                      <a:pt x="2379" y="747"/>
                      <a:pt x="0" y="8590"/>
                      <a:pt x="0" y="14840"/>
                    </a:cubicBezTo>
                    <a:cubicBezTo>
                      <a:pt x="40" y="17159"/>
                      <a:pt x="282" y="19498"/>
                      <a:pt x="706" y="21796"/>
                    </a:cubicBezTo>
                    <a:lnTo>
                      <a:pt x="19638" y="1"/>
                    </a:lnTo>
                    <a:close/>
                  </a:path>
                </a:pathLst>
              </a:custGeom>
              <a:gradFill>
                <a:gsLst>
                  <a:gs pos="0">
                    <a:srgbClr val="00FFFF">
                      <a:alpha val="14901"/>
                      <a:alpha val="7870"/>
                    </a:srgbClr>
                  </a:gs>
                  <a:gs pos="100000">
                    <a:srgbClr val="FFFFFF">
                      <a:alpha val="0"/>
                      <a:alpha val="787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156925" y="770243"/>
                <a:ext cx="4112562" cy="3615871"/>
              </a:xfrm>
              <a:custGeom>
                <a:avLst/>
                <a:gdLst/>
                <a:ahLst/>
                <a:cxnLst/>
                <a:rect l="l" t="t" r="r" b="b"/>
                <a:pathLst>
                  <a:path w="29116" h="29882" extrusionOk="0">
                    <a:moveTo>
                      <a:pt x="25768" y="29881"/>
                    </a:moveTo>
                    <a:cubicBezTo>
                      <a:pt x="26212" y="29861"/>
                      <a:pt x="26615" y="29559"/>
                      <a:pt x="26736" y="29115"/>
                    </a:cubicBezTo>
                    <a:cubicBezTo>
                      <a:pt x="26736" y="29115"/>
                      <a:pt x="29115" y="21070"/>
                      <a:pt x="29115" y="14840"/>
                    </a:cubicBezTo>
                    <a:cubicBezTo>
                      <a:pt x="29115" y="8590"/>
                      <a:pt x="26756" y="746"/>
                      <a:pt x="26756" y="746"/>
                    </a:cubicBezTo>
                    <a:cubicBezTo>
                      <a:pt x="26615" y="323"/>
                      <a:pt x="26212" y="21"/>
                      <a:pt x="25768" y="0"/>
                    </a:cubicBezTo>
                    <a:lnTo>
                      <a:pt x="24619" y="0"/>
                    </a:lnTo>
                    <a:lnTo>
                      <a:pt x="1" y="29881"/>
                    </a:lnTo>
                    <a:close/>
                  </a:path>
                </a:pathLst>
              </a:custGeom>
              <a:gradFill>
                <a:gsLst>
                  <a:gs pos="0">
                    <a:srgbClr val="00FFFF">
                      <a:alpha val="14901"/>
                      <a:alpha val="7870"/>
                    </a:srgbClr>
                  </a:gs>
                  <a:gs pos="100000">
                    <a:srgbClr val="FFFFFF">
                      <a:alpha val="0"/>
                      <a:alpha val="787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16;p2"/>
          <p:cNvSpPr txBox="1">
            <a:spLocks noGrp="1"/>
          </p:cNvSpPr>
          <p:nvPr>
            <p:ph type="ctrTitle"/>
          </p:nvPr>
        </p:nvSpPr>
        <p:spPr>
          <a:xfrm>
            <a:off x="410893" y="1418069"/>
            <a:ext cx="2810827" cy="16071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43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7" name="Google Shape;17;p2"/>
          <p:cNvSpPr txBox="1">
            <a:spLocks noGrp="1"/>
          </p:cNvSpPr>
          <p:nvPr>
            <p:ph type="subTitle" idx="1"/>
          </p:nvPr>
        </p:nvSpPr>
        <p:spPr>
          <a:xfrm>
            <a:off x="2392511" y="3593370"/>
            <a:ext cx="43590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rgbClr val="E9F5FF"/>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extLst>
      <p:ext uri="{BB962C8B-B14F-4D97-AF65-F5344CB8AC3E}">
        <p14:creationId xmlns:p14="http://schemas.microsoft.com/office/powerpoint/2010/main" val="2444851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1748669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1_Table of contents">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423902" y="38747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3" name="Google Shape;13;p3"/>
          <p:cNvSpPr txBox="1">
            <a:spLocks noGrp="1"/>
          </p:cNvSpPr>
          <p:nvPr>
            <p:ph type="subTitle" idx="1"/>
          </p:nvPr>
        </p:nvSpPr>
        <p:spPr>
          <a:xfrm>
            <a:off x="3423900" y="802521"/>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2023007" y="654113"/>
            <a:ext cx="17391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a:spLocks noGrp="1"/>
          </p:cNvSpPr>
          <p:nvPr>
            <p:ph type="ctrTitle" idx="3"/>
          </p:nvPr>
        </p:nvSpPr>
        <p:spPr>
          <a:xfrm>
            <a:off x="3425264" y="1224286"/>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6" name="Google Shape;16;p3"/>
          <p:cNvSpPr txBox="1">
            <a:spLocks noGrp="1"/>
          </p:cNvSpPr>
          <p:nvPr>
            <p:ph type="subTitle" idx="4"/>
          </p:nvPr>
        </p:nvSpPr>
        <p:spPr>
          <a:xfrm>
            <a:off x="3425259" y="1638859"/>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 name="Google Shape;17;p3"/>
          <p:cNvSpPr txBox="1">
            <a:spLocks noGrp="1"/>
          </p:cNvSpPr>
          <p:nvPr>
            <p:ph type="title" idx="5" hasCustomPrompt="1"/>
          </p:nvPr>
        </p:nvSpPr>
        <p:spPr>
          <a:xfrm>
            <a:off x="2023007" y="1488788"/>
            <a:ext cx="1615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ctrTitle" idx="6"/>
          </p:nvPr>
        </p:nvSpPr>
        <p:spPr>
          <a:xfrm>
            <a:off x="3427999" y="206109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9" name="Google Shape;19;p3"/>
          <p:cNvSpPr txBox="1">
            <a:spLocks noGrp="1"/>
          </p:cNvSpPr>
          <p:nvPr>
            <p:ph type="subTitle" idx="7"/>
          </p:nvPr>
        </p:nvSpPr>
        <p:spPr>
          <a:xfrm>
            <a:off x="3427997" y="2475197"/>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0" name="Google Shape;20;p3"/>
          <p:cNvSpPr txBox="1">
            <a:spLocks noGrp="1"/>
          </p:cNvSpPr>
          <p:nvPr>
            <p:ph type="title" idx="8" hasCustomPrompt="1"/>
          </p:nvPr>
        </p:nvSpPr>
        <p:spPr>
          <a:xfrm>
            <a:off x="2023007" y="232346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rot="5400000">
            <a:off x="6601629"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2" name="Google Shape;22;p3"/>
          <p:cNvSpPr txBox="1">
            <a:spLocks noGrp="1"/>
          </p:cNvSpPr>
          <p:nvPr>
            <p:ph type="ctrTitle" idx="13"/>
          </p:nvPr>
        </p:nvSpPr>
        <p:spPr>
          <a:xfrm>
            <a:off x="3427999" y="2897911"/>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3" name="Google Shape;23;p3"/>
          <p:cNvSpPr txBox="1">
            <a:spLocks noGrp="1"/>
          </p:cNvSpPr>
          <p:nvPr>
            <p:ph type="subTitle" idx="14"/>
          </p:nvPr>
        </p:nvSpPr>
        <p:spPr>
          <a:xfrm>
            <a:off x="3427997" y="3311534"/>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title" idx="15" hasCustomPrompt="1"/>
          </p:nvPr>
        </p:nvSpPr>
        <p:spPr>
          <a:xfrm>
            <a:off x="2023007" y="3158138"/>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ctrTitle" idx="16"/>
          </p:nvPr>
        </p:nvSpPr>
        <p:spPr>
          <a:xfrm>
            <a:off x="3427999" y="373472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6" name="Google Shape;26;p3"/>
          <p:cNvSpPr txBox="1">
            <a:spLocks noGrp="1"/>
          </p:cNvSpPr>
          <p:nvPr>
            <p:ph type="subTitle" idx="17"/>
          </p:nvPr>
        </p:nvSpPr>
        <p:spPr>
          <a:xfrm>
            <a:off x="3427997" y="4147872"/>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7" name="Google Shape;27;p3"/>
          <p:cNvSpPr txBox="1">
            <a:spLocks noGrp="1"/>
          </p:cNvSpPr>
          <p:nvPr>
            <p:ph type="title" idx="18" hasCustomPrompt="1"/>
          </p:nvPr>
        </p:nvSpPr>
        <p:spPr>
          <a:xfrm>
            <a:off x="2023007" y="399281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3041939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3_Contents slide layout">
    <p:spTree>
      <p:nvGrpSpPr>
        <p:cNvPr id="1" name=""/>
        <p:cNvGrpSpPr/>
        <p:nvPr/>
      </p:nvGrpSpPr>
      <p:grpSpPr>
        <a:xfrm>
          <a:off x="0" y="0"/>
          <a:ext cx="0" cy="0"/>
          <a:chOff x="0" y="0"/>
          <a:chExt cx="0" cy="0"/>
        </a:xfrm>
      </p:grpSpPr>
      <p:sp>
        <p:nvSpPr>
          <p:cNvPr id="6" name="Oval 21">
            <a:extLst>
              <a:ext uri="{FF2B5EF4-FFF2-40B4-BE49-F238E27FC236}">
                <a16:creationId xmlns:a16="http://schemas.microsoft.com/office/drawing/2014/main" id="{35D01421-1CD6-4AF5-BF05-34C1F2A05DDC}"/>
              </a:ext>
            </a:extLst>
          </p:cNvPr>
          <p:cNvSpPr/>
          <p:nvPr userDrawn="1"/>
        </p:nvSpPr>
        <p:spPr>
          <a:xfrm>
            <a:off x="142149" y="4491588"/>
            <a:ext cx="4429852" cy="392519"/>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grpSp>
        <p:nvGrpSpPr>
          <p:cNvPr id="7" name="Group 6">
            <a:extLst>
              <a:ext uri="{FF2B5EF4-FFF2-40B4-BE49-F238E27FC236}">
                <a16:creationId xmlns:a16="http://schemas.microsoft.com/office/drawing/2014/main" id="{761629A3-B767-4300-9C7C-9ADDAB92B4F0}"/>
              </a:ext>
            </a:extLst>
          </p:cNvPr>
          <p:cNvGrpSpPr/>
          <p:nvPr userDrawn="1"/>
        </p:nvGrpSpPr>
        <p:grpSpPr>
          <a:xfrm>
            <a:off x="619904" y="2659336"/>
            <a:ext cx="3667967" cy="2015299"/>
            <a:chOff x="-548507" y="477868"/>
            <a:chExt cx="11570449" cy="6357177"/>
          </a:xfrm>
        </p:grpSpPr>
        <p:sp>
          <p:nvSpPr>
            <p:cNvPr id="8" name="Freeform: Shape 7">
              <a:extLst>
                <a:ext uri="{FF2B5EF4-FFF2-40B4-BE49-F238E27FC236}">
                  <a16:creationId xmlns:a16="http://schemas.microsoft.com/office/drawing/2014/main" id="{CF1B2B7B-D361-42C4-91D5-C21E6AFA596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sz="1050"/>
            </a:p>
          </p:txBody>
        </p:sp>
        <p:sp>
          <p:nvSpPr>
            <p:cNvPr id="9" name="Freeform: Shape 8">
              <a:extLst>
                <a:ext uri="{FF2B5EF4-FFF2-40B4-BE49-F238E27FC236}">
                  <a16:creationId xmlns:a16="http://schemas.microsoft.com/office/drawing/2014/main" id="{EF3302AC-9147-4C37-B7CD-BDD91327645F}"/>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sz="1050"/>
            </a:p>
          </p:txBody>
        </p:sp>
        <p:sp>
          <p:nvSpPr>
            <p:cNvPr id="10" name="Freeform: Shape 9">
              <a:extLst>
                <a:ext uri="{FF2B5EF4-FFF2-40B4-BE49-F238E27FC236}">
                  <a16:creationId xmlns:a16="http://schemas.microsoft.com/office/drawing/2014/main" id="{0F2E56BD-3EE7-438A-A2BE-E0B24403062B}"/>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sz="1050"/>
            </a:p>
          </p:txBody>
        </p:sp>
        <p:sp>
          <p:nvSpPr>
            <p:cNvPr id="11" name="Freeform: Shape 10">
              <a:extLst>
                <a:ext uri="{FF2B5EF4-FFF2-40B4-BE49-F238E27FC236}">
                  <a16:creationId xmlns:a16="http://schemas.microsoft.com/office/drawing/2014/main" id="{22518E45-015D-4586-9460-F00575EFDD94}"/>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sz="1050"/>
            </a:p>
          </p:txBody>
        </p:sp>
        <p:sp>
          <p:nvSpPr>
            <p:cNvPr id="12" name="Freeform: Shape 11">
              <a:extLst>
                <a:ext uri="{FF2B5EF4-FFF2-40B4-BE49-F238E27FC236}">
                  <a16:creationId xmlns:a16="http://schemas.microsoft.com/office/drawing/2014/main" id="{58E29BC3-7488-4088-B981-510EAE5EF150}"/>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sz="1050"/>
            </a:p>
          </p:txBody>
        </p:sp>
        <p:grpSp>
          <p:nvGrpSpPr>
            <p:cNvPr id="13" name="Group 12">
              <a:extLst>
                <a:ext uri="{FF2B5EF4-FFF2-40B4-BE49-F238E27FC236}">
                  <a16:creationId xmlns:a16="http://schemas.microsoft.com/office/drawing/2014/main" id="{FF8D7254-1AA8-4D9D-8BEA-82F164D8F6A5}"/>
                </a:ext>
              </a:extLst>
            </p:cNvPr>
            <p:cNvGrpSpPr/>
            <p:nvPr/>
          </p:nvGrpSpPr>
          <p:grpSpPr>
            <a:xfrm>
              <a:off x="1606" y="6382978"/>
              <a:ext cx="413937" cy="115242"/>
              <a:chOff x="5955" y="6353672"/>
              <a:chExt cx="413937" cy="115242"/>
            </a:xfrm>
          </p:grpSpPr>
          <p:sp>
            <p:nvSpPr>
              <p:cNvPr id="18" name="Rectangle: Rounded Corners 17">
                <a:extLst>
                  <a:ext uri="{FF2B5EF4-FFF2-40B4-BE49-F238E27FC236}">
                    <a16:creationId xmlns:a16="http://schemas.microsoft.com/office/drawing/2014/main" id="{ADDFD483-FDBD-49B7-8A75-D1FEEACE80C7}"/>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ectangle: Rounded Corners 18">
                <a:extLst>
                  <a:ext uri="{FF2B5EF4-FFF2-40B4-BE49-F238E27FC236}">
                    <a16:creationId xmlns:a16="http://schemas.microsoft.com/office/drawing/2014/main" id="{628EA149-839F-4F9B-98C7-79828F7FA255}"/>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14" name="Group 13">
              <a:extLst>
                <a:ext uri="{FF2B5EF4-FFF2-40B4-BE49-F238E27FC236}">
                  <a16:creationId xmlns:a16="http://schemas.microsoft.com/office/drawing/2014/main" id="{5C75EDE9-A590-48A3-B182-70994D6E91D5}"/>
                </a:ext>
              </a:extLst>
            </p:cNvPr>
            <p:cNvGrpSpPr/>
            <p:nvPr/>
          </p:nvGrpSpPr>
          <p:grpSpPr>
            <a:xfrm>
              <a:off x="9855291" y="6381600"/>
              <a:ext cx="885989" cy="115242"/>
              <a:chOff x="5955" y="6353672"/>
              <a:chExt cx="413937" cy="115242"/>
            </a:xfrm>
          </p:grpSpPr>
          <p:sp>
            <p:nvSpPr>
              <p:cNvPr id="16" name="Rectangle: Rounded Corners 15">
                <a:extLst>
                  <a:ext uri="{FF2B5EF4-FFF2-40B4-BE49-F238E27FC236}">
                    <a16:creationId xmlns:a16="http://schemas.microsoft.com/office/drawing/2014/main" id="{627CB49D-5B4E-49DE-A4FF-5F70FC8BD444}"/>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Rectangle: Rounded Corners 16">
                <a:extLst>
                  <a:ext uri="{FF2B5EF4-FFF2-40B4-BE49-F238E27FC236}">
                    <a16:creationId xmlns:a16="http://schemas.microsoft.com/office/drawing/2014/main" id="{A0F44E2B-77CD-49A4-B107-ADDC7D530D3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15" name="Freeform: Shape 14">
              <a:extLst>
                <a:ext uri="{FF2B5EF4-FFF2-40B4-BE49-F238E27FC236}">
                  <a16:creationId xmlns:a16="http://schemas.microsoft.com/office/drawing/2014/main" id="{BBB65067-7972-49DB-9E5A-328DB1FEC6F5}"/>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sz="1050"/>
            </a:p>
          </p:txBody>
        </p:sp>
      </p:grpSp>
      <p:sp>
        <p:nvSpPr>
          <p:cNvPr id="4" name="Picture Placeholder 2">
            <a:extLst>
              <a:ext uri="{FF2B5EF4-FFF2-40B4-BE49-F238E27FC236}">
                <a16:creationId xmlns:a16="http://schemas.microsoft.com/office/drawing/2014/main" id="{21212B88-2185-47FE-85B2-1D4E848291DC}"/>
              </a:ext>
            </a:extLst>
          </p:cNvPr>
          <p:cNvSpPr>
            <a:spLocks noGrp="1"/>
          </p:cNvSpPr>
          <p:nvPr>
            <p:ph type="pic" idx="13" hasCustomPrompt="1"/>
          </p:nvPr>
        </p:nvSpPr>
        <p:spPr>
          <a:xfrm>
            <a:off x="1107422" y="2761626"/>
            <a:ext cx="2696828" cy="1643786"/>
          </a:xfrm>
          <a:prstGeom prst="rect">
            <a:avLst/>
          </a:prstGeom>
          <a:solidFill>
            <a:schemeClr val="bg1">
              <a:lumMod val="95000"/>
            </a:schemeClr>
          </a:solidFill>
        </p:spPr>
        <p:txBody>
          <a:bodyPr anchor="ctr"/>
          <a:lstStyle>
            <a:lvl1pPr marL="0" indent="0" algn="ctr">
              <a:buNone/>
              <a:defRPr sz="900">
                <a:solidFill>
                  <a:schemeClr val="tx1">
                    <a:lumMod val="75000"/>
                    <a:lumOff val="25000"/>
                  </a:schemeClr>
                </a:solidFill>
                <a:latin typeface="+mn-lt"/>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r>
              <a:rPr lang="en-US" altLang="ko-KR"/>
              <a:t>Your Picture Here</a:t>
            </a:r>
            <a:endParaRPr lang="ko-KR" altLang="en-US"/>
          </a:p>
        </p:txBody>
      </p:sp>
    </p:spTree>
    <p:extLst>
      <p:ext uri="{BB962C8B-B14F-4D97-AF65-F5344CB8AC3E}">
        <p14:creationId xmlns:p14="http://schemas.microsoft.com/office/powerpoint/2010/main" val="3456316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asic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a:t>Insert the title of your subtitle Here</a:t>
            </a:r>
          </a:p>
        </p:txBody>
      </p:sp>
      <p:sp>
        <p:nvSpPr>
          <p:cNvPr id="4" name="Rectangle 3"/>
          <p:cNvSpPr/>
          <p:nvPr userDrawn="1"/>
        </p:nvSpPr>
        <p:spPr>
          <a:xfrm>
            <a:off x="0" y="4963500"/>
            <a:ext cx="9144000" cy="1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4"/>
          <p:cNvSpPr/>
          <p:nvPr userDrawn="1"/>
        </p:nvSpPr>
        <p:spPr>
          <a:xfrm>
            <a:off x="0" y="0"/>
            <a:ext cx="914400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753325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design">
  <p:cSld name="Title + design">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extLst>
      <p:ext uri="{BB962C8B-B14F-4D97-AF65-F5344CB8AC3E}">
        <p14:creationId xmlns:p14="http://schemas.microsoft.com/office/powerpoint/2010/main" val="3502806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2045625" y="1448925"/>
            <a:ext cx="2298600" cy="527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7" name="Google Shape;67;p13"/>
          <p:cNvSpPr txBox="1">
            <a:spLocks noGrp="1"/>
          </p:cNvSpPr>
          <p:nvPr>
            <p:ph type="subTitle" idx="1"/>
          </p:nvPr>
        </p:nvSpPr>
        <p:spPr>
          <a:xfrm>
            <a:off x="2045625" y="1976627"/>
            <a:ext cx="2298600" cy="604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8" name="Google Shape;68;p13"/>
          <p:cNvSpPr txBox="1">
            <a:spLocks noGrp="1"/>
          </p:cNvSpPr>
          <p:nvPr>
            <p:ph type="title" idx="2"/>
          </p:nvPr>
        </p:nvSpPr>
        <p:spPr>
          <a:xfrm>
            <a:off x="5863550" y="1448925"/>
            <a:ext cx="2298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9" name="Google Shape;69;p13"/>
          <p:cNvSpPr txBox="1">
            <a:spLocks noGrp="1"/>
          </p:cNvSpPr>
          <p:nvPr>
            <p:ph type="subTitle" idx="3"/>
          </p:nvPr>
        </p:nvSpPr>
        <p:spPr>
          <a:xfrm>
            <a:off x="5863550" y="1976625"/>
            <a:ext cx="2298600" cy="60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0" name="Google Shape;70;p13"/>
          <p:cNvSpPr txBox="1">
            <a:spLocks noGrp="1"/>
          </p:cNvSpPr>
          <p:nvPr>
            <p:ph type="title" idx="4"/>
          </p:nvPr>
        </p:nvSpPr>
        <p:spPr>
          <a:xfrm>
            <a:off x="2045625" y="3235102"/>
            <a:ext cx="2298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1" name="Google Shape;71;p13"/>
          <p:cNvSpPr txBox="1">
            <a:spLocks noGrp="1"/>
          </p:cNvSpPr>
          <p:nvPr>
            <p:ph type="subTitle" idx="5"/>
          </p:nvPr>
        </p:nvSpPr>
        <p:spPr>
          <a:xfrm>
            <a:off x="2045625" y="3762823"/>
            <a:ext cx="2298600" cy="60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 name="Google Shape;72;p13"/>
          <p:cNvSpPr txBox="1">
            <a:spLocks noGrp="1"/>
          </p:cNvSpPr>
          <p:nvPr>
            <p:ph type="title" idx="6"/>
          </p:nvPr>
        </p:nvSpPr>
        <p:spPr>
          <a:xfrm>
            <a:off x="5863550" y="3235100"/>
            <a:ext cx="2298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3" name="Google Shape;73;p13"/>
          <p:cNvSpPr txBox="1">
            <a:spLocks noGrp="1"/>
          </p:cNvSpPr>
          <p:nvPr>
            <p:ph type="subTitle" idx="7"/>
          </p:nvPr>
        </p:nvSpPr>
        <p:spPr>
          <a:xfrm>
            <a:off x="5863550" y="3762821"/>
            <a:ext cx="2298600" cy="60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4" name="Google Shape;74;p13"/>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5" name="Google Shape;75;p13"/>
          <p:cNvSpPr txBox="1">
            <a:spLocks noGrp="1"/>
          </p:cNvSpPr>
          <p:nvPr>
            <p:ph type="title" idx="9" hasCustomPrompt="1"/>
          </p:nvPr>
        </p:nvSpPr>
        <p:spPr>
          <a:xfrm>
            <a:off x="1121762" y="1751025"/>
            <a:ext cx="844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6" name="Google Shape;76;p13"/>
          <p:cNvSpPr txBox="1">
            <a:spLocks noGrp="1"/>
          </p:cNvSpPr>
          <p:nvPr>
            <p:ph type="title" idx="13" hasCustomPrompt="1"/>
          </p:nvPr>
        </p:nvSpPr>
        <p:spPr>
          <a:xfrm>
            <a:off x="1121762" y="3478800"/>
            <a:ext cx="844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7" name="Google Shape;77;p13"/>
          <p:cNvSpPr txBox="1">
            <a:spLocks noGrp="1"/>
          </p:cNvSpPr>
          <p:nvPr>
            <p:ph type="title" idx="14" hasCustomPrompt="1"/>
          </p:nvPr>
        </p:nvSpPr>
        <p:spPr>
          <a:xfrm>
            <a:off x="4951275" y="1751025"/>
            <a:ext cx="844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8" name="Google Shape;78;p13"/>
          <p:cNvSpPr txBox="1">
            <a:spLocks noGrp="1"/>
          </p:cNvSpPr>
          <p:nvPr>
            <p:ph type="title" idx="15" hasCustomPrompt="1"/>
          </p:nvPr>
        </p:nvSpPr>
        <p:spPr>
          <a:xfrm>
            <a:off x="4951275" y="3478800"/>
            <a:ext cx="844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96"/>
        <p:cNvGrpSpPr/>
        <p:nvPr/>
      </p:nvGrpSpPr>
      <p:grpSpPr>
        <a:xfrm>
          <a:off x="0" y="0"/>
          <a:ext cx="0" cy="0"/>
          <a:chOff x="0" y="0"/>
          <a:chExt cx="0" cy="0"/>
        </a:xfrm>
      </p:grpSpPr>
      <p:grpSp>
        <p:nvGrpSpPr>
          <p:cNvPr id="97" name="Google Shape;97;p16"/>
          <p:cNvGrpSpPr/>
          <p:nvPr/>
        </p:nvGrpSpPr>
        <p:grpSpPr>
          <a:xfrm>
            <a:off x="1345825" y="906825"/>
            <a:ext cx="6452369" cy="3329854"/>
            <a:chOff x="1345825" y="906825"/>
            <a:chExt cx="6452369" cy="3329854"/>
          </a:xfrm>
        </p:grpSpPr>
        <p:sp>
          <p:nvSpPr>
            <p:cNvPr id="98" name="Google Shape;98;p16"/>
            <p:cNvSpPr/>
            <p:nvPr/>
          </p:nvSpPr>
          <p:spPr>
            <a:xfrm>
              <a:off x="1345825" y="906825"/>
              <a:ext cx="6452358" cy="3329852"/>
            </a:xfrm>
            <a:custGeom>
              <a:avLst/>
              <a:gdLst/>
              <a:ahLst/>
              <a:cxnLst/>
              <a:rect l="l" t="t" r="r" b="b"/>
              <a:pathLst>
                <a:path w="65126" h="41657" extrusionOk="0">
                  <a:moveTo>
                    <a:pt x="7178" y="1"/>
                  </a:moveTo>
                  <a:lnTo>
                    <a:pt x="57947" y="1"/>
                  </a:lnTo>
                  <a:cubicBezTo>
                    <a:pt x="61920" y="1"/>
                    <a:pt x="65125" y="3186"/>
                    <a:pt x="65125" y="7178"/>
                  </a:cubicBezTo>
                  <a:lnTo>
                    <a:pt x="65125" y="34479"/>
                  </a:lnTo>
                  <a:cubicBezTo>
                    <a:pt x="65125" y="38451"/>
                    <a:pt x="61920" y="41657"/>
                    <a:pt x="57947" y="41657"/>
                  </a:cubicBezTo>
                  <a:lnTo>
                    <a:pt x="7178" y="41657"/>
                  </a:lnTo>
                  <a:cubicBezTo>
                    <a:pt x="3186" y="41657"/>
                    <a:pt x="0" y="38451"/>
                    <a:pt x="0" y="34479"/>
                  </a:cubicBezTo>
                  <a:lnTo>
                    <a:pt x="0" y="7178"/>
                  </a:lnTo>
                  <a:cubicBezTo>
                    <a:pt x="0" y="3186"/>
                    <a:pt x="3186" y="1"/>
                    <a:pt x="7178" y="1"/>
                  </a:cubicBezTo>
                  <a:close/>
                </a:path>
              </a:pathLst>
            </a:custGeom>
            <a:gradFill>
              <a:gsLst>
                <a:gs pos="0">
                  <a:srgbClr val="0A3250"/>
                </a:gs>
                <a:gs pos="100000">
                  <a:srgbClr val="010101"/>
                </a:gs>
              </a:gsLst>
              <a:lin ang="5400700" scaled="0"/>
            </a:gradFill>
            <a:ln w="28575" cap="flat" cmpd="sng">
              <a:solidFill>
                <a:schemeClr val="lt1"/>
              </a:solidFill>
              <a:prstDash val="solid"/>
              <a:round/>
              <a:headEnd type="none" w="sm" len="sm"/>
              <a:tailEnd type="none" w="sm" len="sm"/>
            </a:ln>
            <a:effectLst>
              <a:outerShdw blurRad="114300" dist="1905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6"/>
            <p:cNvSpPr/>
            <p:nvPr/>
          </p:nvSpPr>
          <p:spPr>
            <a:xfrm>
              <a:off x="1345828" y="919455"/>
              <a:ext cx="2594972" cy="2414437"/>
            </a:xfrm>
            <a:custGeom>
              <a:avLst/>
              <a:gdLst/>
              <a:ahLst/>
              <a:cxnLst/>
              <a:rect l="l" t="t" r="r" b="b"/>
              <a:pathLst>
                <a:path w="26192" h="30205" extrusionOk="0">
                  <a:moveTo>
                    <a:pt x="7097" y="1"/>
                  </a:moveTo>
                  <a:cubicBezTo>
                    <a:pt x="3186" y="1"/>
                    <a:pt x="0" y="3166"/>
                    <a:pt x="20" y="7098"/>
                  </a:cubicBezTo>
                  <a:lnTo>
                    <a:pt x="20" y="30204"/>
                  </a:lnTo>
                  <a:lnTo>
                    <a:pt x="26191" y="1"/>
                  </a:lnTo>
                  <a:close/>
                </a:path>
              </a:pathLst>
            </a:custGeom>
            <a:gradFill>
              <a:gsLst>
                <a:gs pos="0">
                  <a:srgbClr val="00FFFF">
                    <a:alpha val="14901"/>
                  </a:srgbClr>
                </a:gs>
                <a:gs pos="100000">
                  <a:srgbClr val="FFFFFF">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6"/>
            <p:cNvSpPr/>
            <p:nvPr/>
          </p:nvSpPr>
          <p:spPr>
            <a:xfrm>
              <a:off x="4024625" y="929375"/>
              <a:ext cx="3773569" cy="3307304"/>
            </a:xfrm>
            <a:custGeom>
              <a:avLst/>
              <a:gdLst/>
              <a:ahLst/>
              <a:cxnLst/>
              <a:rect l="l" t="t" r="r" b="b"/>
              <a:pathLst>
                <a:path w="38088" h="40649" extrusionOk="0">
                  <a:moveTo>
                    <a:pt x="30990" y="40628"/>
                  </a:moveTo>
                  <a:cubicBezTo>
                    <a:pt x="34902" y="40648"/>
                    <a:pt x="38067" y="37462"/>
                    <a:pt x="38087" y="33551"/>
                  </a:cubicBezTo>
                  <a:lnTo>
                    <a:pt x="38087" y="6674"/>
                  </a:lnTo>
                  <a:cubicBezTo>
                    <a:pt x="38067" y="3670"/>
                    <a:pt x="36192" y="1008"/>
                    <a:pt x="33390" y="0"/>
                  </a:cubicBezTo>
                  <a:lnTo>
                    <a:pt x="0" y="40628"/>
                  </a:lnTo>
                  <a:close/>
                </a:path>
              </a:pathLst>
            </a:custGeom>
            <a:gradFill>
              <a:gsLst>
                <a:gs pos="0">
                  <a:srgbClr val="00FFFF">
                    <a:alpha val="14901"/>
                  </a:srgbClr>
                </a:gs>
                <a:gs pos="100000">
                  <a:srgbClr val="FFFFFF">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16"/>
          <p:cNvSpPr/>
          <p:nvPr/>
        </p:nvSpPr>
        <p:spPr>
          <a:xfrm>
            <a:off x="1632050" y="3809825"/>
            <a:ext cx="5957400" cy="199500"/>
          </a:xfrm>
          <a:prstGeom prst="ellipse">
            <a:avLst/>
          </a:prstGeom>
          <a:gradFill>
            <a:gsLst>
              <a:gs pos="0">
                <a:srgbClr val="FFFFFF">
                  <a:alpha val="0"/>
                </a:srgbClr>
              </a:gs>
              <a:gs pos="50000">
                <a:srgbClr val="010101">
                  <a:alpha val="55686"/>
                </a:srgbClr>
              </a:gs>
              <a:gs pos="100000">
                <a:srgbClr val="FFFFFF">
                  <a:alpha val="0"/>
                </a:srgbClr>
              </a:gs>
            </a:gsLst>
            <a:lin ang="10800025" scaled="0"/>
          </a:gradFill>
          <a:ln>
            <a:noFill/>
          </a:ln>
          <a:effectLst>
            <a:outerShdw blurRad="114300" dist="952500" dir="6900000" algn="bl" rotWithShape="0">
              <a:srgbClr val="000000"/>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6"/>
          <p:cNvSpPr txBox="1">
            <a:spLocks noGrp="1"/>
          </p:cNvSpPr>
          <p:nvPr>
            <p:ph type="subTitle" idx="1"/>
          </p:nvPr>
        </p:nvSpPr>
        <p:spPr>
          <a:xfrm>
            <a:off x="2387150" y="3029138"/>
            <a:ext cx="4369800" cy="62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16"/>
          <p:cNvSpPr txBox="1">
            <a:spLocks noGrp="1"/>
          </p:cNvSpPr>
          <p:nvPr>
            <p:ph type="title"/>
          </p:nvPr>
        </p:nvSpPr>
        <p:spPr>
          <a:xfrm>
            <a:off x="2563050" y="1490363"/>
            <a:ext cx="4017900" cy="135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8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28"/>
        <p:cNvGrpSpPr/>
        <p:nvPr/>
      </p:nvGrpSpPr>
      <p:grpSpPr>
        <a:xfrm>
          <a:off x="0" y="0"/>
          <a:ext cx="0" cy="0"/>
          <a:chOff x="0" y="0"/>
          <a:chExt cx="0" cy="0"/>
        </a:xfrm>
      </p:grpSpPr>
      <p:sp>
        <p:nvSpPr>
          <p:cNvPr id="129" name="Google Shape;129;p24"/>
          <p:cNvSpPr txBox="1">
            <a:spLocks noGrp="1"/>
          </p:cNvSpPr>
          <p:nvPr>
            <p:ph type="subTitle" idx="1"/>
          </p:nvPr>
        </p:nvSpPr>
        <p:spPr>
          <a:xfrm>
            <a:off x="838013" y="2299950"/>
            <a:ext cx="3432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200" b="1">
                <a:latin typeface="Kodchasan"/>
                <a:ea typeface="Kodchasan"/>
                <a:cs typeface="Kodchasan"/>
                <a:sym typeface="Kodchasan"/>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30" name="Google Shape;130;p24"/>
          <p:cNvSpPr txBox="1">
            <a:spLocks noGrp="1"/>
          </p:cNvSpPr>
          <p:nvPr>
            <p:ph type="subTitle" idx="2"/>
          </p:nvPr>
        </p:nvSpPr>
        <p:spPr>
          <a:xfrm>
            <a:off x="4873663" y="2299950"/>
            <a:ext cx="3432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200" b="1">
                <a:latin typeface="Kodchasan"/>
                <a:ea typeface="Kodchasan"/>
                <a:cs typeface="Kodchasan"/>
                <a:sym typeface="Kodchasan"/>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31" name="Google Shape;131;p24"/>
          <p:cNvSpPr txBox="1">
            <a:spLocks noGrp="1"/>
          </p:cNvSpPr>
          <p:nvPr>
            <p:ph type="subTitle" idx="3"/>
          </p:nvPr>
        </p:nvSpPr>
        <p:spPr>
          <a:xfrm>
            <a:off x="838013" y="2872650"/>
            <a:ext cx="34323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2" name="Google Shape;132;p24"/>
          <p:cNvSpPr txBox="1">
            <a:spLocks noGrp="1"/>
          </p:cNvSpPr>
          <p:nvPr>
            <p:ph type="subTitle" idx="4"/>
          </p:nvPr>
        </p:nvSpPr>
        <p:spPr>
          <a:xfrm>
            <a:off x="4873663" y="2872650"/>
            <a:ext cx="34323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 name="Google Shape;133;p2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213"/>
        <p:cNvGrpSpPr/>
        <p:nvPr/>
      </p:nvGrpSpPr>
      <p:grpSpPr>
        <a:xfrm>
          <a:off x="0" y="0"/>
          <a:ext cx="0" cy="0"/>
          <a:chOff x="0" y="0"/>
          <a:chExt cx="0" cy="0"/>
        </a:xfrm>
      </p:grpSpPr>
      <p:sp>
        <p:nvSpPr>
          <p:cNvPr id="214" name="Google Shape;214;p32"/>
          <p:cNvSpPr txBox="1">
            <a:spLocks noGrp="1"/>
          </p:cNvSpPr>
          <p:nvPr>
            <p:ph type="ctrTitle"/>
          </p:nvPr>
        </p:nvSpPr>
        <p:spPr>
          <a:xfrm>
            <a:off x="2429950" y="630563"/>
            <a:ext cx="4284000" cy="99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15" name="Google Shape;215;p32"/>
          <p:cNvSpPr txBox="1">
            <a:spLocks noGrp="1"/>
          </p:cNvSpPr>
          <p:nvPr>
            <p:ph type="subTitle" idx="1"/>
          </p:nvPr>
        </p:nvSpPr>
        <p:spPr>
          <a:xfrm>
            <a:off x="2425075" y="1544663"/>
            <a:ext cx="4293900" cy="119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18"/>
        <p:cNvGrpSpPr/>
        <p:nvPr/>
      </p:nvGrpSpPr>
      <p:grpSpPr>
        <a:xfrm>
          <a:off x="0" y="0"/>
          <a:ext cx="0" cy="0"/>
          <a:chOff x="0" y="0"/>
          <a:chExt cx="0" cy="0"/>
        </a:xfrm>
      </p:grpSpPr>
      <p:sp>
        <p:nvSpPr>
          <p:cNvPr id="219" name="Google Shape;219;p34"/>
          <p:cNvSpPr/>
          <p:nvPr/>
        </p:nvSpPr>
        <p:spPr>
          <a:xfrm>
            <a:off x="525300" y="4138150"/>
            <a:ext cx="8093400" cy="199500"/>
          </a:xfrm>
          <a:prstGeom prst="ellipse">
            <a:avLst/>
          </a:prstGeom>
          <a:gradFill>
            <a:gsLst>
              <a:gs pos="0">
                <a:srgbClr val="FFFFFF">
                  <a:alpha val="0"/>
                </a:srgbClr>
              </a:gs>
              <a:gs pos="50000">
                <a:srgbClr val="010101">
                  <a:alpha val="55686"/>
                </a:srgbClr>
              </a:gs>
              <a:gs pos="100000">
                <a:srgbClr val="FFFFFF">
                  <a:alpha val="0"/>
                </a:srgbClr>
              </a:gs>
            </a:gsLst>
            <a:lin ang="10800025" scaled="0"/>
          </a:gradFill>
          <a:ln>
            <a:noFill/>
          </a:ln>
          <a:effectLst>
            <a:outerShdw blurRad="114300" dist="561975" dir="6900000" algn="bl" rotWithShape="0">
              <a:srgbClr val="000000"/>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 name="Google Shape;220;p34"/>
          <p:cNvGrpSpPr/>
          <p:nvPr/>
        </p:nvGrpSpPr>
        <p:grpSpPr>
          <a:xfrm>
            <a:off x="481277" y="373397"/>
            <a:ext cx="8181460" cy="4030074"/>
            <a:chOff x="733913" y="1271159"/>
            <a:chExt cx="3663231" cy="1493948"/>
          </a:xfrm>
        </p:grpSpPr>
        <p:sp>
          <p:nvSpPr>
            <p:cNvPr id="221" name="Google Shape;221;p34"/>
            <p:cNvSpPr/>
            <p:nvPr/>
          </p:nvSpPr>
          <p:spPr>
            <a:xfrm>
              <a:off x="733913" y="1271159"/>
              <a:ext cx="3663231" cy="1486999"/>
            </a:xfrm>
            <a:custGeom>
              <a:avLst/>
              <a:gdLst/>
              <a:ahLst/>
              <a:cxnLst/>
              <a:rect l="l" t="t" r="r" b="b"/>
              <a:pathLst>
                <a:path w="74562" h="17119" extrusionOk="0">
                  <a:moveTo>
                    <a:pt x="0" y="0"/>
                  </a:moveTo>
                  <a:lnTo>
                    <a:pt x="74561" y="0"/>
                  </a:lnTo>
                  <a:lnTo>
                    <a:pt x="74561" y="17118"/>
                  </a:lnTo>
                  <a:lnTo>
                    <a:pt x="0" y="17118"/>
                  </a:lnTo>
                  <a:close/>
                </a:path>
              </a:pathLst>
            </a:custGeom>
            <a:gradFill>
              <a:gsLst>
                <a:gs pos="0">
                  <a:srgbClr val="0A3250">
                    <a:alpha val="7870"/>
                  </a:srgbClr>
                </a:gs>
                <a:gs pos="100000">
                  <a:srgbClr val="010101">
                    <a:alpha val="7870"/>
                  </a:srgbClr>
                </a:gs>
              </a:gsLst>
              <a:lin ang="5400700" scaled="0"/>
            </a:gradFill>
            <a:ln w="28575" cap="flat" cmpd="sng">
              <a:solidFill>
                <a:schemeClr val="lt1"/>
              </a:solidFill>
              <a:prstDash val="solid"/>
              <a:round/>
              <a:headEnd type="none" w="sm" len="sm"/>
              <a:tailEnd type="none" w="sm" len="sm"/>
            </a:ln>
            <a:effectLst>
              <a:outerShdw blurRad="114300" dist="1905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4"/>
            <p:cNvSpPr/>
            <p:nvPr/>
          </p:nvSpPr>
          <p:spPr>
            <a:xfrm>
              <a:off x="733913" y="1271159"/>
              <a:ext cx="710272" cy="1476489"/>
            </a:xfrm>
            <a:custGeom>
              <a:avLst/>
              <a:gdLst/>
              <a:ahLst/>
              <a:cxnLst/>
              <a:rect l="l" t="t" r="r" b="b"/>
              <a:pathLst>
                <a:path w="14457" h="16998" extrusionOk="0">
                  <a:moveTo>
                    <a:pt x="0" y="0"/>
                  </a:moveTo>
                  <a:lnTo>
                    <a:pt x="0" y="16997"/>
                  </a:lnTo>
                  <a:lnTo>
                    <a:pt x="14457" y="0"/>
                  </a:lnTo>
                  <a:close/>
                </a:path>
              </a:pathLst>
            </a:custGeom>
            <a:gradFill>
              <a:gsLst>
                <a:gs pos="0">
                  <a:srgbClr val="00FFFF">
                    <a:alpha val="14901"/>
                    <a:alpha val="7870"/>
                  </a:srgbClr>
                </a:gs>
                <a:gs pos="100000">
                  <a:srgbClr val="FFFFFF">
                    <a:alpha val="0"/>
                    <a:alpha val="787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4"/>
            <p:cNvSpPr/>
            <p:nvPr/>
          </p:nvSpPr>
          <p:spPr>
            <a:xfrm>
              <a:off x="3217222" y="1271159"/>
              <a:ext cx="1179857" cy="1493948"/>
            </a:xfrm>
            <a:custGeom>
              <a:avLst/>
              <a:gdLst/>
              <a:ahLst/>
              <a:cxnLst/>
              <a:rect l="l" t="t" r="r" b="b"/>
              <a:pathLst>
                <a:path w="24015" h="17199" extrusionOk="0">
                  <a:moveTo>
                    <a:pt x="13893" y="0"/>
                  </a:moveTo>
                  <a:lnTo>
                    <a:pt x="1" y="17199"/>
                  </a:lnTo>
                  <a:lnTo>
                    <a:pt x="23974" y="17199"/>
                  </a:lnTo>
                  <a:lnTo>
                    <a:pt x="24014" y="0"/>
                  </a:lnTo>
                  <a:close/>
                </a:path>
              </a:pathLst>
            </a:custGeom>
            <a:gradFill>
              <a:gsLst>
                <a:gs pos="0">
                  <a:srgbClr val="00FFFF">
                    <a:alpha val="14901"/>
                    <a:alpha val="7870"/>
                  </a:srgbClr>
                </a:gs>
                <a:gs pos="100000">
                  <a:srgbClr val="FFFFFF">
                    <a:alpha val="0"/>
                    <a:alpha val="787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BLANK_1_1_1_1_1_1_1_1_1">
    <p:spTree>
      <p:nvGrpSpPr>
        <p:cNvPr id="1" name="Shape 224"/>
        <p:cNvGrpSpPr/>
        <p:nvPr/>
      </p:nvGrpSpPr>
      <p:grpSpPr>
        <a:xfrm>
          <a:off x="0" y="0"/>
          <a:ext cx="0" cy="0"/>
          <a:chOff x="0" y="0"/>
          <a:chExt cx="0" cy="0"/>
        </a:xfrm>
      </p:grpSpPr>
      <p:sp>
        <p:nvSpPr>
          <p:cNvPr id="225" name="Google Shape;225;p35"/>
          <p:cNvSpPr/>
          <p:nvPr/>
        </p:nvSpPr>
        <p:spPr>
          <a:xfrm>
            <a:off x="1166675" y="4138150"/>
            <a:ext cx="6888000" cy="199500"/>
          </a:xfrm>
          <a:prstGeom prst="ellipse">
            <a:avLst/>
          </a:prstGeom>
          <a:gradFill>
            <a:gsLst>
              <a:gs pos="0">
                <a:srgbClr val="FFFFFF">
                  <a:alpha val="0"/>
                </a:srgbClr>
              </a:gs>
              <a:gs pos="50000">
                <a:srgbClr val="010101">
                  <a:alpha val="55686"/>
                </a:srgbClr>
              </a:gs>
              <a:gs pos="100000">
                <a:srgbClr val="FFFFFF">
                  <a:alpha val="0"/>
                </a:srgbClr>
              </a:gs>
            </a:gsLst>
            <a:lin ang="10800025" scaled="0"/>
          </a:gradFill>
          <a:ln>
            <a:noFill/>
          </a:ln>
          <a:effectLst>
            <a:outerShdw blurRad="114300" dist="561975" dir="6900000" algn="bl" rotWithShape="0">
              <a:srgbClr val="000000"/>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35"/>
          <p:cNvGrpSpPr/>
          <p:nvPr/>
        </p:nvGrpSpPr>
        <p:grpSpPr>
          <a:xfrm>
            <a:off x="832911" y="751027"/>
            <a:ext cx="7478177" cy="3641447"/>
            <a:chOff x="832911" y="751027"/>
            <a:chExt cx="7478177" cy="3641447"/>
          </a:xfrm>
        </p:grpSpPr>
        <p:sp>
          <p:nvSpPr>
            <p:cNvPr id="227" name="Google Shape;227;p35"/>
            <p:cNvSpPr/>
            <p:nvPr/>
          </p:nvSpPr>
          <p:spPr>
            <a:xfrm>
              <a:off x="832911" y="751027"/>
              <a:ext cx="7478177" cy="3641447"/>
            </a:xfrm>
            <a:custGeom>
              <a:avLst/>
              <a:gdLst/>
              <a:ahLst/>
              <a:cxnLst/>
              <a:rect l="l" t="t" r="r" b="b"/>
              <a:pathLst>
                <a:path w="52666" h="29862" extrusionOk="0">
                  <a:moveTo>
                    <a:pt x="50286" y="29116"/>
                  </a:moveTo>
                  <a:cubicBezTo>
                    <a:pt x="50145" y="29539"/>
                    <a:pt x="49741" y="29842"/>
                    <a:pt x="49298" y="29862"/>
                  </a:cubicBezTo>
                  <a:lnTo>
                    <a:pt x="3368" y="29862"/>
                  </a:lnTo>
                  <a:cubicBezTo>
                    <a:pt x="2904" y="29842"/>
                    <a:pt x="2521" y="29539"/>
                    <a:pt x="2380" y="29116"/>
                  </a:cubicBezTo>
                  <a:cubicBezTo>
                    <a:pt x="2380" y="29116"/>
                    <a:pt x="0" y="21071"/>
                    <a:pt x="0" y="14820"/>
                  </a:cubicBezTo>
                  <a:cubicBezTo>
                    <a:pt x="0" y="8590"/>
                    <a:pt x="2380" y="747"/>
                    <a:pt x="2380" y="747"/>
                  </a:cubicBezTo>
                  <a:cubicBezTo>
                    <a:pt x="2521" y="303"/>
                    <a:pt x="2904" y="1"/>
                    <a:pt x="3368" y="1"/>
                  </a:cubicBezTo>
                  <a:lnTo>
                    <a:pt x="49298" y="1"/>
                  </a:lnTo>
                  <a:cubicBezTo>
                    <a:pt x="49741" y="1"/>
                    <a:pt x="50145" y="303"/>
                    <a:pt x="50286" y="747"/>
                  </a:cubicBezTo>
                  <a:cubicBezTo>
                    <a:pt x="50286" y="747"/>
                    <a:pt x="52665" y="8590"/>
                    <a:pt x="52665" y="14820"/>
                  </a:cubicBezTo>
                  <a:cubicBezTo>
                    <a:pt x="52665" y="21071"/>
                    <a:pt x="50286" y="29116"/>
                    <a:pt x="50286" y="29116"/>
                  </a:cubicBezTo>
                  <a:close/>
                </a:path>
              </a:pathLst>
            </a:custGeom>
            <a:gradFill>
              <a:gsLst>
                <a:gs pos="0">
                  <a:srgbClr val="0A3250"/>
                </a:gs>
                <a:gs pos="100000">
                  <a:srgbClr val="010101"/>
                </a:gs>
              </a:gsLst>
              <a:lin ang="5400012" scaled="0"/>
            </a:gradFill>
            <a:ln w="28575" cap="flat" cmpd="sng">
              <a:solidFill>
                <a:srgbClr val="FFFFFF"/>
              </a:solidFill>
              <a:prstDash val="solid"/>
              <a:round/>
              <a:headEnd type="none" w="sm" len="sm"/>
              <a:tailEnd type="none" w="sm" len="sm"/>
            </a:ln>
            <a:effectLst>
              <a:outerShdw blurRad="157163" dist="9525" algn="bl" rotWithShape="0">
                <a:srgbClr val="7EFFFF"/>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 name="Google Shape;228;p35"/>
            <p:cNvGrpSpPr/>
            <p:nvPr/>
          </p:nvGrpSpPr>
          <p:grpSpPr>
            <a:xfrm>
              <a:off x="852526" y="765015"/>
              <a:ext cx="7438956" cy="3621100"/>
              <a:chOff x="852526" y="765015"/>
              <a:chExt cx="7438956" cy="3621100"/>
            </a:xfrm>
          </p:grpSpPr>
          <p:sp>
            <p:nvSpPr>
              <p:cNvPr id="229" name="Google Shape;229;p35"/>
              <p:cNvSpPr/>
              <p:nvPr/>
            </p:nvSpPr>
            <p:spPr>
              <a:xfrm>
                <a:off x="852541" y="765015"/>
                <a:ext cx="7438941" cy="3613451"/>
              </a:xfrm>
              <a:custGeom>
                <a:avLst/>
                <a:gdLst/>
                <a:ahLst/>
                <a:cxnLst/>
                <a:rect l="l" t="t" r="r" b="b"/>
                <a:pathLst>
                  <a:path w="52666" h="29862" extrusionOk="0">
                    <a:moveTo>
                      <a:pt x="50286" y="29116"/>
                    </a:moveTo>
                    <a:cubicBezTo>
                      <a:pt x="50145" y="29539"/>
                      <a:pt x="49741" y="29842"/>
                      <a:pt x="49298" y="29862"/>
                    </a:cubicBezTo>
                    <a:lnTo>
                      <a:pt x="3368" y="29862"/>
                    </a:lnTo>
                    <a:cubicBezTo>
                      <a:pt x="2904" y="29842"/>
                      <a:pt x="2521" y="29539"/>
                      <a:pt x="2380" y="29116"/>
                    </a:cubicBezTo>
                    <a:cubicBezTo>
                      <a:pt x="2380" y="29116"/>
                      <a:pt x="0" y="21071"/>
                      <a:pt x="0" y="14820"/>
                    </a:cubicBezTo>
                    <a:cubicBezTo>
                      <a:pt x="0" y="8590"/>
                      <a:pt x="2380" y="747"/>
                      <a:pt x="2380" y="747"/>
                    </a:cubicBezTo>
                    <a:cubicBezTo>
                      <a:pt x="2521" y="303"/>
                      <a:pt x="2904" y="1"/>
                      <a:pt x="3368" y="1"/>
                    </a:cubicBezTo>
                    <a:lnTo>
                      <a:pt x="49298" y="1"/>
                    </a:lnTo>
                    <a:cubicBezTo>
                      <a:pt x="49741" y="1"/>
                      <a:pt x="50145" y="303"/>
                      <a:pt x="50286" y="747"/>
                    </a:cubicBezTo>
                    <a:cubicBezTo>
                      <a:pt x="50286" y="747"/>
                      <a:pt x="52665" y="8590"/>
                      <a:pt x="52665" y="14820"/>
                    </a:cubicBezTo>
                    <a:cubicBezTo>
                      <a:pt x="52665" y="21071"/>
                      <a:pt x="50286" y="29116"/>
                      <a:pt x="50286" y="29116"/>
                    </a:cubicBezTo>
                    <a:close/>
                  </a:path>
                </a:pathLst>
              </a:custGeom>
              <a:gradFill>
                <a:gsLst>
                  <a:gs pos="0">
                    <a:srgbClr val="0A3250"/>
                  </a:gs>
                  <a:gs pos="100000">
                    <a:srgbClr val="010101"/>
                  </a:gs>
                </a:gsLst>
                <a:lin ang="5400012" scaled="0"/>
              </a:gra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5"/>
              <p:cNvSpPr/>
              <p:nvPr/>
            </p:nvSpPr>
            <p:spPr>
              <a:xfrm>
                <a:off x="852526" y="765035"/>
                <a:ext cx="2773960" cy="2637546"/>
              </a:xfrm>
              <a:custGeom>
                <a:avLst/>
                <a:gdLst/>
                <a:ahLst/>
                <a:cxnLst/>
                <a:rect l="l" t="t" r="r" b="b"/>
                <a:pathLst>
                  <a:path w="19639" h="21797" extrusionOk="0">
                    <a:moveTo>
                      <a:pt x="3367" y="1"/>
                    </a:moveTo>
                    <a:cubicBezTo>
                      <a:pt x="2924" y="1"/>
                      <a:pt x="2520" y="303"/>
                      <a:pt x="2379" y="747"/>
                    </a:cubicBezTo>
                    <a:cubicBezTo>
                      <a:pt x="2379" y="747"/>
                      <a:pt x="0" y="8590"/>
                      <a:pt x="0" y="14840"/>
                    </a:cubicBezTo>
                    <a:cubicBezTo>
                      <a:pt x="40" y="17159"/>
                      <a:pt x="282" y="19498"/>
                      <a:pt x="706" y="21796"/>
                    </a:cubicBezTo>
                    <a:lnTo>
                      <a:pt x="19638" y="1"/>
                    </a:lnTo>
                    <a:close/>
                  </a:path>
                </a:pathLst>
              </a:custGeom>
              <a:gradFill>
                <a:gsLst>
                  <a:gs pos="0">
                    <a:srgbClr val="00FFFF">
                      <a:alpha val="14901"/>
                      <a:alpha val="7870"/>
                    </a:srgbClr>
                  </a:gs>
                  <a:gs pos="100000">
                    <a:srgbClr val="FFFFFF">
                      <a:alpha val="0"/>
                      <a:alpha val="787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5"/>
              <p:cNvSpPr/>
              <p:nvPr/>
            </p:nvSpPr>
            <p:spPr>
              <a:xfrm>
                <a:off x="4156925" y="770243"/>
                <a:ext cx="4112562" cy="3615871"/>
              </a:xfrm>
              <a:custGeom>
                <a:avLst/>
                <a:gdLst/>
                <a:ahLst/>
                <a:cxnLst/>
                <a:rect l="l" t="t" r="r" b="b"/>
                <a:pathLst>
                  <a:path w="29116" h="29882" extrusionOk="0">
                    <a:moveTo>
                      <a:pt x="25768" y="29881"/>
                    </a:moveTo>
                    <a:cubicBezTo>
                      <a:pt x="26212" y="29861"/>
                      <a:pt x="26615" y="29559"/>
                      <a:pt x="26736" y="29115"/>
                    </a:cubicBezTo>
                    <a:cubicBezTo>
                      <a:pt x="26736" y="29115"/>
                      <a:pt x="29115" y="21070"/>
                      <a:pt x="29115" y="14840"/>
                    </a:cubicBezTo>
                    <a:cubicBezTo>
                      <a:pt x="29115" y="8590"/>
                      <a:pt x="26756" y="746"/>
                      <a:pt x="26756" y="746"/>
                    </a:cubicBezTo>
                    <a:cubicBezTo>
                      <a:pt x="26615" y="323"/>
                      <a:pt x="26212" y="21"/>
                      <a:pt x="25768" y="0"/>
                    </a:cubicBezTo>
                    <a:lnTo>
                      <a:pt x="24619" y="0"/>
                    </a:lnTo>
                    <a:lnTo>
                      <a:pt x="1" y="29881"/>
                    </a:lnTo>
                    <a:close/>
                  </a:path>
                </a:pathLst>
              </a:custGeom>
              <a:gradFill>
                <a:gsLst>
                  <a:gs pos="0">
                    <a:srgbClr val="00FFFF">
                      <a:alpha val="14901"/>
                      <a:alpha val="7870"/>
                    </a:srgbClr>
                  </a:gs>
                  <a:gs pos="100000">
                    <a:srgbClr val="FFFFFF">
                      <a:alpha val="0"/>
                      <a:alpha val="787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dk1"/>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000"/>
              <a:buFont typeface="Kodchasan"/>
              <a:buNone/>
              <a:defRPr sz="3000" b="1">
                <a:solidFill>
                  <a:schemeClr val="lt1"/>
                </a:solidFill>
                <a:latin typeface="Kodchasan"/>
                <a:ea typeface="Kodchasan"/>
                <a:cs typeface="Kodchasan"/>
                <a:sym typeface="Kodchasan"/>
              </a:defRPr>
            </a:lvl1pPr>
            <a:lvl2pPr lvl="1" rtl="0">
              <a:spcBef>
                <a:spcPts val="0"/>
              </a:spcBef>
              <a:spcAft>
                <a:spcPts val="0"/>
              </a:spcAft>
              <a:buClr>
                <a:schemeClr val="lt1"/>
              </a:buClr>
              <a:buSzPts val="3000"/>
              <a:buFont typeface="Fira Sans"/>
              <a:buNone/>
              <a:defRPr sz="3000">
                <a:solidFill>
                  <a:schemeClr val="lt1"/>
                </a:solidFill>
                <a:latin typeface="Fira Sans"/>
                <a:ea typeface="Fira Sans"/>
                <a:cs typeface="Fira Sans"/>
                <a:sym typeface="Fira Sans"/>
              </a:defRPr>
            </a:lvl2pPr>
            <a:lvl3pPr lvl="2" rtl="0">
              <a:spcBef>
                <a:spcPts val="0"/>
              </a:spcBef>
              <a:spcAft>
                <a:spcPts val="0"/>
              </a:spcAft>
              <a:buClr>
                <a:schemeClr val="lt1"/>
              </a:buClr>
              <a:buSzPts val="3000"/>
              <a:buFont typeface="Fira Sans"/>
              <a:buNone/>
              <a:defRPr sz="3000">
                <a:solidFill>
                  <a:schemeClr val="lt1"/>
                </a:solidFill>
                <a:latin typeface="Fira Sans"/>
                <a:ea typeface="Fira Sans"/>
                <a:cs typeface="Fira Sans"/>
                <a:sym typeface="Fira Sans"/>
              </a:defRPr>
            </a:lvl3pPr>
            <a:lvl4pPr lvl="3" rtl="0">
              <a:spcBef>
                <a:spcPts val="0"/>
              </a:spcBef>
              <a:spcAft>
                <a:spcPts val="0"/>
              </a:spcAft>
              <a:buClr>
                <a:schemeClr val="lt1"/>
              </a:buClr>
              <a:buSzPts val="3000"/>
              <a:buFont typeface="Fira Sans"/>
              <a:buNone/>
              <a:defRPr sz="3000">
                <a:solidFill>
                  <a:schemeClr val="lt1"/>
                </a:solidFill>
                <a:latin typeface="Fira Sans"/>
                <a:ea typeface="Fira Sans"/>
                <a:cs typeface="Fira Sans"/>
                <a:sym typeface="Fira Sans"/>
              </a:defRPr>
            </a:lvl4pPr>
            <a:lvl5pPr lvl="4" rtl="0">
              <a:spcBef>
                <a:spcPts val="0"/>
              </a:spcBef>
              <a:spcAft>
                <a:spcPts val="0"/>
              </a:spcAft>
              <a:buClr>
                <a:schemeClr val="lt1"/>
              </a:buClr>
              <a:buSzPts val="3000"/>
              <a:buFont typeface="Fira Sans"/>
              <a:buNone/>
              <a:defRPr sz="3000">
                <a:solidFill>
                  <a:schemeClr val="lt1"/>
                </a:solidFill>
                <a:latin typeface="Fira Sans"/>
                <a:ea typeface="Fira Sans"/>
                <a:cs typeface="Fira Sans"/>
                <a:sym typeface="Fira Sans"/>
              </a:defRPr>
            </a:lvl5pPr>
            <a:lvl6pPr lvl="5" rtl="0">
              <a:spcBef>
                <a:spcPts val="0"/>
              </a:spcBef>
              <a:spcAft>
                <a:spcPts val="0"/>
              </a:spcAft>
              <a:buClr>
                <a:schemeClr val="lt1"/>
              </a:buClr>
              <a:buSzPts val="3000"/>
              <a:buFont typeface="Fira Sans"/>
              <a:buNone/>
              <a:defRPr sz="3000">
                <a:solidFill>
                  <a:schemeClr val="lt1"/>
                </a:solidFill>
                <a:latin typeface="Fira Sans"/>
                <a:ea typeface="Fira Sans"/>
                <a:cs typeface="Fira Sans"/>
                <a:sym typeface="Fira Sans"/>
              </a:defRPr>
            </a:lvl6pPr>
            <a:lvl7pPr lvl="6" rtl="0">
              <a:spcBef>
                <a:spcPts val="0"/>
              </a:spcBef>
              <a:spcAft>
                <a:spcPts val="0"/>
              </a:spcAft>
              <a:buClr>
                <a:schemeClr val="lt1"/>
              </a:buClr>
              <a:buSzPts val="3000"/>
              <a:buFont typeface="Fira Sans"/>
              <a:buNone/>
              <a:defRPr sz="3000">
                <a:solidFill>
                  <a:schemeClr val="lt1"/>
                </a:solidFill>
                <a:latin typeface="Fira Sans"/>
                <a:ea typeface="Fira Sans"/>
                <a:cs typeface="Fira Sans"/>
                <a:sym typeface="Fira Sans"/>
              </a:defRPr>
            </a:lvl7pPr>
            <a:lvl8pPr lvl="7" rtl="0">
              <a:spcBef>
                <a:spcPts val="0"/>
              </a:spcBef>
              <a:spcAft>
                <a:spcPts val="0"/>
              </a:spcAft>
              <a:buClr>
                <a:schemeClr val="lt1"/>
              </a:buClr>
              <a:buSzPts val="3000"/>
              <a:buFont typeface="Fira Sans"/>
              <a:buNone/>
              <a:defRPr sz="3000">
                <a:solidFill>
                  <a:schemeClr val="lt1"/>
                </a:solidFill>
                <a:latin typeface="Fira Sans"/>
                <a:ea typeface="Fira Sans"/>
                <a:cs typeface="Fira Sans"/>
                <a:sym typeface="Fira Sans"/>
              </a:defRPr>
            </a:lvl8pPr>
            <a:lvl9pPr lvl="8" rtl="0">
              <a:spcBef>
                <a:spcPts val="0"/>
              </a:spcBef>
              <a:spcAft>
                <a:spcPts val="0"/>
              </a:spcAft>
              <a:buClr>
                <a:schemeClr val="lt1"/>
              </a:buClr>
              <a:buSzPts val="3000"/>
              <a:buFont typeface="Fira Sans"/>
              <a:buNone/>
              <a:defRPr sz="3000">
                <a:solidFill>
                  <a:schemeClr val="lt1"/>
                </a:solidFill>
                <a:latin typeface="Fira Sans"/>
                <a:ea typeface="Fira Sans"/>
                <a:cs typeface="Fira Sans"/>
                <a:sym typeface="Fira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1pPr>
            <a:lvl2pPr marL="914400" lvl="1"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marL="1371600" lvl="2"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marL="1828800" lvl="3"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marL="2286000" lvl="4"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marL="2743200" lvl="5"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marL="3200400" lvl="6"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marL="3657600" lvl="7"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marL="4114800" lvl="8" indent="-317500">
              <a:lnSpc>
                <a:spcPct val="115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86" r:id="rId1"/>
    <p:sldLayoutId id="2147483652" r:id="rId2"/>
    <p:sldLayoutId id="2147483658" r:id="rId3"/>
    <p:sldLayoutId id="2147483659" r:id="rId4"/>
    <p:sldLayoutId id="2147483662" r:id="rId5"/>
    <p:sldLayoutId id="2147483670" r:id="rId6"/>
    <p:sldLayoutId id="2147483678" r:id="rId7"/>
    <p:sldLayoutId id="2147483680" r:id="rId8"/>
    <p:sldLayoutId id="2147483681" r:id="rId9"/>
    <p:sldLayoutId id="2147483687" r:id="rId10"/>
    <p:sldLayoutId id="2147483688" r:id="rId11"/>
    <p:sldLayoutId id="2147483690" r:id="rId12"/>
    <p:sldLayoutId id="2147483691" r:id="rId13"/>
    <p:sldLayoutId id="2147483692"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hyperlink" Target="http://vis-www.cs.umass.edu/lfw/" TargetMode="External"/><Relationship Id="rId13" Type="http://schemas.openxmlformats.org/officeDocument/2006/relationships/image" Target="../media/image32.png"/><Relationship Id="rId3" Type="http://schemas.openxmlformats.org/officeDocument/2006/relationships/image" Target="../media/image25.png"/><Relationship Id="rId7" Type="http://schemas.openxmlformats.org/officeDocument/2006/relationships/hyperlink" Target="https://betterprogramming.pub/making-a-face-gan-with-tensorflow-23b4b79b4de7" TargetMode="External"/><Relationship Id="rId12" Type="http://schemas.openxmlformats.org/officeDocument/2006/relationships/image" Target="../media/image31.png"/><Relationship Id="rId2" Type="http://schemas.openxmlformats.org/officeDocument/2006/relationships/image" Target="../media/image24.gif"/><Relationship Id="rId1" Type="http://schemas.openxmlformats.org/officeDocument/2006/relationships/slideLayout" Target="../slideLayouts/slideLayout4.xml"/><Relationship Id="rId6" Type="http://schemas.openxmlformats.org/officeDocument/2006/relationships/image" Target="../media/image28.png"/><Relationship Id="rId11" Type="http://schemas.openxmlformats.org/officeDocument/2006/relationships/image" Target="../media/image30.png"/><Relationship Id="rId5" Type="http://schemas.openxmlformats.org/officeDocument/2006/relationships/image" Target="../media/image27.png"/><Relationship Id="rId15" Type="http://schemas.openxmlformats.org/officeDocument/2006/relationships/hyperlink" Target="https://github.com/parthsuresh/stylegan2-colab" TargetMode="External"/><Relationship Id="rId10" Type="http://schemas.openxmlformats.org/officeDocument/2006/relationships/image" Target="../media/image29.png"/><Relationship Id="rId4" Type="http://schemas.openxmlformats.org/officeDocument/2006/relationships/image" Target="../media/image26.png"/><Relationship Id="rId9" Type="http://schemas.openxmlformats.org/officeDocument/2006/relationships/hyperlink" Target="https://gsurma.medium.com/face-generator-generating-artificial-faces-with-machine-learning-9e8c3d6c1ead" TargetMode="External"/><Relationship Id="rId1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hyperlink" Target="https://github.com/smashew/NameDatabases/blob/master/NamesDatabases/surnames/all.txt" TargetMode="External"/><Relationship Id="rId7"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hyperlink" Target="https://trekhleb.dev/machine-learning-experiment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sv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6.png"/><Relationship Id="rId7" Type="http://schemas.openxmlformats.org/officeDocument/2006/relationships/image" Target="../media/image49.png"/><Relationship Id="rId2"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4.png"/><Relationship Id="rId7"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sv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36.png"/><Relationship Id="rId7" Type="http://schemas.openxmlformats.org/officeDocument/2006/relationships/image" Target="../media/image58.png"/><Relationship Id="rId2"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57.pn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svg"/><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image" Target="../media/image64.png"/><Relationship Id="rId5" Type="http://schemas.openxmlformats.org/officeDocument/2006/relationships/image" Target="../media/image37.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4.sv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66.png"/><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65.png"/><Relationship Id="rId5" Type="http://schemas.openxmlformats.org/officeDocument/2006/relationships/image" Target="../media/image68.png"/><Relationship Id="rId4" Type="http://schemas.openxmlformats.org/officeDocument/2006/relationships/image" Target="../media/image67.png"/></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53.png"/><Relationship Id="rId7"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image" Target="../media/image69.png"/><Relationship Id="rId4" Type="http://schemas.openxmlformats.org/officeDocument/2006/relationships/image" Target="../media/image67.png"/><Relationship Id="rId9" Type="http://schemas.openxmlformats.org/officeDocument/2006/relationships/image" Target="../media/image66.png"/></Relationships>
</file>

<file path=ppt/slides/_rels/slide4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53.png"/><Relationship Id="rId7"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image" Target="../media/image69.png"/><Relationship Id="rId10" Type="http://schemas.openxmlformats.org/officeDocument/2006/relationships/image" Target="../media/image72.png"/><Relationship Id="rId4" Type="http://schemas.openxmlformats.org/officeDocument/2006/relationships/image" Target="../media/image67.png"/><Relationship Id="rId9" Type="http://schemas.openxmlformats.org/officeDocument/2006/relationships/image" Target="../media/image71.png"/></Relationships>
</file>

<file path=ppt/slides/_rels/slide4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53.png"/><Relationship Id="rId7"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image" Target="../media/image69.png"/><Relationship Id="rId4" Type="http://schemas.openxmlformats.org/officeDocument/2006/relationships/image" Target="../media/image67.png"/><Relationship Id="rId9" Type="http://schemas.openxmlformats.org/officeDocument/2006/relationships/image" Target="../media/image73.png"/></Relationships>
</file>

<file path=ppt/slides/_rels/slide46.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4.png"/><Relationship Id="rId7" Type="http://schemas.openxmlformats.org/officeDocument/2006/relationships/image" Target="../media/image77.svg"/><Relationship Id="rId12"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76.png"/><Relationship Id="rId11" Type="http://schemas.openxmlformats.org/officeDocument/2006/relationships/image" Target="../media/image80.gif"/><Relationship Id="rId5" Type="http://schemas.openxmlformats.org/officeDocument/2006/relationships/image" Target="../media/image75.png"/><Relationship Id="rId10" Type="http://schemas.openxmlformats.org/officeDocument/2006/relationships/hyperlink" Target="https://github.com/parthsuresh/stylegan2-colab" TargetMode="External"/><Relationship Id="rId4" Type="http://schemas.openxmlformats.org/officeDocument/2006/relationships/hyperlink" Target="https://arxiv.org/pdf/1912.04958.pdf" TargetMode="External"/><Relationship Id="rId9" Type="http://schemas.openxmlformats.org/officeDocument/2006/relationships/image" Target="../media/image79.svg"/></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hyperlink" Target="https://larseidnes.com/2015/10/13/auto-generating-clickbait-with-recurrent-neural-networks/" TargetMode="External"/><Relationship Id="rId2" Type="http://schemas.openxmlformats.org/officeDocument/2006/relationships/hyperlink" Target="https://images.app.goo.gl/BMoHNjRgxsrFxSNV8" TargetMode="External"/><Relationship Id="rId1" Type="http://schemas.openxmlformats.org/officeDocument/2006/relationships/slideLayout" Target="../slideLayouts/slideLayout2.xml"/><Relationship Id="rId6" Type="http://schemas.openxmlformats.org/officeDocument/2006/relationships/hyperlink" Target="https://www.srf.ch/falsche-bewertungen-auf-google-schweizer-aerzte-kaufen-fake-bewertungen-auf-google" TargetMode="External"/><Relationship Id="rId5" Type="http://schemas.openxmlformats.org/officeDocument/2006/relationships/hyperlink" Target="https://huggingface.co/datasets" TargetMode="External"/><Relationship Id="rId4" Type="http://schemas.openxmlformats.org/officeDocument/2006/relationships/hyperlink" Target="https://colab.research.google.com/github/trekhleb/machine-learning-experiments/blob/master/experiments/text_generation_wikipedia_rnn/text_generation_wikipedia_rnn.ipynb"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hyperlink" Target="https://www.srf.ch/falsche-bewertungen-auf-google-schweizer-aerzte-kaufen-fake-bewertungen-auf-google" TargetMode="External"/><Relationship Id="rId5" Type="http://schemas.openxmlformats.org/officeDocument/2006/relationships/hyperlink" Target="https://larseidnes.com/2015/10/13/auto-generating-clickbait-with-recurrent-neural-networks/" TargetMode="Externa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60000">
              <a:schemeClr val="dk2"/>
            </a:gs>
            <a:gs pos="100000">
              <a:schemeClr val="dk1"/>
            </a:gs>
          </a:gsLst>
          <a:path path="circle">
            <a:fillToRect l="50000" t="50000" r="50000" b="50000"/>
          </a:path>
        </a:gra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F3CCE9-7439-D7AB-6CAC-B04875E48A95}"/>
              </a:ext>
            </a:extLst>
          </p:cNvPr>
          <p:cNvSpPr>
            <a:spLocks noGrp="1"/>
          </p:cNvSpPr>
          <p:nvPr>
            <p:ph type="ctrTitle"/>
          </p:nvPr>
        </p:nvSpPr>
        <p:spPr>
          <a:xfrm>
            <a:off x="519863" y="1309098"/>
            <a:ext cx="3464648" cy="2021591"/>
          </a:xfrm>
        </p:spPr>
        <p:txBody>
          <a:bodyPr/>
          <a:lstStyle/>
          <a:p>
            <a:r>
              <a:rPr lang="de-CH" sz="3600">
                <a:solidFill>
                  <a:srgbClr val="FFFFFF"/>
                </a:solidFill>
              </a:rPr>
              <a:t>The </a:t>
            </a:r>
            <a:r>
              <a:rPr lang="en-US" sz="3600">
                <a:solidFill>
                  <a:srgbClr val="FFFFFF"/>
                </a:solidFill>
              </a:rPr>
              <a:t>Darker side</a:t>
            </a:r>
            <a:r>
              <a:rPr lang="de-CH" sz="3600">
                <a:solidFill>
                  <a:srgbClr val="FFFFFF"/>
                </a:solidFill>
              </a:rPr>
              <a:t> </a:t>
            </a:r>
            <a:r>
              <a:rPr lang="en-US" sz="3600">
                <a:solidFill>
                  <a:srgbClr val="FFFFFF"/>
                </a:solidFill>
              </a:rPr>
              <a:t>of</a:t>
            </a:r>
            <a:r>
              <a:rPr lang="de-CH" sz="3600">
                <a:solidFill>
                  <a:srgbClr val="FFFFFF"/>
                </a:solidFill>
              </a:rPr>
              <a:t> Deep Learning </a:t>
            </a:r>
            <a:br>
              <a:rPr lang="de-CH" sz="3600"/>
            </a:br>
            <a:r>
              <a:rPr lang="de-CH" sz="1800">
                <a:solidFill>
                  <a:srgbClr val="FFFFFF"/>
                </a:solidFill>
              </a:rPr>
              <a:t> </a:t>
            </a:r>
            <a:br>
              <a:rPr lang="de-CH"/>
            </a:br>
            <a:r>
              <a:rPr lang="en-GB" sz="1600" b="0">
                <a:solidFill>
                  <a:srgbClr val="FFFFFF"/>
                </a:solidFill>
              </a:rPr>
              <a:t>Quyen Duong, Amelia Budiharto, Mark Cannell, Pascal Waser </a:t>
            </a:r>
            <a:endParaRPr lang="en-GB"/>
          </a:p>
        </p:txBody>
      </p:sp>
      <p:pic>
        <p:nvPicPr>
          <p:cNvPr id="7" name="Picture 2" descr="flat screen computer monitors on table">
            <a:extLst>
              <a:ext uri="{FF2B5EF4-FFF2-40B4-BE49-F238E27FC236}">
                <a16:creationId xmlns:a16="http://schemas.microsoft.com/office/drawing/2014/main" id="{06973CAC-12AC-9131-8D14-3C99DC8FD932}"/>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4678270" y="755263"/>
            <a:ext cx="4242178" cy="3371382"/>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
        <p:nvSpPr>
          <p:cNvPr id="8" name="Google Shape;242;p39">
            <a:extLst>
              <a:ext uri="{FF2B5EF4-FFF2-40B4-BE49-F238E27FC236}">
                <a16:creationId xmlns:a16="http://schemas.microsoft.com/office/drawing/2014/main" id="{C5D38E8C-ED62-188A-6CA5-1DF73850CD83}"/>
              </a:ext>
            </a:extLst>
          </p:cNvPr>
          <p:cNvSpPr txBox="1">
            <a:spLocks/>
          </p:cNvSpPr>
          <p:nvPr/>
        </p:nvSpPr>
        <p:spPr>
          <a:xfrm>
            <a:off x="108128" y="3630058"/>
            <a:ext cx="4359000" cy="409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Anaheim"/>
              <a:buNone/>
              <a:defRPr sz="1600" b="0" i="0" u="none" strike="noStrike" cap="none">
                <a:solidFill>
                  <a:srgbClr val="E9F5FF"/>
                </a:solidFill>
                <a:latin typeface="Anaheim"/>
                <a:ea typeface="Anaheim"/>
                <a:cs typeface="Anaheim"/>
                <a:sym typeface="Anaheim"/>
              </a:defRPr>
            </a:lvl1pPr>
            <a:lvl2pPr marL="914400" marR="0" lvl="1" indent="-317500" algn="ctr" rtl="0">
              <a:lnSpc>
                <a:spcPct val="100000"/>
              </a:lnSpc>
              <a:spcBef>
                <a:spcPts val="0"/>
              </a:spcBef>
              <a:spcAft>
                <a:spcPts val="0"/>
              </a:spcAft>
              <a:buClr>
                <a:schemeClr val="lt1"/>
              </a:buClr>
              <a:buSzPts val="1800"/>
              <a:buFont typeface="Anaheim"/>
              <a:buNone/>
              <a:defRPr sz="1800" b="0" i="0" u="none" strike="noStrike" cap="none">
                <a:solidFill>
                  <a:schemeClr val="lt1"/>
                </a:solidFill>
                <a:latin typeface="Anaheim"/>
                <a:ea typeface="Anaheim"/>
                <a:cs typeface="Anaheim"/>
                <a:sym typeface="Anaheim"/>
              </a:defRPr>
            </a:lvl2pPr>
            <a:lvl3pPr marL="1371600" marR="0" lvl="2" indent="-317500" algn="ctr" rtl="0">
              <a:lnSpc>
                <a:spcPct val="100000"/>
              </a:lnSpc>
              <a:spcBef>
                <a:spcPts val="0"/>
              </a:spcBef>
              <a:spcAft>
                <a:spcPts val="0"/>
              </a:spcAft>
              <a:buClr>
                <a:schemeClr val="lt1"/>
              </a:buClr>
              <a:buSzPts val="1800"/>
              <a:buFont typeface="Anaheim"/>
              <a:buNone/>
              <a:defRPr sz="1800" b="0" i="0" u="none" strike="noStrike" cap="none">
                <a:solidFill>
                  <a:schemeClr val="lt1"/>
                </a:solidFill>
                <a:latin typeface="Anaheim"/>
                <a:ea typeface="Anaheim"/>
                <a:cs typeface="Anaheim"/>
                <a:sym typeface="Anaheim"/>
              </a:defRPr>
            </a:lvl3pPr>
            <a:lvl4pPr marL="1828800" marR="0" lvl="3" indent="-317500" algn="ctr" rtl="0">
              <a:lnSpc>
                <a:spcPct val="100000"/>
              </a:lnSpc>
              <a:spcBef>
                <a:spcPts val="0"/>
              </a:spcBef>
              <a:spcAft>
                <a:spcPts val="0"/>
              </a:spcAft>
              <a:buClr>
                <a:schemeClr val="lt1"/>
              </a:buClr>
              <a:buSzPts val="1800"/>
              <a:buFont typeface="Anaheim"/>
              <a:buNone/>
              <a:defRPr sz="1800" b="0" i="0" u="none" strike="noStrike" cap="none">
                <a:solidFill>
                  <a:schemeClr val="lt1"/>
                </a:solidFill>
                <a:latin typeface="Anaheim"/>
                <a:ea typeface="Anaheim"/>
                <a:cs typeface="Anaheim"/>
                <a:sym typeface="Anaheim"/>
              </a:defRPr>
            </a:lvl4pPr>
            <a:lvl5pPr marL="2286000" marR="0" lvl="4" indent="-317500" algn="ctr" rtl="0">
              <a:lnSpc>
                <a:spcPct val="100000"/>
              </a:lnSpc>
              <a:spcBef>
                <a:spcPts val="0"/>
              </a:spcBef>
              <a:spcAft>
                <a:spcPts val="0"/>
              </a:spcAft>
              <a:buClr>
                <a:schemeClr val="lt1"/>
              </a:buClr>
              <a:buSzPts val="1800"/>
              <a:buFont typeface="Anaheim"/>
              <a:buNone/>
              <a:defRPr sz="1800" b="0" i="0" u="none" strike="noStrike" cap="none">
                <a:solidFill>
                  <a:schemeClr val="lt1"/>
                </a:solidFill>
                <a:latin typeface="Anaheim"/>
                <a:ea typeface="Anaheim"/>
                <a:cs typeface="Anaheim"/>
                <a:sym typeface="Anaheim"/>
              </a:defRPr>
            </a:lvl5pPr>
            <a:lvl6pPr marL="2743200" marR="0" lvl="5" indent="-317500" algn="ctr" rtl="0">
              <a:lnSpc>
                <a:spcPct val="100000"/>
              </a:lnSpc>
              <a:spcBef>
                <a:spcPts val="0"/>
              </a:spcBef>
              <a:spcAft>
                <a:spcPts val="0"/>
              </a:spcAft>
              <a:buClr>
                <a:schemeClr val="lt1"/>
              </a:buClr>
              <a:buSzPts val="1800"/>
              <a:buFont typeface="Anaheim"/>
              <a:buNone/>
              <a:defRPr sz="1800" b="0" i="0" u="none" strike="noStrike" cap="none">
                <a:solidFill>
                  <a:schemeClr val="lt1"/>
                </a:solidFill>
                <a:latin typeface="Anaheim"/>
                <a:ea typeface="Anaheim"/>
                <a:cs typeface="Anaheim"/>
                <a:sym typeface="Anaheim"/>
              </a:defRPr>
            </a:lvl6pPr>
            <a:lvl7pPr marL="3200400" marR="0" lvl="6" indent="-317500" algn="ctr" rtl="0">
              <a:lnSpc>
                <a:spcPct val="100000"/>
              </a:lnSpc>
              <a:spcBef>
                <a:spcPts val="0"/>
              </a:spcBef>
              <a:spcAft>
                <a:spcPts val="0"/>
              </a:spcAft>
              <a:buClr>
                <a:schemeClr val="lt1"/>
              </a:buClr>
              <a:buSzPts val="1800"/>
              <a:buFont typeface="Anaheim"/>
              <a:buNone/>
              <a:defRPr sz="1800" b="0" i="0" u="none" strike="noStrike" cap="none">
                <a:solidFill>
                  <a:schemeClr val="lt1"/>
                </a:solidFill>
                <a:latin typeface="Anaheim"/>
                <a:ea typeface="Anaheim"/>
                <a:cs typeface="Anaheim"/>
                <a:sym typeface="Anaheim"/>
              </a:defRPr>
            </a:lvl7pPr>
            <a:lvl8pPr marL="3657600" marR="0" lvl="7" indent="-317500" algn="ctr" rtl="0">
              <a:lnSpc>
                <a:spcPct val="100000"/>
              </a:lnSpc>
              <a:spcBef>
                <a:spcPts val="0"/>
              </a:spcBef>
              <a:spcAft>
                <a:spcPts val="0"/>
              </a:spcAft>
              <a:buClr>
                <a:schemeClr val="lt1"/>
              </a:buClr>
              <a:buSzPts val="1800"/>
              <a:buFont typeface="Anaheim"/>
              <a:buNone/>
              <a:defRPr sz="1800" b="0" i="0" u="none" strike="noStrike" cap="none">
                <a:solidFill>
                  <a:schemeClr val="lt1"/>
                </a:solidFill>
                <a:latin typeface="Anaheim"/>
                <a:ea typeface="Anaheim"/>
                <a:cs typeface="Anaheim"/>
                <a:sym typeface="Anaheim"/>
              </a:defRPr>
            </a:lvl8pPr>
            <a:lvl9pPr marL="4114800" marR="0" lvl="8" indent="-317500" algn="ctr" rtl="0">
              <a:lnSpc>
                <a:spcPct val="100000"/>
              </a:lnSpc>
              <a:spcBef>
                <a:spcPts val="0"/>
              </a:spcBef>
              <a:spcAft>
                <a:spcPts val="0"/>
              </a:spcAft>
              <a:buClr>
                <a:schemeClr val="lt1"/>
              </a:buClr>
              <a:buSzPts val="1800"/>
              <a:buFont typeface="Anaheim"/>
              <a:buNone/>
              <a:defRPr sz="1800" b="0" i="0" u="none" strike="noStrike" cap="none">
                <a:solidFill>
                  <a:schemeClr val="lt1"/>
                </a:solidFill>
                <a:latin typeface="Anaheim"/>
                <a:ea typeface="Anaheim"/>
                <a:cs typeface="Anaheim"/>
                <a:sym typeface="Anaheim"/>
              </a:defRPr>
            </a:lvl9pPr>
          </a:lstStyle>
          <a:p>
            <a:pPr marL="0" indent="0"/>
            <a:r>
              <a:rPr lang="en-GB" sz="1200"/>
              <a:t>30</a:t>
            </a:r>
            <a:r>
              <a:rPr lang="en-GB" sz="1200" baseline="30000"/>
              <a:t>th</a:t>
            </a:r>
            <a:r>
              <a:rPr lang="en-GB" sz="1200"/>
              <a:t> June 2022</a:t>
            </a:r>
          </a:p>
        </p:txBody>
      </p:sp>
    </p:spTree>
    <p:extLst>
      <p:ext uri="{BB962C8B-B14F-4D97-AF65-F5344CB8AC3E}">
        <p14:creationId xmlns:p14="http://schemas.microsoft.com/office/powerpoint/2010/main" val="38542619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32">
            <a:extLst>
              <a:ext uri="{FF2B5EF4-FFF2-40B4-BE49-F238E27FC236}">
                <a16:creationId xmlns:a16="http://schemas.microsoft.com/office/drawing/2014/main" id="{DEBBCAE4-949E-4312-BBC0-E4712DD5521B}"/>
              </a:ext>
            </a:extLst>
          </p:cNvPr>
          <p:cNvGrpSpPr/>
          <p:nvPr/>
        </p:nvGrpSpPr>
        <p:grpSpPr>
          <a:xfrm>
            <a:off x="6070242" y="1870065"/>
            <a:ext cx="2562607" cy="425433"/>
            <a:chOff x="4862377" y="4321695"/>
            <a:chExt cx="1656184" cy="567244"/>
          </a:xfrm>
        </p:grpSpPr>
        <p:sp>
          <p:nvSpPr>
            <p:cNvPr id="8" name="TextBox 7">
              <a:extLst>
                <a:ext uri="{FF2B5EF4-FFF2-40B4-BE49-F238E27FC236}">
                  <a16:creationId xmlns:a16="http://schemas.microsoft.com/office/drawing/2014/main" id="{A27B17A0-A51E-489C-80DF-AE7A60D6D457}"/>
                </a:ext>
              </a:extLst>
            </p:cNvPr>
            <p:cNvSpPr txBox="1"/>
            <p:nvPr/>
          </p:nvSpPr>
          <p:spPr>
            <a:xfrm>
              <a:off x="4862377" y="4581163"/>
              <a:ext cx="1656184" cy="307776"/>
            </a:xfrm>
            <a:prstGeom prst="rect">
              <a:avLst/>
            </a:prstGeom>
            <a:noFill/>
          </p:spPr>
          <p:txBody>
            <a:bodyPr wrap="square" rtlCol="0">
              <a:spAutoFit/>
            </a:bodyPr>
            <a:lstStyle/>
            <a:p>
              <a:r>
                <a:rPr lang="en-US" altLang="ko-KR" sz="900">
                  <a:solidFill>
                    <a:schemeClr val="bg1"/>
                  </a:solidFill>
                  <a:cs typeface="Arial" pitchFamily="34" charset="0"/>
                </a:rPr>
                <a:t>Tensorflow</a:t>
              </a:r>
            </a:p>
          </p:txBody>
        </p:sp>
        <p:sp>
          <p:nvSpPr>
            <p:cNvPr id="9" name="TextBox 8">
              <a:extLst>
                <a:ext uri="{FF2B5EF4-FFF2-40B4-BE49-F238E27FC236}">
                  <a16:creationId xmlns:a16="http://schemas.microsoft.com/office/drawing/2014/main" id="{14D4FEBD-1831-46EF-A89C-2625D1237AB4}"/>
                </a:ext>
              </a:extLst>
            </p:cNvPr>
            <p:cNvSpPr txBox="1"/>
            <p:nvPr/>
          </p:nvSpPr>
          <p:spPr>
            <a:xfrm>
              <a:off x="4862377" y="4321695"/>
              <a:ext cx="1656184" cy="307776"/>
            </a:xfrm>
            <a:prstGeom prst="rect">
              <a:avLst/>
            </a:prstGeom>
            <a:noFill/>
          </p:spPr>
          <p:txBody>
            <a:bodyPr wrap="square" rtlCol="0" anchor="ctr">
              <a:spAutoFit/>
            </a:bodyPr>
            <a:lstStyle/>
            <a:p>
              <a:r>
                <a:rPr lang="en-US" altLang="ko-KR" sz="900" b="1">
                  <a:solidFill>
                    <a:schemeClr val="bg1"/>
                  </a:solidFill>
                  <a:cs typeface="Arial" pitchFamily="34" charset="0"/>
                </a:rPr>
                <a:t>Amazon product reviews</a:t>
              </a:r>
              <a:endParaRPr lang="ko-KR" altLang="en-US" sz="900" b="1">
                <a:solidFill>
                  <a:schemeClr val="bg1"/>
                </a:solidFill>
                <a:cs typeface="Arial" pitchFamily="34" charset="0"/>
              </a:endParaRPr>
            </a:p>
          </p:txBody>
        </p:sp>
      </p:grpSp>
      <p:grpSp>
        <p:nvGrpSpPr>
          <p:cNvPr id="11" name="Group 32">
            <a:extLst>
              <a:ext uri="{FF2B5EF4-FFF2-40B4-BE49-F238E27FC236}">
                <a16:creationId xmlns:a16="http://schemas.microsoft.com/office/drawing/2014/main" id="{4BCACDFA-8A87-4F39-8126-8BD75747FC63}"/>
              </a:ext>
            </a:extLst>
          </p:cNvPr>
          <p:cNvGrpSpPr/>
          <p:nvPr/>
        </p:nvGrpSpPr>
        <p:grpSpPr>
          <a:xfrm>
            <a:off x="6092787" y="3017537"/>
            <a:ext cx="2562607" cy="442193"/>
            <a:chOff x="4862377" y="4230643"/>
            <a:chExt cx="1656184" cy="589591"/>
          </a:xfrm>
        </p:grpSpPr>
        <p:sp>
          <p:nvSpPr>
            <p:cNvPr id="12" name="TextBox 11">
              <a:extLst>
                <a:ext uri="{FF2B5EF4-FFF2-40B4-BE49-F238E27FC236}">
                  <a16:creationId xmlns:a16="http://schemas.microsoft.com/office/drawing/2014/main" id="{9E620080-374B-4B51-BD0F-FC552319FCF8}"/>
                </a:ext>
              </a:extLst>
            </p:cNvPr>
            <p:cNvSpPr txBox="1"/>
            <p:nvPr/>
          </p:nvSpPr>
          <p:spPr>
            <a:xfrm>
              <a:off x="4862377" y="4512458"/>
              <a:ext cx="1656184" cy="307776"/>
            </a:xfrm>
            <a:prstGeom prst="rect">
              <a:avLst/>
            </a:prstGeom>
            <a:noFill/>
          </p:spPr>
          <p:txBody>
            <a:bodyPr wrap="square" rtlCol="0">
              <a:spAutoFit/>
            </a:bodyPr>
            <a:lstStyle/>
            <a:p>
              <a:r>
                <a:rPr lang="en-US" altLang="ko-KR" sz="900">
                  <a:solidFill>
                    <a:schemeClr val="bg1"/>
                  </a:solidFill>
                  <a:cs typeface="Arial" pitchFamily="34" charset="0"/>
                </a:rPr>
                <a:t>Kaggle</a:t>
              </a:r>
            </a:p>
          </p:txBody>
        </p:sp>
        <p:sp>
          <p:nvSpPr>
            <p:cNvPr id="13" name="TextBox 12">
              <a:extLst>
                <a:ext uri="{FF2B5EF4-FFF2-40B4-BE49-F238E27FC236}">
                  <a16:creationId xmlns:a16="http://schemas.microsoft.com/office/drawing/2014/main" id="{9D98BE18-20B0-4BD2-BEF8-0C3B1CEA6C1E}"/>
                </a:ext>
              </a:extLst>
            </p:cNvPr>
            <p:cNvSpPr txBox="1"/>
            <p:nvPr/>
          </p:nvSpPr>
          <p:spPr>
            <a:xfrm>
              <a:off x="4862377" y="4230643"/>
              <a:ext cx="1656184" cy="307776"/>
            </a:xfrm>
            <a:prstGeom prst="rect">
              <a:avLst/>
            </a:prstGeom>
            <a:noFill/>
          </p:spPr>
          <p:txBody>
            <a:bodyPr wrap="square" rtlCol="0" anchor="ctr">
              <a:spAutoFit/>
            </a:bodyPr>
            <a:lstStyle/>
            <a:p>
              <a:r>
                <a:rPr lang="en-US" altLang="ko-KR" sz="900" b="1">
                  <a:solidFill>
                    <a:schemeClr val="bg1"/>
                  </a:solidFill>
                  <a:cs typeface="Arial" pitchFamily="34" charset="0"/>
                </a:rPr>
                <a:t>Song lyrics</a:t>
              </a:r>
              <a:endParaRPr lang="ko-KR" altLang="en-US" sz="900" b="1">
                <a:solidFill>
                  <a:schemeClr val="bg1"/>
                </a:solidFill>
                <a:cs typeface="Arial" pitchFamily="34" charset="0"/>
              </a:endParaRPr>
            </a:p>
          </p:txBody>
        </p:sp>
      </p:grpSp>
      <p:grpSp>
        <p:nvGrpSpPr>
          <p:cNvPr id="14" name="Group 32">
            <a:extLst>
              <a:ext uri="{FF2B5EF4-FFF2-40B4-BE49-F238E27FC236}">
                <a16:creationId xmlns:a16="http://schemas.microsoft.com/office/drawing/2014/main" id="{7432380F-9E1B-42B4-A6A3-1DC6CDEA34E4}"/>
              </a:ext>
            </a:extLst>
          </p:cNvPr>
          <p:cNvGrpSpPr/>
          <p:nvPr/>
        </p:nvGrpSpPr>
        <p:grpSpPr>
          <a:xfrm>
            <a:off x="6073265" y="1305893"/>
            <a:ext cx="2562607" cy="442193"/>
            <a:chOff x="4862377" y="4230643"/>
            <a:chExt cx="1656184" cy="589591"/>
          </a:xfrm>
        </p:grpSpPr>
        <p:sp>
          <p:nvSpPr>
            <p:cNvPr id="15" name="TextBox 14">
              <a:extLst>
                <a:ext uri="{FF2B5EF4-FFF2-40B4-BE49-F238E27FC236}">
                  <a16:creationId xmlns:a16="http://schemas.microsoft.com/office/drawing/2014/main" id="{90091396-BF5C-4475-8EC8-9BA953988715}"/>
                </a:ext>
              </a:extLst>
            </p:cNvPr>
            <p:cNvSpPr txBox="1"/>
            <p:nvPr/>
          </p:nvSpPr>
          <p:spPr>
            <a:xfrm>
              <a:off x="4862377" y="4512458"/>
              <a:ext cx="1656184" cy="307776"/>
            </a:xfrm>
            <a:prstGeom prst="rect">
              <a:avLst/>
            </a:prstGeom>
            <a:noFill/>
          </p:spPr>
          <p:txBody>
            <a:bodyPr wrap="square" rtlCol="0">
              <a:spAutoFit/>
            </a:bodyPr>
            <a:lstStyle/>
            <a:p>
              <a:r>
                <a:rPr lang="en-US" altLang="ko-KR" sz="900">
                  <a:solidFill>
                    <a:schemeClr val="bg1"/>
                  </a:solidFill>
                  <a:cs typeface="Arial" pitchFamily="34" charset="0"/>
                </a:rPr>
                <a:t>GitHub</a:t>
              </a:r>
            </a:p>
          </p:txBody>
        </p:sp>
        <p:sp>
          <p:nvSpPr>
            <p:cNvPr id="16" name="TextBox 15">
              <a:extLst>
                <a:ext uri="{FF2B5EF4-FFF2-40B4-BE49-F238E27FC236}">
                  <a16:creationId xmlns:a16="http://schemas.microsoft.com/office/drawing/2014/main" id="{835ACFE9-AA1A-4A45-9EC8-EBC6BA973A02}"/>
                </a:ext>
              </a:extLst>
            </p:cNvPr>
            <p:cNvSpPr txBox="1"/>
            <p:nvPr/>
          </p:nvSpPr>
          <p:spPr>
            <a:xfrm>
              <a:off x="4862377" y="4230643"/>
              <a:ext cx="1656184" cy="307776"/>
            </a:xfrm>
            <a:prstGeom prst="rect">
              <a:avLst/>
            </a:prstGeom>
            <a:noFill/>
          </p:spPr>
          <p:txBody>
            <a:bodyPr wrap="square" rtlCol="0" anchor="ctr">
              <a:spAutoFit/>
            </a:bodyPr>
            <a:lstStyle/>
            <a:p>
              <a:r>
                <a:rPr lang="en-US" altLang="ko-KR" sz="900" b="1">
                  <a:solidFill>
                    <a:schemeClr val="bg1"/>
                  </a:solidFill>
                  <a:cs typeface="Arial" pitchFamily="34" charset="0"/>
                </a:rPr>
                <a:t>Personal names</a:t>
              </a:r>
              <a:endParaRPr lang="ko-KR" altLang="en-US" sz="900" b="1">
                <a:solidFill>
                  <a:schemeClr val="bg1"/>
                </a:solidFill>
                <a:cs typeface="Arial" pitchFamily="34" charset="0"/>
              </a:endParaRPr>
            </a:p>
          </p:txBody>
        </p:sp>
      </p:grpSp>
      <p:sp>
        <p:nvSpPr>
          <p:cNvPr id="22" name="Rounded Rectangle 6">
            <a:extLst>
              <a:ext uri="{FF2B5EF4-FFF2-40B4-BE49-F238E27FC236}">
                <a16:creationId xmlns:a16="http://schemas.microsoft.com/office/drawing/2014/main" id="{FD802779-3904-48D3-8E33-18F5A43690B6}"/>
              </a:ext>
            </a:extLst>
          </p:cNvPr>
          <p:cNvSpPr/>
          <p:nvPr/>
        </p:nvSpPr>
        <p:spPr>
          <a:xfrm>
            <a:off x="5465306" y="1904346"/>
            <a:ext cx="320366" cy="312104"/>
          </a:xfrm>
          <a:custGeom>
            <a:avLst/>
            <a:gdLst/>
            <a:ahLst/>
            <a:cxnLst/>
            <a:rect l="l" t="t" r="r" b="b"/>
            <a:pathLst>
              <a:path w="3186824" h="3060919">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5">
              <a:solidFill>
                <a:schemeClr val="accent1">
                  <a:lumMod val="75000"/>
                </a:schemeClr>
              </a:solidFill>
            </a:endParaRPr>
          </a:p>
        </p:txBody>
      </p:sp>
      <p:sp>
        <p:nvSpPr>
          <p:cNvPr id="23" name="Rounded Rectangle 5">
            <a:extLst>
              <a:ext uri="{FF2B5EF4-FFF2-40B4-BE49-F238E27FC236}">
                <a16:creationId xmlns:a16="http://schemas.microsoft.com/office/drawing/2014/main" id="{667850ED-485A-4212-9B63-DBA7105B35FF}"/>
              </a:ext>
            </a:extLst>
          </p:cNvPr>
          <p:cNvSpPr/>
          <p:nvPr/>
        </p:nvSpPr>
        <p:spPr>
          <a:xfrm flipH="1">
            <a:off x="5483976" y="1394850"/>
            <a:ext cx="320366" cy="264281"/>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accent1">
                  <a:lumMod val="75000"/>
                </a:schemeClr>
              </a:solidFill>
            </a:endParaRPr>
          </a:p>
        </p:txBody>
      </p:sp>
      <p:sp>
        <p:nvSpPr>
          <p:cNvPr id="26" name="TextBox 25">
            <a:extLst>
              <a:ext uri="{FF2B5EF4-FFF2-40B4-BE49-F238E27FC236}">
                <a16:creationId xmlns:a16="http://schemas.microsoft.com/office/drawing/2014/main" id="{93D125D1-79C9-4FCD-A1AB-2B4282CC4806}"/>
              </a:ext>
            </a:extLst>
          </p:cNvPr>
          <p:cNvSpPr txBox="1"/>
          <p:nvPr/>
        </p:nvSpPr>
        <p:spPr>
          <a:xfrm>
            <a:off x="488605" y="457266"/>
            <a:ext cx="2475295" cy="646331"/>
          </a:xfrm>
          <a:prstGeom prst="rect">
            <a:avLst/>
          </a:prstGeom>
          <a:noFill/>
        </p:spPr>
        <p:txBody>
          <a:bodyPr wrap="square" rtlCol="0">
            <a:spAutoFit/>
          </a:bodyPr>
          <a:lstStyle/>
          <a:p>
            <a:r>
              <a:rPr lang="en-US" altLang="ko-KR" sz="3600" b="1">
                <a:solidFill>
                  <a:schemeClr val="bg1"/>
                </a:solidFill>
                <a:latin typeface="Kodchasan"/>
              </a:rPr>
              <a:t>Data</a:t>
            </a:r>
          </a:p>
        </p:txBody>
      </p:sp>
      <p:pic>
        <p:nvPicPr>
          <p:cNvPr id="1026" name="Picture 2" descr="TensorFlow - Wikipedia">
            <a:extLst>
              <a:ext uri="{FF2B5EF4-FFF2-40B4-BE49-F238E27FC236}">
                <a16:creationId xmlns:a16="http://schemas.microsoft.com/office/drawing/2014/main" id="{4D71C59E-60CB-ECE8-D56E-C7C439BEF75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62987" y="2720568"/>
            <a:ext cx="1343074" cy="8594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ugging Face: Diese KI-Firma fordert Meta und Google heraus">
            <a:extLst>
              <a:ext uri="{FF2B5EF4-FFF2-40B4-BE49-F238E27FC236}">
                <a16:creationId xmlns:a16="http://schemas.microsoft.com/office/drawing/2014/main" id="{C7598683-3F44-B1BE-0AD7-F892A7C4A99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013609" y="3039944"/>
            <a:ext cx="507831" cy="5078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30" name="Picture 6" descr="Kaggle – Wikipedia">
            <a:extLst>
              <a:ext uri="{FF2B5EF4-FFF2-40B4-BE49-F238E27FC236}">
                <a16:creationId xmlns:a16="http://schemas.microsoft.com/office/drawing/2014/main" id="{E70CB6F5-DD2D-D59F-A9C7-DA1E2DD342D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627644" y="3753115"/>
            <a:ext cx="902856" cy="34844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ithub Logo Png - Cat, Transparent Png , Transparent Png Image - PNGitem |  Github logo, Github, Science classroom decorations">
            <a:extLst>
              <a:ext uri="{FF2B5EF4-FFF2-40B4-BE49-F238E27FC236}">
                <a16:creationId xmlns:a16="http://schemas.microsoft.com/office/drawing/2014/main" id="{9B0EF9F5-9EDE-FECF-7952-618153E6C91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414600" y="3575190"/>
            <a:ext cx="807037" cy="765681"/>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oogle Shape;11065;p62">
            <a:extLst>
              <a:ext uri="{FF2B5EF4-FFF2-40B4-BE49-F238E27FC236}">
                <a16:creationId xmlns:a16="http://schemas.microsoft.com/office/drawing/2014/main" id="{0F670497-0BCB-65DB-5D94-8C8DA07834FE}"/>
              </a:ext>
            </a:extLst>
          </p:cNvPr>
          <p:cNvGrpSpPr/>
          <p:nvPr/>
        </p:nvGrpSpPr>
        <p:grpSpPr>
          <a:xfrm>
            <a:off x="5465306" y="2519335"/>
            <a:ext cx="419933" cy="275170"/>
            <a:chOff x="3207778" y="2474632"/>
            <a:chExt cx="419933" cy="275170"/>
          </a:xfrm>
          <a:solidFill>
            <a:schemeClr val="bg1"/>
          </a:solidFill>
          <a:effectLst>
            <a:outerShdw blurRad="50800" dist="38100" algn="l" rotWithShape="0">
              <a:prstClr val="black">
                <a:alpha val="40000"/>
              </a:prstClr>
            </a:outerShdw>
          </a:effectLst>
        </p:grpSpPr>
        <p:sp>
          <p:nvSpPr>
            <p:cNvPr id="32" name="Google Shape;11066;p62">
              <a:extLst>
                <a:ext uri="{FF2B5EF4-FFF2-40B4-BE49-F238E27FC236}">
                  <a16:creationId xmlns:a16="http://schemas.microsoft.com/office/drawing/2014/main" id="{1CD456D3-F473-0E9F-B3C6-63B03831956B}"/>
                </a:ext>
              </a:extLst>
            </p:cNvPr>
            <p:cNvSpPr/>
            <p:nvPr/>
          </p:nvSpPr>
          <p:spPr>
            <a:xfrm>
              <a:off x="3207778" y="2474632"/>
              <a:ext cx="419933" cy="275170"/>
            </a:xfrm>
            <a:custGeom>
              <a:avLst/>
              <a:gdLst/>
              <a:ahLst/>
              <a:cxnLst/>
              <a:rect l="l" t="t" r="r" b="b"/>
              <a:pathLst>
                <a:path w="13193" h="8645" extrusionOk="0">
                  <a:moveTo>
                    <a:pt x="9906" y="370"/>
                  </a:moveTo>
                  <a:lnTo>
                    <a:pt x="9906" y="3918"/>
                  </a:lnTo>
                  <a:lnTo>
                    <a:pt x="381" y="3918"/>
                  </a:lnTo>
                  <a:lnTo>
                    <a:pt x="381" y="370"/>
                  </a:lnTo>
                  <a:close/>
                  <a:moveTo>
                    <a:pt x="9906" y="4323"/>
                  </a:moveTo>
                  <a:lnTo>
                    <a:pt x="9906" y="7014"/>
                  </a:lnTo>
                  <a:cubicBezTo>
                    <a:pt x="9906" y="7514"/>
                    <a:pt x="10133" y="7966"/>
                    <a:pt x="10490" y="8264"/>
                  </a:cubicBezTo>
                  <a:lnTo>
                    <a:pt x="1632" y="8264"/>
                  </a:lnTo>
                  <a:cubicBezTo>
                    <a:pt x="953" y="8264"/>
                    <a:pt x="381" y="7692"/>
                    <a:pt x="381" y="7014"/>
                  </a:cubicBezTo>
                  <a:lnTo>
                    <a:pt x="381" y="4323"/>
                  </a:lnTo>
                  <a:close/>
                  <a:moveTo>
                    <a:pt x="12169" y="1620"/>
                  </a:moveTo>
                  <a:cubicBezTo>
                    <a:pt x="12514" y="1620"/>
                    <a:pt x="12812" y="1906"/>
                    <a:pt x="12812" y="2263"/>
                  </a:cubicBezTo>
                  <a:lnTo>
                    <a:pt x="12812" y="7014"/>
                  </a:lnTo>
                  <a:cubicBezTo>
                    <a:pt x="12812" y="7692"/>
                    <a:pt x="12240" y="8264"/>
                    <a:pt x="11561" y="8264"/>
                  </a:cubicBezTo>
                  <a:cubicBezTo>
                    <a:pt x="10871" y="8264"/>
                    <a:pt x="10311" y="7692"/>
                    <a:pt x="10311" y="7014"/>
                  </a:cubicBezTo>
                  <a:lnTo>
                    <a:pt x="10311" y="6371"/>
                  </a:lnTo>
                  <a:lnTo>
                    <a:pt x="11347" y="6371"/>
                  </a:lnTo>
                  <a:cubicBezTo>
                    <a:pt x="11454" y="6371"/>
                    <a:pt x="11549" y="6276"/>
                    <a:pt x="11549" y="6180"/>
                  </a:cubicBezTo>
                  <a:lnTo>
                    <a:pt x="11549" y="3799"/>
                  </a:lnTo>
                  <a:cubicBezTo>
                    <a:pt x="11549" y="3692"/>
                    <a:pt x="11454" y="3597"/>
                    <a:pt x="11347" y="3597"/>
                  </a:cubicBezTo>
                  <a:cubicBezTo>
                    <a:pt x="11252" y="3597"/>
                    <a:pt x="11157" y="3692"/>
                    <a:pt x="11157" y="3799"/>
                  </a:cubicBezTo>
                  <a:lnTo>
                    <a:pt x="11157" y="5978"/>
                  </a:lnTo>
                  <a:lnTo>
                    <a:pt x="10299" y="5978"/>
                  </a:lnTo>
                  <a:lnTo>
                    <a:pt x="10299" y="1620"/>
                  </a:lnTo>
                  <a:lnTo>
                    <a:pt x="11371" y="1620"/>
                  </a:lnTo>
                  <a:cubicBezTo>
                    <a:pt x="11228" y="1799"/>
                    <a:pt x="11145" y="2013"/>
                    <a:pt x="11145" y="2263"/>
                  </a:cubicBezTo>
                  <a:lnTo>
                    <a:pt x="11145" y="2906"/>
                  </a:lnTo>
                  <a:cubicBezTo>
                    <a:pt x="11145" y="3001"/>
                    <a:pt x="11228" y="3097"/>
                    <a:pt x="11335" y="3097"/>
                  </a:cubicBezTo>
                  <a:cubicBezTo>
                    <a:pt x="11442" y="3097"/>
                    <a:pt x="11526" y="3001"/>
                    <a:pt x="11526" y="2906"/>
                  </a:cubicBezTo>
                  <a:lnTo>
                    <a:pt x="11526" y="2263"/>
                  </a:lnTo>
                  <a:cubicBezTo>
                    <a:pt x="11526" y="1918"/>
                    <a:pt x="11811" y="1620"/>
                    <a:pt x="12169" y="1620"/>
                  </a:cubicBezTo>
                  <a:close/>
                  <a:moveTo>
                    <a:pt x="191" y="1"/>
                  </a:moveTo>
                  <a:cubicBezTo>
                    <a:pt x="84" y="1"/>
                    <a:pt x="0" y="96"/>
                    <a:pt x="0" y="191"/>
                  </a:cubicBezTo>
                  <a:lnTo>
                    <a:pt x="0" y="7014"/>
                  </a:lnTo>
                  <a:cubicBezTo>
                    <a:pt x="0" y="7919"/>
                    <a:pt x="727" y="8645"/>
                    <a:pt x="1632" y="8645"/>
                  </a:cubicBezTo>
                  <a:lnTo>
                    <a:pt x="11549" y="8645"/>
                  </a:lnTo>
                  <a:cubicBezTo>
                    <a:pt x="12454" y="8645"/>
                    <a:pt x="13181" y="7919"/>
                    <a:pt x="13181" y="7014"/>
                  </a:cubicBezTo>
                  <a:lnTo>
                    <a:pt x="13181" y="2263"/>
                  </a:lnTo>
                  <a:cubicBezTo>
                    <a:pt x="13193" y="1680"/>
                    <a:pt x="12740" y="1239"/>
                    <a:pt x="12169" y="1239"/>
                  </a:cubicBezTo>
                  <a:lnTo>
                    <a:pt x="10299" y="1239"/>
                  </a:lnTo>
                  <a:lnTo>
                    <a:pt x="10299" y="191"/>
                  </a:lnTo>
                  <a:cubicBezTo>
                    <a:pt x="10299" y="96"/>
                    <a:pt x="10204" y="1"/>
                    <a:pt x="10097"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 name="Google Shape;11067;p62">
              <a:extLst>
                <a:ext uri="{FF2B5EF4-FFF2-40B4-BE49-F238E27FC236}">
                  <a16:creationId xmlns:a16="http://schemas.microsoft.com/office/drawing/2014/main" id="{DEE4BBBF-59AB-9732-5851-DF1248E4FEA9}"/>
                </a:ext>
              </a:extLst>
            </p:cNvPr>
            <p:cNvSpPr/>
            <p:nvPr/>
          </p:nvSpPr>
          <p:spPr>
            <a:xfrm>
              <a:off x="3449559" y="2493985"/>
              <a:ext cx="46663" cy="98546"/>
            </a:xfrm>
            <a:custGeom>
              <a:avLst/>
              <a:gdLst/>
              <a:ahLst/>
              <a:cxnLst/>
              <a:rect l="l" t="t" r="r" b="b"/>
              <a:pathLst>
                <a:path w="1466" h="3096" extrusionOk="0">
                  <a:moveTo>
                    <a:pt x="739" y="0"/>
                  </a:moveTo>
                  <a:cubicBezTo>
                    <a:pt x="632" y="0"/>
                    <a:pt x="536" y="95"/>
                    <a:pt x="536" y="203"/>
                  </a:cubicBezTo>
                  <a:lnTo>
                    <a:pt x="536" y="417"/>
                  </a:lnTo>
                  <a:cubicBezTo>
                    <a:pt x="227" y="476"/>
                    <a:pt x="1" y="750"/>
                    <a:pt x="1" y="1072"/>
                  </a:cubicBezTo>
                  <a:cubicBezTo>
                    <a:pt x="1" y="1453"/>
                    <a:pt x="298" y="1750"/>
                    <a:pt x="679" y="1750"/>
                  </a:cubicBezTo>
                  <a:lnTo>
                    <a:pt x="810" y="1750"/>
                  </a:lnTo>
                  <a:cubicBezTo>
                    <a:pt x="953" y="1750"/>
                    <a:pt x="1096" y="1869"/>
                    <a:pt x="1096" y="2024"/>
                  </a:cubicBezTo>
                  <a:cubicBezTo>
                    <a:pt x="1096" y="2191"/>
                    <a:pt x="977" y="2310"/>
                    <a:pt x="810" y="2310"/>
                  </a:cubicBezTo>
                  <a:lnTo>
                    <a:pt x="596" y="2310"/>
                  </a:lnTo>
                  <a:cubicBezTo>
                    <a:pt x="477" y="2310"/>
                    <a:pt x="393" y="2215"/>
                    <a:pt x="393" y="2096"/>
                  </a:cubicBezTo>
                  <a:cubicBezTo>
                    <a:pt x="393" y="2000"/>
                    <a:pt x="298" y="1905"/>
                    <a:pt x="203" y="1905"/>
                  </a:cubicBezTo>
                  <a:cubicBezTo>
                    <a:pt x="96" y="1905"/>
                    <a:pt x="1" y="2000"/>
                    <a:pt x="1" y="2096"/>
                  </a:cubicBezTo>
                  <a:cubicBezTo>
                    <a:pt x="1" y="2417"/>
                    <a:pt x="239" y="2667"/>
                    <a:pt x="536" y="2691"/>
                  </a:cubicBezTo>
                  <a:lnTo>
                    <a:pt x="536" y="2905"/>
                  </a:lnTo>
                  <a:cubicBezTo>
                    <a:pt x="536" y="3012"/>
                    <a:pt x="632" y="3096"/>
                    <a:pt x="739" y="3096"/>
                  </a:cubicBezTo>
                  <a:cubicBezTo>
                    <a:pt x="834" y="3096"/>
                    <a:pt x="929" y="3012"/>
                    <a:pt x="929" y="2905"/>
                  </a:cubicBezTo>
                  <a:lnTo>
                    <a:pt x="929" y="2679"/>
                  </a:lnTo>
                  <a:cubicBezTo>
                    <a:pt x="1239" y="2620"/>
                    <a:pt x="1465" y="2358"/>
                    <a:pt x="1465" y="2024"/>
                  </a:cubicBezTo>
                  <a:cubicBezTo>
                    <a:pt x="1465" y="1655"/>
                    <a:pt x="1167" y="1358"/>
                    <a:pt x="798" y="1358"/>
                  </a:cubicBezTo>
                  <a:lnTo>
                    <a:pt x="655" y="1358"/>
                  </a:lnTo>
                  <a:cubicBezTo>
                    <a:pt x="513" y="1358"/>
                    <a:pt x="382" y="1238"/>
                    <a:pt x="382" y="1072"/>
                  </a:cubicBezTo>
                  <a:cubicBezTo>
                    <a:pt x="382" y="929"/>
                    <a:pt x="501" y="798"/>
                    <a:pt x="655" y="798"/>
                  </a:cubicBezTo>
                  <a:lnTo>
                    <a:pt x="870" y="798"/>
                  </a:lnTo>
                  <a:cubicBezTo>
                    <a:pt x="989" y="798"/>
                    <a:pt x="1072" y="881"/>
                    <a:pt x="1072" y="1000"/>
                  </a:cubicBezTo>
                  <a:lnTo>
                    <a:pt x="1072" y="1131"/>
                  </a:lnTo>
                  <a:cubicBezTo>
                    <a:pt x="1072" y="1238"/>
                    <a:pt x="1167" y="1334"/>
                    <a:pt x="1275" y="1334"/>
                  </a:cubicBezTo>
                  <a:cubicBezTo>
                    <a:pt x="1370" y="1334"/>
                    <a:pt x="1465" y="1238"/>
                    <a:pt x="1465" y="1131"/>
                  </a:cubicBezTo>
                  <a:lnTo>
                    <a:pt x="1465" y="1000"/>
                  </a:lnTo>
                  <a:cubicBezTo>
                    <a:pt x="1465" y="691"/>
                    <a:pt x="1227" y="441"/>
                    <a:pt x="929" y="405"/>
                  </a:cubicBezTo>
                  <a:lnTo>
                    <a:pt x="929" y="203"/>
                  </a:lnTo>
                  <a:cubicBezTo>
                    <a:pt x="929" y="95"/>
                    <a:pt x="834" y="0"/>
                    <a:pt x="739"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 name="Google Shape;11068;p62">
              <a:extLst>
                <a:ext uri="{FF2B5EF4-FFF2-40B4-BE49-F238E27FC236}">
                  <a16:creationId xmlns:a16="http://schemas.microsoft.com/office/drawing/2014/main" id="{66A768B2-CB6B-4316-308E-B3F17D36B05C}"/>
                </a:ext>
              </a:extLst>
            </p:cNvPr>
            <p:cNvSpPr/>
            <p:nvPr/>
          </p:nvSpPr>
          <p:spPr>
            <a:xfrm>
              <a:off x="3247566" y="2507226"/>
              <a:ext cx="51565" cy="71681"/>
            </a:xfrm>
            <a:custGeom>
              <a:avLst/>
              <a:gdLst/>
              <a:ahLst/>
              <a:cxnLst/>
              <a:rect l="l" t="t" r="r" b="b"/>
              <a:pathLst>
                <a:path w="1620" h="2252" extrusionOk="0">
                  <a:moveTo>
                    <a:pt x="1429" y="1"/>
                  </a:moveTo>
                  <a:cubicBezTo>
                    <a:pt x="1322" y="1"/>
                    <a:pt x="1227" y="96"/>
                    <a:pt x="1227" y="203"/>
                  </a:cubicBezTo>
                  <a:lnTo>
                    <a:pt x="1227" y="1418"/>
                  </a:lnTo>
                  <a:lnTo>
                    <a:pt x="358" y="96"/>
                  </a:lnTo>
                  <a:cubicBezTo>
                    <a:pt x="323" y="44"/>
                    <a:pt x="256" y="11"/>
                    <a:pt x="195" y="11"/>
                  </a:cubicBezTo>
                  <a:cubicBezTo>
                    <a:pt x="172" y="11"/>
                    <a:pt x="151" y="15"/>
                    <a:pt x="132" y="25"/>
                  </a:cubicBezTo>
                  <a:cubicBezTo>
                    <a:pt x="60" y="49"/>
                    <a:pt x="1" y="120"/>
                    <a:pt x="1" y="203"/>
                  </a:cubicBezTo>
                  <a:lnTo>
                    <a:pt x="1" y="2061"/>
                  </a:lnTo>
                  <a:cubicBezTo>
                    <a:pt x="1" y="2168"/>
                    <a:pt x="84" y="2251"/>
                    <a:pt x="191" y="2251"/>
                  </a:cubicBezTo>
                  <a:cubicBezTo>
                    <a:pt x="298" y="2251"/>
                    <a:pt x="382" y="2168"/>
                    <a:pt x="382" y="2061"/>
                  </a:cubicBezTo>
                  <a:lnTo>
                    <a:pt x="382" y="834"/>
                  </a:lnTo>
                  <a:lnTo>
                    <a:pt x="1263" y="2168"/>
                  </a:lnTo>
                  <a:cubicBezTo>
                    <a:pt x="1289" y="2221"/>
                    <a:pt x="1356" y="2248"/>
                    <a:pt x="1428" y="2248"/>
                  </a:cubicBezTo>
                  <a:cubicBezTo>
                    <a:pt x="1452" y="2248"/>
                    <a:pt x="1477" y="2245"/>
                    <a:pt x="1501" y="2239"/>
                  </a:cubicBezTo>
                  <a:cubicBezTo>
                    <a:pt x="1572" y="2204"/>
                    <a:pt x="1620" y="2132"/>
                    <a:pt x="1620" y="2061"/>
                  </a:cubicBezTo>
                  <a:lnTo>
                    <a:pt x="1620" y="203"/>
                  </a:lnTo>
                  <a:cubicBezTo>
                    <a:pt x="1620" y="96"/>
                    <a:pt x="1525" y="1"/>
                    <a:pt x="1429"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 name="Google Shape;11069;p62">
              <a:extLst>
                <a:ext uri="{FF2B5EF4-FFF2-40B4-BE49-F238E27FC236}">
                  <a16:creationId xmlns:a16="http://schemas.microsoft.com/office/drawing/2014/main" id="{40CEF209-1AE2-A8AE-8B28-27DA97E08F9E}"/>
                </a:ext>
              </a:extLst>
            </p:cNvPr>
            <p:cNvSpPr/>
            <p:nvPr/>
          </p:nvSpPr>
          <p:spPr>
            <a:xfrm>
              <a:off x="3312754" y="2507990"/>
              <a:ext cx="45135" cy="71299"/>
            </a:xfrm>
            <a:custGeom>
              <a:avLst/>
              <a:gdLst/>
              <a:ahLst/>
              <a:cxnLst/>
              <a:rect l="l" t="t" r="r" b="b"/>
              <a:pathLst>
                <a:path w="1418" h="2240" extrusionOk="0">
                  <a:moveTo>
                    <a:pt x="191" y="1"/>
                  </a:moveTo>
                  <a:cubicBezTo>
                    <a:pt x="96" y="1"/>
                    <a:pt x="0" y="84"/>
                    <a:pt x="0" y="191"/>
                  </a:cubicBezTo>
                  <a:lnTo>
                    <a:pt x="0" y="2049"/>
                  </a:lnTo>
                  <a:cubicBezTo>
                    <a:pt x="0" y="2156"/>
                    <a:pt x="96" y="2239"/>
                    <a:pt x="191" y="2239"/>
                  </a:cubicBezTo>
                  <a:lnTo>
                    <a:pt x="1227" y="2239"/>
                  </a:lnTo>
                  <a:cubicBezTo>
                    <a:pt x="1322" y="2239"/>
                    <a:pt x="1417" y="2156"/>
                    <a:pt x="1417" y="2049"/>
                  </a:cubicBezTo>
                  <a:cubicBezTo>
                    <a:pt x="1417" y="1930"/>
                    <a:pt x="1346" y="1846"/>
                    <a:pt x="1227" y="1846"/>
                  </a:cubicBezTo>
                  <a:lnTo>
                    <a:pt x="393" y="1846"/>
                  </a:lnTo>
                  <a:lnTo>
                    <a:pt x="393" y="1203"/>
                  </a:lnTo>
                  <a:lnTo>
                    <a:pt x="1024" y="1203"/>
                  </a:lnTo>
                  <a:cubicBezTo>
                    <a:pt x="1132" y="1203"/>
                    <a:pt x="1227" y="1108"/>
                    <a:pt x="1227" y="1013"/>
                  </a:cubicBezTo>
                  <a:cubicBezTo>
                    <a:pt x="1227" y="906"/>
                    <a:pt x="1132" y="810"/>
                    <a:pt x="1024" y="810"/>
                  </a:cubicBezTo>
                  <a:lnTo>
                    <a:pt x="393" y="810"/>
                  </a:lnTo>
                  <a:lnTo>
                    <a:pt x="393" y="382"/>
                  </a:lnTo>
                  <a:lnTo>
                    <a:pt x="1227" y="382"/>
                  </a:lnTo>
                  <a:cubicBezTo>
                    <a:pt x="1322" y="382"/>
                    <a:pt x="1417" y="298"/>
                    <a:pt x="1417" y="191"/>
                  </a:cubicBezTo>
                  <a:cubicBezTo>
                    <a:pt x="1417" y="84"/>
                    <a:pt x="1322" y="1"/>
                    <a:pt x="1227"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6" name="Google Shape;11070;p62">
              <a:extLst>
                <a:ext uri="{FF2B5EF4-FFF2-40B4-BE49-F238E27FC236}">
                  <a16:creationId xmlns:a16="http://schemas.microsoft.com/office/drawing/2014/main" id="{0CB58E76-2179-3955-E07F-FC4A680787C5}"/>
                </a:ext>
              </a:extLst>
            </p:cNvPr>
            <p:cNvSpPr/>
            <p:nvPr/>
          </p:nvSpPr>
          <p:spPr>
            <a:xfrm>
              <a:off x="3372626" y="2507194"/>
              <a:ext cx="65602" cy="71395"/>
            </a:xfrm>
            <a:custGeom>
              <a:avLst/>
              <a:gdLst/>
              <a:ahLst/>
              <a:cxnLst/>
              <a:rect l="l" t="t" r="r" b="b"/>
              <a:pathLst>
                <a:path w="2061" h="2243" extrusionOk="0">
                  <a:moveTo>
                    <a:pt x="200" y="1"/>
                  </a:moveTo>
                  <a:cubicBezTo>
                    <a:pt x="193" y="1"/>
                    <a:pt x="186" y="1"/>
                    <a:pt x="179" y="2"/>
                  </a:cubicBezTo>
                  <a:cubicBezTo>
                    <a:pt x="72" y="26"/>
                    <a:pt x="1" y="109"/>
                    <a:pt x="13" y="216"/>
                  </a:cubicBezTo>
                  <a:lnTo>
                    <a:pt x="215" y="2074"/>
                  </a:lnTo>
                  <a:cubicBezTo>
                    <a:pt x="239" y="2169"/>
                    <a:pt x="298" y="2228"/>
                    <a:pt x="382" y="2240"/>
                  </a:cubicBezTo>
                  <a:cubicBezTo>
                    <a:pt x="391" y="2242"/>
                    <a:pt x="401" y="2242"/>
                    <a:pt x="410" y="2242"/>
                  </a:cubicBezTo>
                  <a:cubicBezTo>
                    <a:pt x="493" y="2242"/>
                    <a:pt x="564" y="2196"/>
                    <a:pt x="596" y="2121"/>
                  </a:cubicBezTo>
                  <a:lnTo>
                    <a:pt x="1036" y="1097"/>
                  </a:lnTo>
                  <a:lnTo>
                    <a:pt x="1489" y="2121"/>
                  </a:lnTo>
                  <a:cubicBezTo>
                    <a:pt x="1510" y="2196"/>
                    <a:pt x="1589" y="2242"/>
                    <a:pt x="1665" y="2242"/>
                  </a:cubicBezTo>
                  <a:cubicBezTo>
                    <a:pt x="1674" y="2242"/>
                    <a:pt x="1683" y="2242"/>
                    <a:pt x="1691" y="2240"/>
                  </a:cubicBezTo>
                  <a:cubicBezTo>
                    <a:pt x="1787" y="2228"/>
                    <a:pt x="1846" y="2145"/>
                    <a:pt x="1858" y="2074"/>
                  </a:cubicBezTo>
                  <a:lnTo>
                    <a:pt x="2060" y="216"/>
                  </a:lnTo>
                  <a:cubicBezTo>
                    <a:pt x="2037" y="109"/>
                    <a:pt x="1965" y="26"/>
                    <a:pt x="1846" y="2"/>
                  </a:cubicBezTo>
                  <a:cubicBezTo>
                    <a:pt x="1838" y="1"/>
                    <a:pt x="1830" y="1"/>
                    <a:pt x="1823" y="1"/>
                  </a:cubicBezTo>
                  <a:cubicBezTo>
                    <a:pt x="1724" y="1"/>
                    <a:pt x="1632" y="69"/>
                    <a:pt x="1632" y="169"/>
                  </a:cubicBezTo>
                  <a:lnTo>
                    <a:pt x="1513" y="1300"/>
                  </a:lnTo>
                  <a:lnTo>
                    <a:pt x="1191" y="526"/>
                  </a:lnTo>
                  <a:cubicBezTo>
                    <a:pt x="1161" y="454"/>
                    <a:pt x="1087" y="419"/>
                    <a:pt x="1013" y="419"/>
                  </a:cubicBezTo>
                  <a:cubicBezTo>
                    <a:pt x="938" y="419"/>
                    <a:pt x="864" y="454"/>
                    <a:pt x="834" y="526"/>
                  </a:cubicBezTo>
                  <a:lnTo>
                    <a:pt x="501" y="1300"/>
                  </a:lnTo>
                  <a:lnTo>
                    <a:pt x="382" y="169"/>
                  </a:lnTo>
                  <a:cubicBezTo>
                    <a:pt x="371" y="69"/>
                    <a:pt x="288" y="1"/>
                    <a:pt x="20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7" name="Google Shape;11071;p62">
              <a:extLst>
                <a:ext uri="{FF2B5EF4-FFF2-40B4-BE49-F238E27FC236}">
                  <a16:creationId xmlns:a16="http://schemas.microsoft.com/office/drawing/2014/main" id="{4B9CAABB-4059-258A-A1D5-F96DEE52EDED}"/>
                </a:ext>
              </a:extLst>
            </p:cNvPr>
            <p:cNvSpPr/>
            <p:nvPr/>
          </p:nvSpPr>
          <p:spPr>
            <a:xfrm>
              <a:off x="3247566" y="2632286"/>
              <a:ext cx="97432" cy="12541"/>
            </a:xfrm>
            <a:custGeom>
              <a:avLst/>
              <a:gdLst/>
              <a:ahLst/>
              <a:cxnLst/>
              <a:rect l="l" t="t" r="r" b="b"/>
              <a:pathLst>
                <a:path w="3061" h="394" extrusionOk="0">
                  <a:moveTo>
                    <a:pt x="191" y="1"/>
                  </a:moveTo>
                  <a:cubicBezTo>
                    <a:pt x="84" y="1"/>
                    <a:pt x="1" y="96"/>
                    <a:pt x="1" y="203"/>
                  </a:cubicBezTo>
                  <a:cubicBezTo>
                    <a:pt x="1" y="299"/>
                    <a:pt x="84" y="394"/>
                    <a:pt x="191" y="394"/>
                  </a:cubicBezTo>
                  <a:lnTo>
                    <a:pt x="2870" y="394"/>
                  </a:lnTo>
                  <a:cubicBezTo>
                    <a:pt x="2977" y="394"/>
                    <a:pt x="3060" y="299"/>
                    <a:pt x="3060" y="203"/>
                  </a:cubicBezTo>
                  <a:cubicBezTo>
                    <a:pt x="3060" y="84"/>
                    <a:pt x="2977" y="1"/>
                    <a:pt x="287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8" name="Google Shape;11072;p62">
              <a:extLst>
                <a:ext uri="{FF2B5EF4-FFF2-40B4-BE49-F238E27FC236}">
                  <a16:creationId xmlns:a16="http://schemas.microsoft.com/office/drawing/2014/main" id="{2272CE68-D576-7E8D-B6A8-C4AD35F77023}"/>
                </a:ext>
              </a:extLst>
            </p:cNvPr>
            <p:cNvSpPr/>
            <p:nvPr/>
          </p:nvSpPr>
          <p:spPr>
            <a:xfrm>
              <a:off x="3371862" y="2632286"/>
              <a:ext cx="124360" cy="12541"/>
            </a:xfrm>
            <a:custGeom>
              <a:avLst/>
              <a:gdLst/>
              <a:ahLst/>
              <a:cxnLst/>
              <a:rect l="l" t="t" r="r" b="b"/>
              <a:pathLst>
                <a:path w="3907" h="394" extrusionOk="0">
                  <a:moveTo>
                    <a:pt x="203" y="1"/>
                  </a:moveTo>
                  <a:cubicBezTo>
                    <a:pt x="96" y="1"/>
                    <a:pt x="1" y="96"/>
                    <a:pt x="1" y="203"/>
                  </a:cubicBezTo>
                  <a:cubicBezTo>
                    <a:pt x="1" y="299"/>
                    <a:pt x="96" y="394"/>
                    <a:pt x="203" y="394"/>
                  </a:cubicBezTo>
                  <a:lnTo>
                    <a:pt x="3716" y="394"/>
                  </a:lnTo>
                  <a:cubicBezTo>
                    <a:pt x="3811" y="394"/>
                    <a:pt x="3906" y="299"/>
                    <a:pt x="3906" y="203"/>
                  </a:cubicBezTo>
                  <a:cubicBezTo>
                    <a:pt x="3906" y="84"/>
                    <a:pt x="3811" y="1"/>
                    <a:pt x="3716"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9" name="Google Shape;11073;p62">
              <a:extLst>
                <a:ext uri="{FF2B5EF4-FFF2-40B4-BE49-F238E27FC236}">
                  <a16:creationId xmlns:a16="http://schemas.microsoft.com/office/drawing/2014/main" id="{5F91C01D-CACE-7FD9-6AAB-EE936CBB780D}"/>
                </a:ext>
              </a:extLst>
            </p:cNvPr>
            <p:cNvSpPr/>
            <p:nvPr/>
          </p:nvSpPr>
          <p:spPr>
            <a:xfrm>
              <a:off x="3247566" y="2665262"/>
              <a:ext cx="51565" cy="12159"/>
            </a:xfrm>
            <a:custGeom>
              <a:avLst/>
              <a:gdLst/>
              <a:ahLst/>
              <a:cxnLst/>
              <a:rect l="l" t="t" r="r" b="b"/>
              <a:pathLst>
                <a:path w="1620" h="382" extrusionOk="0">
                  <a:moveTo>
                    <a:pt x="191" y="1"/>
                  </a:moveTo>
                  <a:cubicBezTo>
                    <a:pt x="84" y="1"/>
                    <a:pt x="1" y="84"/>
                    <a:pt x="1" y="191"/>
                  </a:cubicBezTo>
                  <a:cubicBezTo>
                    <a:pt x="1" y="298"/>
                    <a:pt x="84" y="382"/>
                    <a:pt x="191" y="382"/>
                  </a:cubicBezTo>
                  <a:lnTo>
                    <a:pt x="1429" y="382"/>
                  </a:lnTo>
                  <a:cubicBezTo>
                    <a:pt x="1525" y="382"/>
                    <a:pt x="1620" y="298"/>
                    <a:pt x="1620" y="191"/>
                  </a:cubicBezTo>
                  <a:cubicBezTo>
                    <a:pt x="1620" y="84"/>
                    <a:pt x="1525" y="1"/>
                    <a:pt x="1429"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0" name="Google Shape;11074;p62">
              <a:extLst>
                <a:ext uri="{FF2B5EF4-FFF2-40B4-BE49-F238E27FC236}">
                  <a16:creationId xmlns:a16="http://schemas.microsoft.com/office/drawing/2014/main" id="{5AD02285-5647-357A-130B-7F45B38249DE}"/>
                </a:ext>
              </a:extLst>
            </p:cNvPr>
            <p:cNvSpPr/>
            <p:nvPr/>
          </p:nvSpPr>
          <p:spPr>
            <a:xfrm>
              <a:off x="3247566" y="2697856"/>
              <a:ext cx="97432" cy="12159"/>
            </a:xfrm>
            <a:custGeom>
              <a:avLst/>
              <a:gdLst/>
              <a:ahLst/>
              <a:cxnLst/>
              <a:rect l="l" t="t" r="r" b="b"/>
              <a:pathLst>
                <a:path w="3061" h="382" extrusionOk="0">
                  <a:moveTo>
                    <a:pt x="191" y="1"/>
                  </a:moveTo>
                  <a:cubicBezTo>
                    <a:pt x="84" y="1"/>
                    <a:pt x="1" y="84"/>
                    <a:pt x="1" y="191"/>
                  </a:cubicBezTo>
                  <a:cubicBezTo>
                    <a:pt x="1" y="298"/>
                    <a:pt x="84" y="382"/>
                    <a:pt x="191" y="382"/>
                  </a:cubicBezTo>
                  <a:lnTo>
                    <a:pt x="2870" y="382"/>
                  </a:lnTo>
                  <a:cubicBezTo>
                    <a:pt x="2977" y="382"/>
                    <a:pt x="3060" y="298"/>
                    <a:pt x="3060" y="191"/>
                  </a:cubicBezTo>
                  <a:cubicBezTo>
                    <a:pt x="3060" y="84"/>
                    <a:pt x="2977" y="1"/>
                    <a:pt x="287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1" name="Google Shape;11075;p62">
              <a:extLst>
                <a:ext uri="{FF2B5EF4-FFF2-40B4-BE49-F238E27FC236}">
                  <a16:creationId xmlns:a16="http://schemas.microsoft.com/office/drawing/2014/main" id="{82CBDA40-26FC-4E3E-6917-FD9D5C594A35}"/>
                </a:ext>
              </a:extLst>
            </p:cNvPr>
            <p:cNvSpPr/>
            <p:nvPr/>
          </p:nvSpPr>
          <p:spPr>
            <a:xfrm>
              <a:off x="3312754" y="2665262"/>
              <a:ext cx="32244" cy="12159"/>
            </a:xfrm>
            <a:custGeom>
              <a:avLst/>
              <a:gdLst/>
              <a:ahLst/>
              <a:cxnLst/>
              <a:rect l="l" t="t" r="r" b="b"/>
              <a:pathLst>
                <a:path w="1013" h="382" extrusionOk="0">
                  <a:moveTo>
                    <a:pt x="191" y="1"/>
                  </a:moveTo>
                  <a:cubicBezTo>
                    <a:pt x="84" y="1"/>
                    <a:pt x="0" y="84"/>
                    <a:pt x="0" y="191"/>
                  </a:cubicBezTo>
                  <a:cubicBezTo>
                    <a:pt x="0" y="298"/>
                    <a:pt x="96" y="382"/>
                    <a:pt x="191" y="382"/>
                  </a:cubicBezTo>
                  <a:lnTo>
                    <a:pt x="822" y="382"/>
                  </a:lnTo>
                  <a:cubicBezTo>
                    <a:pt x="929" y="382"/>
                    <a:pt x="1012" y="298"/>
                    <a:pt x="1012" y="191"/>
                  </a:cubicBezTo>
                  <a:cubicBezTo>
                    <a:pt x="1012" y="84"/>
                    <a:pt x="929" y="1"/>
                    <a:pt x="822"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2" name="Google Shape;11076;p62">
              <a:extLst>
                <a:ext uri="{FF2B5EF4-FFF2-40B4-BE49-F238E27FC236}">
                  <a16:creationId xmlns:a16="http://schemas.microsoft.com/office/drawing/2014/main" id="{8762E682-12BF-E541-66A4-67AE35068ABC}"/>
                </a:ext>
              </a:extLst>
            </p:cNvPr>
            <p:cNvSpPr/>
            <p:nvPr/>
          </p:nvSpPr>
          <p:spPr>
            <a:xfrm>
              <a:off x="3371862" y="2665262"/>
              <a:ext cx="58408" cy="12159"/>
            </a:xfrm>
            <a:custGeom>
              <a:avLst/>
              <a:gdLst/>
              <a:ahLst/>
              <a:cxnLst/>
              <a:rect l="l" t="t" r="r" b="b"/>
              <a:pathLst>
                <a:path w="1835" h="382" extrusionOk="0">
                  <a:moveTo>
                    <a:pt x="203" y="1"/>
                  </a:moveTo>
                  <a:cubicBezTo>
                    <a:pt x="96" y="1"/>
                    <a:pt x="1" y="84"/>
                    <a:pt x="1" y="191"/>
                  </a:cubicBezTo>
                  <a:cubicBezTo>
                    <a:pt x="1" y="298"/>
                    <a:pt x="96" y="382"/>
                    <a:pt x="203" y="382"/>
                  </a:cubicBezTo>
                  <a:lnTo>
                    <a:pt x="1644" y="382"/>
                  </a:lnTo>
                  <a:cubicBezTo>
                    <a:pt x="1751" y="382"/>
                    <a:pt x="1834" y="298"/>
                    <a:pt x="1834" y="191"/>
                  </a:cubicBezTo>
                  <a:cubicBezTo>
                    <a:pt x="1834" y="84"/>
                    <a:pt x="1751" y="1"/>
                    <a:pt x="1644"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3" name="Google Shape;11077;p62">
              <a:extLst>
                <a:ext uri="{FF2B5EF4-FFF2-40B4-BE49-F238E27FC236}">
                  <a16:creationId xmlns:a16="http://schemas.microsoft.com/office/drawing/2014/main" id="{4E425A7F-E543-D69D-BB04-B144DD626BF9}"/>
                </a:ext>
              </a:extLst>
            </p:cNvPr>
            <p:cNvSpPr/>
            <p:nvPr/>
          </p:nvSpPr>
          <p:spPr>
            <a:xfrm>
              <a:off x="3444625" y="2665262"/>
              <a:ext cx="51596" cy="12159"/>
            </a:xfrm>
            <a:custGeom>
              <a:avLst/>
              <a:gdLst/>
              <a:ahLst/>
              <a:cxnLst/>
              <a:rect l="l" t="t" r="r" b="b"/>
              <a:pathLst>
                <a:path w="1621" h="382" extrusionOk="0">
                  <a:moveTo>
                    <a:pt x="191" y="1"/>
                  </a:moveTo>
                  <a:cubicBezTo>
                    <a:pt x="84" y="1"/>
                    <a:pt x="1" y="84"/>
                    <a:pt x="1" y="191"/>
                  </a:cubicBezTo>
                  <a:cubicBezTo>
                    <a:pt x="1" y="298"/>
                    <a:pt x="84" y="382"/>
                    <a:pt x="191" y="382"/>
                  </a:cubicBezTo>
                  <a:lnTo>
                    <a:pt x="1430" y="382"/>
                  </a:lnTo>
                  <a:cubicBezTo>
                    <a:pt x="1525" y="382"/>
                    <a:pt x="1620" y="298"/>
                    <a:pt x="1620" y="191"/>
                  </a:cubicBezTo>
                  <a:cubicBezTo>
                    <a:pt x="1620" y="84"/>
                    <a:pt x="1525" y="1"/>
                    <a:pt x="143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4" name="Google Shape;11078;p62">
              <a:extLst>
                <a:ext uri="{FF2B5EF4-FFF2-40B4-BE49-F238E27FC236}">
                  <a16:creationId xmlns:a16="http://schemas.microsoft.com/office/drawing/2014/main" id="{BE7222DA-7035-3BA2-A12F-EC7E04363C66}"/>
                </a:ext>
              </a:extLst>
            </p:cNvPr>
            <p:cNvSpPr/>
            <p:nvPr/>
          </p:nvSpPr>
          <p:spPr>
            <a:xfrm>
              <a:off x="3371862" y="2697856"/>
              <a:ext cx="84922" cy="12159"/>
            </a:xfrm>
            <a:custGeom>
              <a:avLst/>
              <a:gdLst/>
              <a:ahLst/>
              <a:cxnLst/>
              <a:rect l="l" t="t" r="r" b="b"/>
              <a:pathLst>
                <a:path w="2668" h="382" extrusionOk="0">
                  <a:moveTo>
                    <a:pt x="203" y="1"/>
                  </a:moveTo>
                  <a:cubicBezTo>
                    <a:pt x="96" y="1"/>
                    <a:pt x="1" y="84"/>
                    <a:pt x="1" y="191"/>
                  </a:cubicBezTo>
                  <a:cubicBezTo>
                    <a:pt x="1" y="298"/>
                    <a:pt x="96" y="382"/>
                    <a:pt x="203" y="382"/>
                  </a:cubicBezTo>
                  <a:lnTo>
                    <a:pt x="2477" y="382"/>
                  </a:lnTo>
                  <a:cubicBezTo>
                    <a:pt x="2584" y="382"/>
                    <a:pt x="2668" y="298"/>
                    <a:pt x="2668" y="191"/>
                  </a:cubicBezTo>
                  <a:cubicBezTo>
                    <a:pt x="2668" y="84"/>
                    <a:pt x="2584" y="1"/>
                    <a:pt x="2477"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5" name="Google Shape;11079;p62">
              <a:extLst>
                <a:ext uri="{FF2B5EF4-FFF2-40B4-BE49-F238E27FC236}">
                  <a16:creationId xmlns:a16="http://schemas.microsoft.com/office/drawing/2014/main" id="{528D3000-7200-BB4A-12D9-DF65C32FBC15}"/>
                </a:ext>
              </a:extLst>
            </p:cNvPr>
            <p:cNvSpPr/>
            <p:nvPr/>
          </p:nvSpPr>
          <p:spPr>
            <a:xfrm>
              <a:off x="3470408" y="2697856"/>
              <a:ext cx="25814" cy="12159"/>
            </a:xfrm>
            <a:custGeom>
              <a:avLst/>
              <a:gdLst/>
              <a:ahLst/>
              <a:cxnLst/>
              <a:rect l="l" t="t" r="r" b="b"/>
              <a:pathLst>
                <a:path w="811" h="382" extrusionOk="0">
                  <a:moveTo>
                    <a:pt x="203" y="1"/>
                  </a:moveTo>
                  <a:cubicBezTo>
                    <a:pt x="96" y="1"/>
                    <a:pt x="0" y="84"/>
                    <a:pt x="0" y="191"/>
                  </a:cubicBezTo>
                  <a:cubicBezTo>
                    <a:pt x="0" y="298"/>
                    <a:pt x="96" y="382"/>
                    <a:pt x="203" y="382"/>
                  </a:cubicBezTo>
                  <a:lnTo>
                    <a:pt x="620" y="382"/>
                  </a:lnTo>
                  <a:cubicBezTo>
                    <a:pt x="715" y="382"/>
                    <a:pt x="810" y="298"/>
                    <a:pt x="810" y="191"/>
                  </a:cubicBezTo>
                  <a:cubicBezTo>
                    <a:pt x="810" y="84"/>
                    <a:pt x="715" y="1"/>
                    <a:pt x="62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46" name="Group 32">
            <a:extLst>
              <a:ext uri="{FF2B5EF4-FFF2-40B4-BE49-F238E27FC236}">
                <a16:creationId xmlns:a16="http://schemas.microsoft.com/office/drawing/2014/main" id="{E4BAA764-DC22-4913-A5FA-5476F9759588}"/>
              </a:ext>
            </a:extLst>
          </p:cNvPr>
          <p:cNvGrpSpPr/>
          <p:nvPr/>
        </p:nvGrpSpPr>
        <p:grpSpPr>
          <a:xfrm>
            <a:off x="6087762" y="4215685"/>
            <a:ext cx="2562607" cy="442193"/>
            <a:chOff x="4862377" y="4230643"/>
            <a:chExt cx="1656184" cy="589591"/>
          </a:xfrm>
        </p:grpSpPr>
        <p:sp>
          <p:nvSpPr>
            <p:cNvPr id="47" name="TextBox 46">
              <a:extLst>
                <a:ext uri="{FF2B5EF4-FFF2-40B4-BE49-F238E27FC236}">
                  <a16:creationId xmlns:a16="http://schemas.microsoft.com/office/drawing/2014/main" id="{8F0C5981-B81B-A800-B6A7-B30B650AB507}"/>
                </a:ext>
              </a:extLst>
            </p:cNvPr>
            <p:cNvSpPr txBox="1"/>
            <p:nvPr/>
          </p:nvSpPr>
          <p:spPr>
            <a:xfrm>
              <a:off x="4862377" y="4512458"/>
              <a:ext cx="1656184" cy="307776"/>
            </a:xfrm>
            <a:prstGeom prst="rect">
              <a:avLst/>
            </a:prstGeom>
            <a:noFill/>
          </p:spPr>
          <p:txBody>
            <a:bodyPr wrap="square" rtlCol="0">
              <a:spAutoFit/>
            </a:bodyPr>
            <a:lstStyle/>
            <a:p>
              <a:r>
                <a:rPr lang="en-US" altLang="ko-KR" sz="900">
                  <a:solidFill>
                    <a:schemeClr val="bg1"/>
                  </a:solidFill>
                  <a:cs typeface="Arial" pitchFamily="34" charset="0"/>
                </a:rPr>
                <a:t>Kaggle</a:t>
              </a:r>
            </a:p>
          </p:txBody>
        </p:sp>
        <p:sp>
          <p:nvSpPr>
            <p:cNvPr id="48" name="TextBox 47">
              <a:extLst>
                <a:ext uri="{FF2B5EF4-FFF2-40B4-BE49-F238E27FC236}">
                  <a16:creationId xmlns:a16="http://schemas.microsoft.com/office/drawing/2014/main" id="{0DCE0EA6-5C94-0F9D-0AE9-8EEF19954E21}"/>
                </a:ext>
              </a:extLst>
            </p:cNvPr>
            <p:cNvSpPr txBox="1"/>
            <p:nvPr/>
          </p:nvSpPr>
          <p:spPr>
            <a:xfrm>
              <a:off x="4862377" y="4230643"/>
              <a:ext cx="1656184" cy="307776"/>
            </a:xfrm>
            <a:prstGeom prst="rect">
              <a:avLst/>
            </a:prstGeom>
            <a:noFill/>
          </p:spPr>
          <p:txBody>
            <a:bodyPr wrap="square" rtlCol="0" anchor="ctr">
              <a:spAutoFit/>
            </a:bodyPr>
            <a:lstStyle/>
            <a:p>
              <a:r>
                <a:rPr lang="en-US" altLang="ko-KR" sz="900" b="1">
                  <a:solidFill>
                    <a:schemeClr val="bg1"/>
                  </a:solidFill>
                  <a:cs typeface="Arial" pitchFamily="34" charset="0"/>
                </a:rPr>
                <a:t>US news</a:t>
              </a:r>
              <a:endParaRPr lang="ko-KR" altLang="en-US" sz="900" b="1">
                <a:solidFill>
                  <a:schemeClr val="bg1"/>
                </a:solidFill>
                <a:cs typeface="Arial" pitchFamily="34" charset="0"/>
              </a:endParaRPr>
            </a:p>
          </p:txBody>
        </p:sp>
      </p:grpSp>
      <p:sp>
        <p:nvSpPr>
          <p:cNvPr id="49" name="Oval 66">
            <a:extLst>
              <a:ext uri="{FF2B5EF4-FFF2-40B4-BE49-F238E27FC236}">
                <a16:creationId xmlns:a16="http://schemas.microsoft.com/office/drawing/2014/main" id="{64136ECC-E882-4D1E-8298-06A6A02A6E1A}"/>
              </a:ext>
            </a:extLst>
          </p:cNvPr>
          <p:cNvSpPr/>
          <p:nvPr/>
        </p:nvSpPr>
        <p:spPr>
          <a:xfrm rot="20700000">
            <a:off x="5519428" y="3103270"/>
            <a:ext cx="261776" cy="234994"/>
          </a:xfrm>
          <a:custGeom>
            <a:avLst/>
            <a:gdLst/>
            <a:ahLst/>
            <a:cxnLst/>
            <a:rect l="l" t="t" r="r" b="b"/>
            <a:pathLst>
              <a:path w="2901316" h="2485205">
                <a:moveTo>
                  <a:pt x="2901316" y="8833"/>
                </a:moveTo>
                <a:lnTo>
                  <a:pt x="2885407" y="69738"/>
                </a:lnTo>
                <a:lnTo>
                  <a:pt x="2890344" y="71061"/>
                </a:lnTo>
                <a:lnTo>
                  <a:pt x="2331295" y="2157461"/>
                </a:lnTo>
                <a:lnTo>
                  <a:pt x="2322295" y="2155049"/>
                </a:lnTo>
                <a:cubicBezTo>
                  <a:pt x="2311779" y="2339141"/>
                  <a:pt x="2127696" y="2485205"/>
                  <a:pt x="1902404" y="2485205"/>
                </a:cubicBezTo>
                <a:cubicBezTo>
                  <a:pt x="1669201" y="2485205"/>
                  <a:pt x="1480151" y="2328701"/>
                  <a:pt x="1480150" y="2135644"/>
                </a:cubicBezTo>
                <a:cubicBezTo>
                  <a:pt x="1480150" y="1942587"/>
                  <a:pt x="1669200" y="1786083"/>
                  <a:pt x="1902404" y="1786083"/>
                </a:cubicBezTo>
                <a:cubicBezTo>
                  <a:pt x="2026046" y="1786083"/>
                  <a:pt x="2137276" y="1830075"/>
                  <a:pt x="2213623" y="1901150"/>
                </a:cubicBezTo>
                <a:lnTo>
                  <a:pt x="2586815" y="508378"/>
                </a:lnTo>
                <a:lnTo>
                  <a:pt x="1283297" y="508378"/>
                </a:lnTo>
                <a:lnTo>
                  <a:pt x="847984" y="2132988"/>
                </a:lnTo>
                <a:lnTo>
                  <a:pt x="841776" y="2131324"/>
                </a:lnTo>
                <a:cubicBezTo>
                  <a:pt x="829584" y="2314002"/>
                  <a:pt x="646295" y="2458448"/>
                  <a:pt x="422254" y="2458448"/>
                </a:cubicBezTo>
                <a:cubicBezTo>
                  <a:pt x="189051" y="2458448"/>
                  <a:pt x="1" y="2301944"/>
                  <a:pt x="0" y="2108887"/>
                </a:cubicBezTo>
                <a:cubicBezTo>
                  <a:pt x="0" y="1915830"/>
                  <a:pt x="189051" y="1759326"/>
                  <a:pt x="422255" y="1759326"/>
                </a:cubicBezTo>
                <a:cubicBezTo>
                  <a:pt x="544771" y="1759326"/>
                  <a:pt x="655100" y="1802522"/>
                  <a:pt x="731465" y="1872378"/>
                </a:cubicBezTo>
                <a:lnTo>
                  <a:pt x="1233167" y="0"/>
                </a:lnTo>
                <a:lnTo>
                  <a:pt x="1266129" y="8833"/>
                </a:lnTo>
                <a:close/>
              </a:path>
            </a:pathLst>
          </a:custGeom>
          <a:solidFill>
            <a:schemeClr val="accent3"/>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pic>
        <p:nvPicPr>
          <p:cNvPr id="1042" name="Picture 18" descr="Twitter Icon White Transparent #176644 - Free Icons Library">
            <a:extLst>
              <a:ext uri="{FF2B5EF4-FFF2-40B4-BE49-F238E27FC236}">
                <a16:creationId xmlns:a16="http://schemas.microsoft.com/office/drawing/2014/main" id="{DFC3B118-50A3-346A-009A-AC517351EE8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401171" y="3584454"/>
            <a:ext cx="563204" cy="5632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nvGrpSpPr>
          <p:cNvPr id="54" name="Group 32">
            <a:extLst>
              <a:ext uri="{FF2B5EF4-FFF2-40B4-BE49-F238E27FC236}">
                <a16:creationId xmlns:a16="http://schemas.microsoft.com/office/drawing/2014/main" id="{76599EBF-8BE9-5B46-5E14-8476C0052695}"/>
              </a:ext>
            </a:extLst>
          </p:cNvPr>
          <p:cNvGrpSpPr/>
          <p:nvPr/>
        </p:nvGrpSpPr>
        <p:grpSpPr>
          <a:xfrm>
            <a:off x="6087763" y="3623234"/>
            <a:ext cx="2562607" cy="442193"/>
            <a:chOff x="4862377" y="4230643"/>
            <a:chExt cx="1656184" cy="589591"/>
          </a:xfrm>
        </p:grpSpPr>
        <p:sp>
          <p:nvSpPr>
            <p:cNvPr id="55" name="TextBox 54">
              <a:extLst>
                <a:ext uri="{FF2B5EF4-FFF2-40B4-BE49-F238E27FC236}">
                  <a16:creationId xmlns:a16="http://schemas.microsoft.com/office/drawing/2014/main" id="{3F27DF4B-06C0-FE33-4599-319A3B380ACB}"/>
                </a:ext>
              </a:extLst>
            </p:cNvPr>
            <p:cNvSpPr txBox="1"/>
            <p:nvPr/>
          </p:nvSpPr>
          <p:spPr>
            <a:xfrm>
              <a:off x="4862377" y="4512458"/>
              <a:ext cx="1656184" cy="307776"/>
            </a:xfrm>
            <a:prstGeom prst="rect">
              <a:avLst/>
            </a:prstGeom>
            <a:noFill/>
          </p:spPr>
          <p:txBody>
            <a:bodyPr wrap="square" rtlCol="0">
              <a:spAutoFit/>
            </a:bodyPr>
            <a:lstStyle/>
            <a:p>
              <a:r>
                <a:rPr lang="en-US" altLang="ko-KR" sz="900">
                  <a:solidFill>
                    <a:schemeClr val="bg1"/>
                  </a:solidFill>
                  <a:cs typeface="Arial" pitchFamily="34" charset="0"/>
                </a:rPr>
                <a:t>Kaggle</a:t>
              </a:r>
            </a:p>
          </p:txBody>
        </p:sp>
        <p:sp>
          <p:nvSpPr>
            <p:cNvPr id="56" name="TextBox 55">
              <a:extLst>
                <a:ext uri="{FF2B5EF4-FFF2-40B4-BE49-F238E27FC236}">
                  <a16:creationId xmlns:a16="http://schemas.microsoft.com/office/drawing/2014/main" id="{80988F3D-01A9-E08C-8D96-7C723CFD6AA3}"/>
                </a:ext>
              </a:extLst>
            </p:cNvPr>
            <p:cNvSpPr txBox="1"/>
            <p:nvPr/>
          </p:nvSpPr>
          <p:spPr>
            <a:xfrm>
              <a:off x="4862377" y="4230643"/>
              <a:ext cx="1656184" cy="307776"/>
            </a:xfrm>
            <a:prstGeom prst="rect">
              <a:avLst/>
            </a:prstGeom>
            <a:noFill/>
          </p:spPr>
          <p:txBody>
            <a:bodyPr wrap="square" rtlCol="0" anchor="ctr">
              <a:spAutoFit/>
            </a:bodyPr>
            <a:lstStyle/>
            <a:p>
              <a:r>
                <a:rPr lang="en-US" altLang="ko-KR" sz="900" b="1">
                  <a:solidFill>
                    <a:schemeClr val="bg1"/>
                  </a:solidFill>
                  <a:cs typeface="Arial" pitchFamily="34" charset="0"/>
                </a:rPr>
                <a:t>US Twitters</a:t>
              </a:r>
              <a:endParaRPr lang="ko-KR" altLang="en-US" sz="900" b="1">
                <a:solidFill>
                  <a:schemeClr val="bg1"/>
                </a:solidFill>
                <a:cs typeface="Arial" pitchFamily="34" charset="0"/>
              </a:endParaRPr>
            </a:p>
          </p:txBody>
        </p:sp>
      </p:grpSp>
      <p:grpSp>
        <p:nvGrpSpPr>
          <p:cNvPr id="57" name="Google Shape;11065;p62">
            <a:extLst>
              <a:ext uri="{FF2B5EF4-FFF2-40B4-BE49-F238E27FC236}">
                <a16:creationId xmlns:a16="http://schemas.microsoft.com/office/drawing/2014/main" id="{EA4A9D67-1589-CFA4-7C41-61DBF3318B4C}"/>
              </a:ext>
            </a:extLst>
          </p:cNvPr>
          <p:cNvGrpSpPr/>
          <p:nvPr/>
        </p:nvGrpSpPr>
        <p:grpSpPr>
          <a:xfrm>
            <a:off x="5480764" y="4348377"/>
            <a:ext cx="419933" cy="275170"/>
            <a:chOff x="3207778" y="2474632"/>
            <a:chExt cx="419933" cy="275170"/>
          </a:xfrm>
          <a:solidFill>
            <a:schemeClr val="bg1"/>
          </a:solidFill>
          <a:effectLst>
            <a:outerShdw blurRad="50800" dist="38100" algn="l" rotWithShape="0">
              <a:prstClr val="black">
                <a:alpha val="40000"/>
              </a:prstClr>
            </a:outerShdw>
          </a:effectLst>
        </p:grpSpPr>
        <p:sp>
          <p:nvSpPr>
            <p:cNvPr id="58" name="Google Shape;11066;p62">
              <a:extLst>
                <a:ext uri="{FF2B5EF4-FFF2-40B4-BE49-F238E27FC236}">
                  <a16:creationId xmlns:a16="http://schemas.microsoft.com/office/drawing/2014/main" id="{1F2A7A8D-5889-DCC1-13EC-AB7BA11CACC7}"/>
                </a:ext>
              </a:extLst>
            </p:cNvPr>
            <p:cNvSpPr/>
            <p:nvPr/>
          </p:nvSpPr>
          <p:spPr>
            <a:xfrm>
              <a:off x="3207778" y="2474632"/>
              <a:ext cx="419933" cy="275170"/>
            </a:xfrm>
            <a:custGeom>
              <a:avLst/>
              <a:gdLst/>
              <a:ahLst/>
              <a:cxnLst/>
              <a:rect l="l" t="t" r="r" b="b"/>
              <a:pathLst>
                <a:path w="13193" h="8645" extrusionOk="0">
                  <a:moveTo>
                    <a:pt x="9906" y="370"/>
                  </a:moveTo>
                  <a:lnTo>
                    <a:pt x="9906" y="3918"/>
                  </a:lnTo>
                  <a:lnTo>
                    <a:pt x="381" y="3918"/>
                  </a:lnTo>
                  <a:lnTo>
                    <a:pt x="381" y="370"/>
                  </a:lnTo>
                  <a:close/>
                  <a:moveTo>
                    <a:pt x="9906" y="4323"/>
                  </a:moveTo>
                  <a:lnTo>
                    <a:pt x="9906" y="7014"/>
                  </a:lnTo>
                  <a:cubicBezTo>
                    <a:pt x="9906" y="7514"/>
                    <a:pt x="10133" y="7966"/>
                    <a:pt x="10490" y="8264"/>
                  </a:cubicBezTo>
                  <a:lnTo>
                    <a:pt x="1632" y="8264"/>
                  </a:lnTo>
                  <a:cubicBezTo>
                    <a:pt x="953" y="8264"/>
                    <a:pt x="381" y="7692"/>
                    <a:pt x="381" y="7014"/>
                  </a:cubicBezTo>
                  <a:lnTo>
                    <a:pt x="381" y="4323"/>
                  </a:lnTo>
                  <a:close/>
                  <a:moveTo>
                    <a:pt x="12169" y="1620"/>
                  </a:moveTo>
                  <a:cubicBezTo>
                    <a:pt x="12514" y="1620"/>
                    <a:pt x="12812" y="1906"/>
                    <a:pt x="12812" y="2263"/>
                  </a:cubicBezTo>
                  <a:lnTo>
                    <a:pt x="12812" y="7014"/>
                  </a:lnTo>
                  <a:cubicBezTo>
                    <a:pt x="12812" y="7692"/>
                    <a:pt x="12240" y="8264"/>
                    <a:pt x="11561" y="8264"/>
                  </a:cubicBezTo>
                  <a:cubicBezTo>
                    <a:pt x="10871" y="8264"/>
                    <a:pt x="10311" y="7692"/>
                    <a:pt x="10311" y="7014"/>
                  </a:cubicBezTo>
                  <a:lnTo>
                    <a:pt x="10311" y="6371"/>
                  </a:lnTo>
                  <a:lnTo>
                    <a:pt x="11347" y="6371"/>
                  </a:lnTo>
                  <a:cubicBezTo>
                    <a:pt x="11454" y="6371"/>
                    <a:pt x="11549" y="6276"/>
                    <a:pt x="11549" y="6180"/>
                  </a:cubicBezTo>
                  <a:lnTo>
                    <a:pt x="11549" y="3799"/>
                  </a:lnTo>
                  <a:cubicBezTo>
                    <a:pt x="11549" y="3692"/>
                    <a:pt x="11454" y="3597"/>
                    <a:pt x="11347" y="3597"/>
                  </a:cubicBezTo>
                  <a:cubicBezTo>
                    <a:pt x="11252" y="3597"/>
                    <a:pt x="11157" y="3692"/>
                    <a:pt x="11157" y="3799"/>
                  </a:cubicBezTo>
                  <a:lnTo>
                    <a:pt x="11157" y="5978"/>
                  </a:lnTo>
                  <a:lnTo>
                    <a:pt x="10299" y="5978"/>
                  </a:lnTo>
                  <a:lnTo>
                    <a:pt x="10299" y="1620"/>
                  </a:lnTo>
                  <a:lnTo>
                    <a:pt x="11371" y="1620"/>
                  </a:lnTo>
                  <a:cubicBezTo>
                    <a:pt x="11228" y="1799"/>
                    <a:pt x="11145" y="2013"/>
                    <a:pt x="11145" y="2263"/>
                  </a:cubicBezTo>
                  <a:lnTo>
                    <a:pt x="11145" y="2906"/>
                  </a:lnTo>
                  <a:cubicBezTo>
                    <a:pt x="11145" y="3001"/>
                    <a:pt x="11228" y="3097"/>
                    <a:pt x="11335" y="3097"/>
                  </a:cubicBezTo>
                  <a:cubicBezTo>
                    <a:pt x="11442" y="3097"/>
                    <a:pt x="11526" y="3001"/>
                    <a:pt x="11526" y="2906"/>
                  </a:cubicBezTo>
                  <a:lnTo>
                    <a:pt x="11526" y="2263"/>
                  </a:lnTo>
                  <a:cubicBezTo>
                    <a:pt x="11526" y="1918"/>
                    <a:pt x="11811" y="1620"/>
                    <a:pt x="12169" y="1620"/>
                  </a:cubicBezTo>
                  <a:close/>
                  <a:moveTo>
                    <a:pt x="191" y="1"/>
                  </a:moveTo>
                  <a:cubicBezTo>
                    <a:pt x="84" y="1"/>
                    <a:pt x="0" y="96"/>
                    <a:pt x="0" y="191"/>
                  </a:cubicBezTo>
                  <a:lnTo>
                    <a:pt x="0" y="7014"/>
                  </a:lnTo>
                  <a:cubicBezTo>
                    <a:pt x="0" y="7919"/>
                    <a:pt x="727" y="8645"/>
                    <a:pt x="1632" y="8645"/>
                  </a:cubicBezTo>
                  <a:lnTo>
                    <a:pt x="11549" y="8645"/>
                  </a:lnTo>
                  <a:cubicBezTo>
                    <a:pt x="12454" y="8645"/>
                    <a:pt x="13181" y="7919"/>
                    <a:pt x="13181" y="7014"/>
                  </a:cubicBezTo>
                  <a:lnTo>
                    <a:pt x="13181" y="2263"/>
                  </a:lnTo>
                  <a:cubicBezTo>
                    <a:pt x="13193" y="1680"/>
                    <a:pt x="12740" y="1239"/>
                    <a:pt x="12169" y="1239"/>
                  </a:cubicBezTo>
                  <a:lnTo>
                    <a:pt x="10299" y="1239"/>
                  </a:lnTo>
                  <a:lnTo>
                    <a:pt x="10299" y="191"/>
                  </a:lnTo>
                  <a:cubicBezTo>
                    <a:pt x="10299" y="96"/>
                    <a:pt x="10204" y="1"/>
                    <a:pt x="10097"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11067;p62">
              <a:extLst>
                <a:ext uri="{FF2B5EF4-FFF2-40B4-BE49-F238E27FC236}">
                  <a16:creationId xmlns:a16="http://schemas.microsoft.com/office/drawing/2014/main" id="{E77C05A3-703F-844E-C4FE-59C9F1886489}"/>
                </a:ext>
              </a:extLst>
            </p:cNvPr>
            <p:cNvSpPr/>
            <p:nvPr/>
          </p:nvSpPr>
          <p:spPr>
            <a:xfrm>
              <a:off x="3449559" y="2493985"/>
              <a:ext cx="46663" cy="98546"/>
            </a:xfrm>
            <a:custGeom>
              <a:avLst/>
              <a:gdLst/>
              <a:ahLst/>
              <a:cxnLst/>
              <a:rect l="l" t="t" r="r" b="b"/>
              <a:pathLst>
                <a:path w="1466" h="3096" extrusionOk="0">
                  <a:moveTo>
                    <a:pt x="739" y="0"/>
                  </a:moveTo>
                  <a:cubicBezTo>
                    <a:pt x="632" y="0"/>
                    <a:pt x="536" y="95"/>
                    <a:pt x="536" y="203"/>
                  </a:cubicBezTo>
                  <a:lnTo>
                    <a:pt x="536" y="417"/>
                  </a:lnTo>
                  <a:cubicBezTo>
                    <a:pt x="227" y="476"/>
                    <a:pt x="1" y="750"/>
                    <a:pt x="1" y="1072"/>
                  </a:cubicBezTo>
                  <a:cubicBezTo>
                    <a:pt x="1" y="1453"/>
                    <a:pt x="298" y="1750"/>
                    <a:pt x="679" y="1750"/>
                  </a:cubicBezTo>
                  <a:lnTo>
                    <a:pt x="810" y="1750"/>
                  </a:lnTo>
                  <a:cubicBezTo>
                    <a:pt x="953" y="1750"/>
                    <a:pt x="1096" y="1869"/>
                    <a:pt x="1096" y="2024"/>
                  </a:cubicBezTo>
                  <a:cubicBezTo>
                    <a:pt x="1096" y="2191"/>
                    <a:pt x="977" y="2310"/>
                    <a:pt x="810" y="2310"/>
                  </a:cubicBezTo>
                  <a:lnTo>
                    <a:pt x="596" y="2310"/>
                  </a:lnTo>
                  <a:cubicBezTo>
                    <a:pt x="477" y="2310"/>
                    <a:pt x="393" y="2215"/>
                    <a:pt x="393" y="2096"/>
                  </a:cubicBezTo>
                  <a:cubicBezTo>
                    <a:pt x="393" y="2000"/>
                    <a:pt x="298" y="1905"/>
                    <a:pt x="203" y="1905"/>
                  </a:cubicBezTo>
                  <a:cubicBezTo>
                    <a:pt x="96" y="1905"/>
                    <a:pt x="1" y="2000"/>
                    <a:pt x="1" y="2096"/>
                  </a:cubicBezTo>
                  <a:cubicBezTo>
                    <a:pt x="1" y="2417"/>
                    <a:pt x="239" y="2667"/>
                    <a:pt x="536" y="2691"/>
                  </a:cubicBezTo>
                  <a:lnTo>
                    <a:pt x="536" y="2905"/>
                  </a:lnTo>
                  <a:cubicBezTo>
                    <a:pt x="536" y="3012"/>
                    <a:pt x="632" y="3096"/>
                    <a:pt x="739" y="3096"/>
                  </a:cubicBezTo>
                  <a:cubicBezTo>
                    <a:pt x="834" y="3096"/>
                    <a:pt x="929" y="3012"/>
                    <a:pt x="929" y="2905"/>
                  </a:cubicBezTo>
                  <a:lnTo>
                    <a:pt x="929" y="2679"/>
                  </a:lnTo>
                  <a:cubicBezTo>
                    <a:pt x="1239" y="2620"/>
                    <a:pt x="1465" y="2358"/>
                    <a:pt x="1465" y="2024"/>
                  </a:cubicBezTo>
                  <a:cubicBezTo>
                    <a:pt x="1465" y="1655"/>
                    <a:pt x="1167" y="1358"/>
                    <a:pt x="798" y="1358"/>
                  </a:cubicBezTo>
                  <a:lnTo>
                    <a:pt x="655" y="1358"/>
                  </a:lnTo>
                  <a:cubicBezTo>
                    <a:pt x="513" y="1358"/>
                    <a:pt x="382" y="1238"/>
                    <a:pt x="382" y="1072"/>
                  </a:cubicBezTo>
                  <a:cubicBezTo>
                    <a:pt x="382" y="929"/>
                    <a:pt x="501" y="798"/>
                    <a:pt x="655" y="798"/>
                  </a:cubicBezTo>
                  <a:lnTo>
                    <a:pt x="870" y="798"/>
                  </a:lnTo>
                  <a:cubicBezTo>
                    <a:pt x="989" y="798"/>
                    <a:pt x="1072" y="881"/>
                    <a:pt x="1072" y="1000"/>
                  </a:cubicBezTo>
                  <a:lnTo>
                    <a:pt x="1072" y="1131"/>
                  </a:lnTo>
                  <a:cubicBezTo>
                    <a:pt x="1072" y="1238"/>
                    <a:pt x="1167" y="1334"/>
                    <a:pt x="1275" y="1334"/>
                  </a:cubicBezTo>
                  <a:cubicBezTo>
                    <a:pt x="1370" y="1334"/>
                    <a:pt x="1465" y="1238"/>
                    <a:pt x="1465" y="1131"/>
                  </a:cubicBezTo>
                  <a:lnTo>
                    <a:pt x="1465" y="1000"/>
                  </a:lnTo>
                  <a:cubicBezTo>
                    <a:pt x="1465" y="691"/>
                    <a:pt x="1227" y="441"/>
                    <a:pt x="929" y="405"/>
                  </a:cubicBezTo>
                  <a:lnTo>
                    <a:pt x="929" y="203"/>
                  </a:lnTo>
                  <a:cubicBezTo>
                    <a:pt x="929" y="95"/>
                    <a:pt x="834" y="0"/>
                    <a:pt x="739"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0" name="Google Shape;11068;p62">
              <a:extLst>
                <a:ext uri="{FF2B5EF4-FFF2-40B4-BE49-F238E27FC236}">
                  <a16:creationId xmlns:a16="http://schemas.microsoft.com/office/drawing/2014/main" id="{A81055DC-28E8-A856-923F-7C8FEBF86C9D}"/>
                </a:ext>
              </a:extLst>
            </p:cNvPr>
            <p:cNvSpPr/>
            <p:nvPr/>
          </p:nvSpPr>
          <p:spPr>
            <a:xfrm>
              <a:off x="3247566" y="2507226"/>
              <a:ext cx="51565" cy="71681"/>
            </a:xfrm>
            <a:custGeom>
              <a:avLst/>
              <a:gdLst/>
              <a:ahLst/>
              <a:cxnLst/>
              <a:rect l="l" t="t" r="r" b="b"/>
              <a:pathLst>
                <a:path w="1620" h="2252" extrusionOk="0">
                  <a:moveTo>
                    <a:pt x="1429" y="1"/>
                  </a:moveTo>
                  <a:cubicBezTo>
                    <a:pt x="1322" y="1"/>
                    <a:pt x="1227" y="96"/>
                    <a:pt x="1227" y="203"/>
                  </a:cubicBezTo>
                  <a:lnTo>
                    <a:pt x="1227" y="1418"/>
                  </a:lnTo>
                  <a:lnTo>
                    <a:pt x="358" y="96"/>
                  </a:lnTo>
                  <a:cubicBezTo>
                    <a:pt x="323" y="44"/>
                    <a:pt x="256" y="11"/>
                    <a:pt x="195" y="11"/>
                  </a:cubicBezTo>
                  <a:cubicBezTo>
                    <a:pt x="172" y="11"/>
                    <a:pt x="151" y="15"/>
                    <a:pt x="132" y="25"/>
                  </a:cubicBezTo>
                  <a:cubicBezTo>
                    <a:pt x="60" y="49"/>
                    <a:pt x="1" y="120"/>
                    <a:pt x="1" y="203"/>
                  </a:cubicBezTo>
                  <a:lnTo>
                    <a:pt x="1" y="2061"/>
                  </a:lnTo>
                  <a:cubicBezTo>
                    <a:pt x="1" y="2168"/>
                    <a:pt x="84" y="2251"/>
                    <a:pt x="191" y="2251"/>
                  </a:cubicBezTo>
                  <a:cubicBezTo>
                    <a:pt x="298" y="2251"/>
                    <a:pt x="382" y="2168"/>
                    <a:pt x="382" y="2061"/>
                  </a:cubicBezTo>
                  <a:lnTo>
                    <a:pt x="382" y="834"/>
                  </a:lnTo>
                  <a:lnTo>
                    <a:pt x="1263" y="2168"/>
                  </a:lnTo>
                  <a:cubicBezTo>
                    <a:pt x="1289" y="2221"/>
                    <a:pt x="1356" y="2248"/>
                    <a:pt x="1428" y="2248"/>
                  </a:cubicBezTo>
                  <a:cubicBezTo>
                    <a:pt x="1452" y="2248"/>
                    <a:pt x="1477" y="2245"/>
                    <a:pt x="1501" y="2239"/>
                  </a:cubicBezTo>
                  <a:cubicBezTo>
                    <a:pt x="1572" y="2204"/>
                    <a:pt x="1620" y="2132"/>
                    <a:pt x="1620" y="2061"/>
                  </a:cubicBezTo>
                  <a:lnTo>
                    <a:pt x="1620" y="203"/>
                  </a:lnTo>
                  <a:cubicBezTo>
                    <a:pt x="1620" y="96"/>
                    <a:pt x="1525" y="1"/>
                    <a:pt x="1429"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1" name="Google Shape;11069;p62">
              <a:extLst>
                <a:ext uri="{FF2B5EF4-FFF2-40B4-BE49-F238E27FC236}">
                  <a16:creationId xmlns:a16="http://schemas.microsoft.com/office/drawing/2014/main" id="{6756ECE7-0DD1-C6DB-205B-4B26D6FF5864}"/>
                </a:ext>
              </a:extLst>
            </p:cNvPr>
            <p:cNvSpPr/>
            <p:nvPr/>
          </p:nvSpPr>
          <p:spPr>
            <a:xfrm>
              <a:off x="3312754" y="2507990"/>
              <a:ext cx="45135" cy="71299"/>
            </a:xfrm>
            <a:custGeom>
              <a:avLst/>
              <a:gdLst/>
              <a:ahLst/>
              <a:cxnLst/>
              <a:rect l="l" t="t" r="r" b="b"/>
              <a:pathLst>
                <a:path w="1418" h="2240" extrusionOk="0">
                  <a:moveTo>
                    <a:pt x="191" y="1"/>
                  </a:moveTo>
                  <a:cubicBezTo>
                    <a:pt x="96" y="1"/>
                    <a:pt x="0" y="84"/>
                    <a:pt x="0" y="191"/>
                  </a:cubicBezTo>
                  <a:lnTo>
                    <a:pt x="0" y="2049"/>
                  </a:lnTo>
                  <a:cubicBezTo>
                    <a:pt x="0" y="2156"/>
                    <a:pt x="96" y="2239"/>
                    <a:pt x="191" y="2239"/>
                  </a:cubicBezTo>
                  <a:lnTo>
                    <a:pt x="1227" y="2239"/>
                  </a:lnTo>
                  <a:cubicBezTo>
                    <a:pt x="1322" y="2239"/>
                    <a:pt x="1417" y="2156"/>
                    <a:pt x="1417" y="2049"/>
                  </a:cubicBezTo>
                  <a:cubicBezTo>
                    <a:pt x="1417" y="1930"/>
                    <a:pt x="1346" y="1846"/>
                    <a:pt x="1227" y="1846"/>
                  </a:cubicBezTo>
                  <a:lnTo>
                    <a:pt x="393" y="1846"/>
                  </a:lnTo>
                  <a:lnTo>
                    <a:pt x="393" y="1203"/>
                  </a:lnTo>
                  <a:lnTo>
                    <a:pt x="1024" y="1203"/>
                  </a:lnTo>
                  <a:cubicBezTo>
                    <a:pt x="1132" y="1203"/>
                    <a:pt x="1227" y="1108"/>
                    <a:pt x="1227" y="1013"/>
                  </a:cubicBezTo>
                  <a:cubicBezTo>
                    <a:pt x="1227" y="906"/>
                    <a:pt x="1132" y="810"/>
                    <a:pt x="1024" y="810"/>
                  </a:cubicBezTo>
                  <a:lnTo>
                    <a:pt x="393" y="810"/>
                  </a:lnTo>
                  <a:lnTo>
                    <a:pt x="393" y="382"/>
                  </a:lnTo>
                  <a:lnTo>
                    <a:pt x="1227" y="382"/>
                  </a:lnTo>
                  <a:cubicBezTo>
                    <a:pt x="1322" y="382"/>
                    <a:pt x="1417" y="298"/>
                    <a:pt x="1417" y="191"/>
                  </a:cubicBezTo>
                  <a:cubicBezTo>
                    <a:pt x="1417" y="84"/>
                    <a:pt x="1322" y="1"/>
                    <a:pt x="1227"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2" name="Google Shape;11070;p62">
              <a:extLst>
                <a:ext uri="{FF2B5EF4-FFF2-40B4-BE49-F238E27FC236}">
                  <a16:creationId xmlns:a16="http://schemas.microsoft.com/office/drawing/2014/main" id="{BCC7185E-1CB1-FDB4-B32C-82F36315118C}"/>
                </a:ext>
              </a:extLst>
            </p:cNvPr>
            <p:cNvSpPr/>
            <p:nvPr/>
          </p:nvSpPr>
          <p:spPr>
            <a:xfrm>
              <a:off x="3372626" y="2507194"/>
              <a:ext cx="65602" cy="71395"/>
            </a:xfrm>
            <a:custGeom>
              <a:avLst/>
              <a:gdLst/>
              <a:ahLst/>
              <a:cxnLst/>
              <a:rect l="l" t="t" r="r" b="b"/>
              <a:pathLst>
                <a:path w="2061" h="2243" extrusionOk="0">
                  <a:moveTo>
                    <a:pt x="200" y="1"/>
                  </a:moveTo>
                  <a:cubicBezTo>
                    <a:pt x="193" y="1"/>
                    <a:pt x="186" y="1"/>
                    <a:pt x="179" y="2"/>
                  </a:cubicBezTo>
                  <a:cubicBezTo>
                    <a:pt x="72" y="26"/>
                    <a:pt x="1" y="109"/>
                    <a:pt x="13" y="216"/>
                  </a:cubicBezTo>
                  <a:lnTo>
                    <a:pt x="215" y="2074"/>
                  </a:lnTo>
                  <a:cubicBezTo>
                    <a:pt x="239" y="2169"/>
                    <a:pt x="298" y="2228"/>
                    <a:pt x="382" y="2240"/>
                  </a:cubicBezTo>
                  <a:cubicBezTo>
                    <a:pt x="391" y="2242"/>
                    <a:pt x="401" y="2242"/>
                    <a:pt x="410" y="2242"/>
                  </a:cubicBezTo>
                  <a:cubicBezTo>
                    <a:pt x="493" y="2242"/>
                    <a:pt x="564" y="2196"/>
                    <a:pt x="596" y="2121"/>
                  </a:cubicBezTo>
                  <a:lnTo>
                    <a:pt x="1036" y="1097"/>
                  </a:lnTo>
                  <a:lnTo>
                    <a:pt x="1489" y="2121"/>
                  </a:lnTo>
                  <a:cubicBezTo>
                    <a:pt x="1510" y="2196"/>
                    <a:pt x="1589" y="2242"/>
                    <a:pt x="1665" y="2242"/>
                  </a:cubicBezTo>
                  <a:cubicBezTo>
                    <a:pt x="1674" y="2242"/>
                    <a:pt x="1683" y="2242"/>
                    <a:pt x="1691" y="2240"/>
                  </a:cubicBezTo>
                  <a:cubicBezTo>
                    <a:pt x="1787" y="2228"/>
                    <a:pt x="1846" y="2145"/>
                    <a:pt x="1858" y="2074"/>
                  </a:cubicBezTo>
                  <a:lnTo>
                    <a:pt x="2060" y="216"/>
                  </a:lnTo>
                  <a:cubicBezTo>
                    <a:pt x="2037" y="109"/>
                    <a:pt x="1965" y="26"/>
                    <a:pt x="1846" y="2"/>
                  </a:cubicBezTo>
                  <a:cubicBezTo>
                    <a:pt x="1838" y="1"/>
                    <a:pt x="1830" y="1"/>
                    <a:pt x="1823" y="1"/>
                  </a:cubicBezTo>
                  <a:cubicBezTo>
                    <a:pt x="1724" y="1"/>
                    <a:pt x="1632" y="69"/>
                    <a:pt x="1632" y="169"/>
                  </a:cubicBezTo>
                  <a:lnTo>
                    <a:pt x="1513" y="1300"/>
                  </a:lnTo>
                  <a:lnTo>
                    <a:pt x="1191" y="526"/>
                  </a:lnTo>
                  <a:cubicBezTo>
                    <a:pt x="1161" y="454"/>
                    <a:pt x="1087" y="419"/>
                    <a:pt x="1013" y="419"/>
                  </a:cubicBezTo>
                  <a:cubicBezTo>
                    <a:pt x="938" y="419"/>
                    <a:pt x="864" y="454"/>
                    <a:pt x="834" y="526"/>
                  </a:cubicBezTo>
                  <a:lnTo>
                    <a:pt x="501" y="1300"/>
                  </a:lnTo>
                  <a:lnTo>
                    <a:pt x="382" y="169"/>
                  </a:lnTo>
                  <a:cubicBezTo>
                    <a:pt x="371" y="69"/>
                    <a:pt x="288" y="1"/>
                    <a:pt x="20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3" name="Google Shape;11071;p62">
              <a:extLst>
                <a:ext uri="{FF2B5EF4-FFF2-40B4-BE49-F238E27FC236}">
                  <a16:creationId xmlns:a16="http://schemas.microsoft.com/office/drawing/2014/main" id="{72560859-654B-160F-475B-EA3550948548}"/>
                </a:ext>
              </a:extLst>
            </p:cNvPr>
            <p:cNvSpPr/>
            <p:nvPr/>
          </p:nvSpPr>
          <p:spPr>
            <a:xfrm>
              <a:off x="3247566" y="2632286"/>
              <a:ext cx="97432" cy="12541"/>
            </a:xfrm>
            <a:custGeom>
              <a:avLst/>
              <a:gdLst/>
              <a:ahLst/>
              <a:cxnLst/>
              <a:rect l="l" t="t" r="r" b="b"/>
              <a:pathLst>
                <a:path w="3061" h="394" extrusionOk="0">
                  <a:moveTo>
                    <a:pt x="191" y="1"/>
                  </a:moveTo>
                  <a:cubicBezTo>
                    <a:pt x="84" y="1"/>
                    <a:pt x="1" y="96"/>
                    <a:pt x="1" y="203"/>
                  </a:cubicBezTo>
                  <a:cubicBezTo>
                    <a:pt x="1" y="299"/>
                    <a:pt x="84" y="394"/>
                    <a:pt x="191" y="394"/>
                  </a:cubicBezTo>
                  <a:lnTo>
                    <a:pt x="2870" y="394"/>
                  </a:lnTo>
                  <a:cubicBezTo>
                    <a:pt x="2977" y="394"/>
                    <a:pt x="3060" y="299"/>
                    <a:pt x="3060" y="203"/>
                  </a:cubicBezTo>
                  <a:cubicBezTo>
                    <a:pt x="3060" y="84"/>
                    <a:pt x="2977" y="1"/>
                    <a:pt x="287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4" name="Google Shape;11072;p62">
              <a:extLst>
                <a:ext uri="{FF2B5EF4-FFF2-40B4-BE49-F238E27FC236}">
                  <a16:creationId xmlns:a16="http://schemas.microsoft.com/office/drawing/2014/main" id="{DFC3E037-3E8B-C89F-5CCB-F71C2BD3DC2D}"/>
                </a:ext>
              </a:extLst>
            </p:cNvPr>
            <p:cNvSpPr/>
            <p:nvPr/>
          </p:nvSpPr>
          <p:spPr>
            <a:xfrm>
              <a:off x="3371862" y="2632286"/>
              <a:ext cx="124360" cy="12541"/>
            </a:xfrm>
            <a:custGeom>
              <a:avLst/>
              <a:gdLst/>
              <a:ahLst/>
              <a:cxnLst/>
              <a:rect l="l" t="t" r="r" b="b"/>
              <a:pathLst>
                <a:path w="3907" h="394" extrusionOk="0">
                  <a:moveTo>
                    <a:pt x="203" y="1"/>
                  </a:moveTo>
                  <a:cubicBezTo>
                    <a:pt x="96" y="1"/>
                    <a:pt x="1" y="96"/>
                    <a:pt x="1" y="203"/>
                  </a:cubicBezTo>
                  <a:cubicBezTo>
                    <a:pt x="1" y="299"/>
                    <a:pt x="96" y="394"/>
                    <a:pt x="203" y="394"/>
                  </a:cubicBezTo>
                  <a:lnTo>
                    <a:pt x="3716" y="394"/>
                  </a:lnTo>
                  <a:cubicBezTo>
                    <a:pt x="3811" y="394"/>
                    <a:pt x="3906" y="299"/>
                    <a:pt x="3906" y="203"/>
                  </a:cubicBezTo>
                  <a:cubicBezTo>
                    <a:pt x="3906" y="84"/>
                    <a:pt x="3811" y="1"/>
                    <a:pt x="3716"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5" name="Google Shape;11073;p62">
              <a:extLst>
                <a:ext uri="{FF2B5EF4-FFF2-40B4-BE49-F238E27FC236}">
                  <a16:creationId xmlns:a16="http://schemas.microsoft.com/office/drawing/2014/main" id="{C65F9681-D1E5-E3BE-4411-BD21C34BA1DE}"/>
                </a:ext>
              </a:extLst>
            </p:cNvPr>
            <p:cNvSpPr/>
            <p:nvPr/>
          </p:nvSpPr>
          <p:spPr>
            <a:xfrm>
              <a:off x="3247566" y="2665262"/>
              <a:ext cx="51565" cy="12159"/>
            </a:xfrm>
            <a:custGeom>
              <a:avLst/>
              <a:gdLst/>
              <a:ahLst/>
              <a:cxnLst/>
              <a:rect l="l" t="t" r="r" b="b"/>
              <a:pathLst>
                <a:path w="1620" h="382" extrusionOk="0">
                  <a:moveTo>
                    <a:pt x="191" y="1"/>
                  </a:moveTo>
                  <a:cubicBezTo>
                    <a:pt x="84" y="1"/>
                    <a:pt x="1" y="84"/>
                    <a:pt x="1" y="191"/>
                  </a:cubicBezTo>
                  <a:cubicBezTo>
                    <a:pt x="1" y="298"/>
                    <a:pt x="84" y="382"/>
                    <a:pt x="191" y="382"/>
                  </a:cubicBezTo>
                  <a:lnTo>
                    <a:pt x="1429" y="382"/>
                  </a:lnTo>
                  <a:cubicBezTo>
                    <a:pt x="1525" y="382"/>
                    <a:pt x="1620" y="298"/>
                    <a:pt x="1620" y="191"/>
                  </a:cubicBezTo>
                  <a:cubicBezTo>
                    <a:pt x="1620" y="84"/>
                    <a:pt x="1525" y="1"/>
                    <a:pt x="1429"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6" name="Google Shape;11074;p62">
              <a:extLst>
                <a:ext uri="{FF2B5EF4-FFF2-40B4-BE49-F238E27FC236}">
                  <a16:creationId xmlns:a16="http://schemas.microsoft.com/office/drawing/2014/main" id="{5B355A83-EABA-52BF-9816-E7F6647F4EFB}"/>
                </a:ext>
              </a:extLst>
            </p:cNvPr>
            <p:cNvSpPr/>
            <p:nvPr/>
          </p:nvSpPr>
          <p:spPr>
            <a:xfrm>
              <a:off x="3247566" y="2697856"/>
              <a:ext cx="97432" cy="12159"/>
            </a:xfrm>
            <a:custGeom>
              <a:avLst/>
              <a:gdLst/>
              <a:ahLst/>
              <a:cxnLst/>
              <a:rect l="l" t="t" r="r" b="b"/>
              <a:pathLst>
                <a:path w="3061" h="382" extrusionOk="0">
                  <a:moveTo>
                    <a:pt x="191" y="1"/>
                  </a:moveTo>
                  <a:cubicBezTo>
                    <a:pt x="84" y="1"/>
                    <a:pt x="1" y="84"/>
                    <a:pt x="1" y="191"/>
                  </a:cubicBezTo>
                  <a:cubicBezTo>
                    <a:pt x="1" y="298"/>
                    <a:pt x="84" y="382"/>
                    <a:pt x="191" y="382"/>
                  </a:cubicBezTo>
                  <a:lnTo>
                    <a:pt x="2870" y="382"/>
                  </a:lnTo>
                  <a:cubicBezTo>
                    <a:pt x="2977" y="382"/>
                    <a:pt x="3060" y="298"/>
                    <a:pt x="3060" y="191"/>
                  </a:cubicBezTo>
                  <a:cubicBezTo>
                    <a:pt x="3060" y="84"/>
                    <a:pt x="2977" y="1"/>
                    <a:pt x="287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7" name="Google Shape;11075;p62">
              <a:extLst>
                <a:ext uri="{FF2B5EF4-FFF2-40B4-BE49-F238E27FC236}">
                  <a16:creationId xmlns:a16="http://schemas.microsoft.com/office/drawing/2014/main" id="{DA35D28F-2C38-2652-224C-1249AF282809}"/>
                </a:ext>
              </a:extLst>
            </p:cNvPr>
            <p:cNvSpPr/>
            <p:nvPr/>
          </p:nvSpPr>
          <p:spPr>
            <a:xfrm>
              <a:off x="3312754" y="2665262"/>
              <a:ext cx="32244" cy="12159"/>
            </a:xfrm>
            <a:custGeom>
              <a:avLst/>
              <a:gdLst/>
              <a:ahLst/>
              <a:cxnLst/>
              <a:rect l="l" t="t" r="r" b="b"/>
              <a:pathLst>
                <a:path w="1013" h="382" extrusionOk="0">
                  <a:moveTo>
                    <a:pt x="191" y="1"/>
                  </a:moveTo>
                  <a:cubicBezTo>
                    <a:pt x="84" y="1"/>
                    <a:pt x="0" y="84"/>
                    <a:pt x="0" y="191"/>
                  </a:cubicBezTo>
                  <a:cubicBezTo>
                    <a:pt x="0" y="298"/>
                    <a:pt x="96" y="382"/>
                    <a:pt x="191" y="382"/>
                  </a:cubicBezTo>
                  <a:lnTo>
                    <a:pt x="822" y="382"/>
                  </a:lnTo>
                  <a:cubicBezTo>
                    <a:pt x="929" y="382"/>
                    <a:pt x="1012" y="298"/>
                    <a:pt x="1012" y="191"/>
                  </a:cubicBezTo>
                  <a:cubicBezTo>
                    <a:pt x="1012" y="84"/>
                    <a:pt x="929" y="1"/>
                    <a:pt x="822"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8" name="Google Shape;11076;p62">
              <a:extLst>
                <a:ext uri="{FF2B5EF4-FFF2-40B4-BE49-F238E27FC236}">
                  <a16:creationId xmlns:a16="http://schemas.microsoft.com/office/drawing/2014/main" id="{8B3DEC07-A68D-2281-B27E-F424B3258CF4}"/>
                </a:ext>
              </a:extLst>
            </p:cNvPr>
            <p:cNvSpPr/>
            <p:nvPr/>
          </p:nvSpPr>
          <p:spPr>
            <a:xfrm>
              <a:off x="3371862" y="2665262"/>
              <a:ext cx="58408" cy="12159"/>
            </a:xfrm>
            <a:custGeom>
              <a:avLst/>
              <a:gdLst/>
              <a:ahLst/>
              <a:cxnLst/>
              <a:rect l="l" t="t" r="r" b="b"/>
              <a:pathLst>
                <a:path w="1835" h="382" extrusionOk="0">
                  <a:moveTo>
                    <a:pt x="203" y="1"/>
                  </a:moveTo>
                  <a:cubicBezTo>
                    <a:pt x="96" y="1"/>
                    <a:pt x="1" y="84"/>
                    <a:pt x="1" y="191"/>
                  </a:cubicBezTo>
                  <a:cubicBezTo>
                    <a:pt x="1" y="298"/>
                    <a:pt x="96" y="382"/>
                    <a:pt x="203" y="382"/>
                  </a:cubicBezTo>
                  <a:lnTo>
                    <a:pt x="1644" y="382"/>
                  </a:lnTo>
                  <a:cubicBezTo>
                    <a:pt x="1751" y="382"/>
                    <a:pt x="1834" y="298"/>
                    <a:pt x="1834" y="191"/>
                  </a:cubicBezTo>
                  <a:cubicBezTo>
                    <a:pt x="1834" y="84"/>
                    <a:pt x="1751" y="1"/>
                    <a:pt x="1644"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9" name="Google Shape;11077;p62">
              <a:extLst>
                <a:ext uri="{FF2B5EF4-FFF2-40B4-BE49-F238E27FC236}">
                  <a16:creationId xmlns:a16="http://schemas.microsoft.com/office/drawing/2014/main" id="{47E05F3F-FCE6-7C6E-2754-C71EC0AA1B69}"/>
                </a:ext>
              </a:extLst>
            </p:cNvPr>
            <p:cNvSpPr/>
            <p:nvPr/>
          </p:nvSpPr>
          <p:spPr>
            <a:xfrm>
              <a:off x="3444625" y="2665262"/>
              <a:ext cx="51596" cy="12159"/>
            </a:xfrm>
            <a:custGeom>
              <a:avLst/>
              <a:gdLst/>
              <a:ahLst/>
              <a:cxnLst/>
              <a:rect l="l" t="t" r="r" b="b"/>
              <a:pathLst>
                <a:path w="1621" h="382" extrusionOk="0">
                  <a:moveTo>
                    <a:pt x="191" y="1"/>
                  </a:moveTo>
                  <a:cubicBezTo>
                    <a:pt x="84" y="1"/>
                    <a:pt x="1" y="84"/>
                    <a:pt x="1" y="191"/>
                  </a:cubicBezTo>
                  <a:cubicBezTo>
                    <a:pt x="1" y="298"/>
                    <a:pt x="84" y="382"/>
                    <a:pt x="191" y="382"/>
                  </a:cubicBezTo>
                  <a:lnTo>
                    <a:pt x="1430" y="382"/>
                  </a:lnTo>
                  <a:cubicBezTo>
                    <a:pt x="1525" y="382"/>
                    <a:pt x="1620" y="298"/>
                    <a:pt x="1620" y="191"/>
                  </a:cubicBezTo>
                  <a:cubicBezTo>
                    <a:pt x="1620" y="84"/>
                    <a:pt x="1525" y="1"/>
                    <a:pt x="143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0" name="Google Shape;11078;p62">
              <a:extLst>
                <a:ext uri="{FF2B5EF4-FFF2-40B4-BE49-F238E27FC236}">
                  <a16:creationId xmlns:a16="http://schemas.microsoft.com/office/drawing/2014/main" id="{00EE1DAA-32BE-AC87-6468-42F152D7C65F}"/>
                </a:ext>
              </a:extLst>
            </p:cNvPr>
            <p:cNvSpPr/>
            <p:nvPr/>
          </p:nvSpPr>
          <p:spPr>
            <a:xfrm>
              <a:off x="3371862" y="2697856"/>
              <a:ext cx="84922" cy="12159"/>
            </a:xfrm>
            <a:custGeom>
              <a:avLst/>
              <a:gdLst/>
              <a:ahLst/>
              <a:cxnLst/>
              <a:rect l="l" t="t" r="r" b="b"/>
              <a:pathLst>
                <a:path w="2668" h="382" extrusionOk="0">
                  <a:moveTo>
                    <a:pt x="203" y="1"/>
                  </a:moveTo>
                  <a:cubicBezTo>
                    <a:pt x="96" y="1"/>
                    <a:pt x="1" y="84"/>
                    <a:pt x="1" y="191"/>
                  </a:cubicBezTo>
                  <a:cubicBezTo>
                    <a:pt x="1" y="298"/>
                    <a:pt x="96" y="382"/>
                    <a:pt x="203" y="382"/>
                  </a:cubicBezTo>
                  <a:lnTo>
                    <a:pt x="2477" y="382"/>
                  </a:lnTo>
                  <a:cubicBezTo>
                    <a:pt x="2584" y="382"/>
                    <a:pt x="2668" y="298"/>
                    <a:pt x="2668" y="191"/>
                  </a:cubicBezTo>
                  <a:cubicBezTo>
                    <a:pt x="2668" y="84"/>
                    <a:pt x="2584" y="1"/>
                    <a:pt x="2477"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1" name="Google Shape;11079;p62">
              <a:extLst>
                <a:ext uri="{FF2B5EF4-FFF2-40B4-BE49-F238E27FC236}">
                  <a16:creationId xmlns:a16="http://schemas.microsoft.com/office/drawing/2014/main" id="{77C3376D-7440-3036-814C-CDE6FB5BEB5C}"/>
                </a:ext>
              </a:extLst>
            </p:cNvPr>
            <p:cNvSpPr/>
            <p:nvPr/>
          </p:nvSpPr>
          <p:spPr>
            <a:xfrm>
              <a:off x="3470408" y="2697856"/>
              <a:ext cx="25814" cy="12159"/>
            </a:xfrm>
            <a:custGeom>
              <a:avLst/>
              <a:gdLst/>
              <a:ahLst/>
              <a:cxnLst/>
              <a:rect l="l" t="t" r="r" b="b"/>
              <a:pathLst>
                <a:path w="811" h="382" extrusionOk="0">
                  <a:moveTo>
                    <a:pt x="203" y="1"/>
                  </a:moveTo>
                  <a:cubicBezTo>
                    <a:pt x="96" y="1"/>
                    <a:pt x="0" y="84"/>
                    <a:pt x="0" y="191"/>
                  </a:cubicBezTo>
                  <a:cubicBezTo>
                    <a:pt x="0" y="298"/>
                    <a:pt x="96" y="382"/>
                    <a:pt x="203" y="382"/>
                  </a:cubicBezTo>
                  <a:lnTo>
                    <a:pt x="620" y="382"/>
                  </a:lnTo>
                  <a:cubicBezTo>
                    <a:pt x="715" y="382"/>
                    <a:pt x="810" y="298"/>
                    <a:pt x="810" y="191"/>
                  </a:cubicBezTo>
                  <a:cubicBezTo>
                    <a:pt x="810" y="84"/>
                    <a:pt x="715" y="1"/>
                    <a:pt x="62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72" name="Group 32">
            <a:extLst>
              <a:ext uri="{FF2B5EF4-FFF2-40B4-BE49-F238E27FC236}">
                <a16:creationId xmlns:a16="http://schemas.microsoft.com/office/drawing/2014/main" id="{DB88F4B8-2510-DEBF-91A9-68A9A63B845E}"/>
              </a:ext>
            </a:extLst>
          </p:cNvPr>
          <p:cNvGrpSpPr/>
          <p:nvPr/>
        </p:nvGrpSpPr>
        <p:grpSpPr>
          <a:xfrm>
            <a:off x="6092787" y="2449772"/>
            <a:ext cx="2562607" cy="442193"/>
            <a:chOff x="4862377" y="4230643"/>
            <a:chExt cx="1656184" cy="589591"/>
          </a:xfrm>
        </p:grpSpPr>
        <p:sp>
          <p:nvSpPr>
            <p:cNvPr id="73" name="TextBox 72">
              <a:extLst>
                <a:ext uri="{FF2B5EF4-FFF2-40B4-BE49-F238E27FC236}">
                  <a16:creationId xmlns:a16="http://schemas.microsoft.com/office/drawing/2014/main" id="{DECDFBC7-0590-E0B7-DB49-8A5E8BA365EF}"/>
                </a:ext>
              </a:extLst>
            </p:cNvPr>
            <p:cNvSpPr txBox="1"/>
            <p:nvPr/>
          </p:nvSpPr>
          <p:spPr>
            <a:xfrm>
              <a:off x="4862377" y="4512458"/>
              <a:ext cx="1656184" cy="307776"/>
            </a:xfrm>
            <a:prstGeom prst="rect">
              <a:avLst/>
            </a:prstGeom>
            <a:noFill/>
          </p:spPr>
          <p:txBody>
            <a:bodyPr wrap="square" rtlCol="0">
              <a:spAutoFit/>
            </a:bodyPr>
            <a:lstStyle/>
            <a:p>
              <a:r>
                <a:rPr lang="en-US" altLang="ko-KR" sz="900">
                  <a:solidFill>
                    <a:schemeClr val="bg1"/>
                  </a:solidFill>
                  <a:cs typeface="Arial" pitchFamily="34" charset="0"/>
                </a:rPr>
                <a:t>Hugging face</a:t>
              </a:r>
            </a:p>
          </p:txBody>
        </p:sp>
        <p:sp>
          <p:nvSpPr>
            <p:cNvPr id="74" name="TextBox 73">
              <a:extLst>
                <a:ext uri="{FF2B5EF4-FFF2-40B4-BE49-F238E27FC236}">
                  <a16:creationId xmlns:a16="http://schemas.microsoft.com/office/drawing/2014/main" id="{122CF418-AFBE-3EAE-5D49-EA7BD25E0609}"/>
                </a:ext>
              </a:extLst>
            </p:cNvPr>
            <p:cNvSpPr txBox="1"/>
            <p:nvPr/>
          </p:nvSpPr>
          <p:spPr>
            <a:xfrm>
              <a:off x="4862377" y="4230643"/>
              <a:ext cx="1656184" cy="307776"/>
            </a:xfrm>
            <a:prstGeom prst="rect">
              <a:avLst/>
            </a:prstGeom>
            <a:noFill/>
          </p:spPr>
          <p:txBody>
            <a:bodyPr wrap="square" rtlCol="0" anchor="ctr">
              <a:spAutoFit/>
            </a:bodyPr>
            <a:lstStyle/>
            <a:p>
              <a:r>
                <a:rPr lang="en-US" altLang="ko-KR" sz="900" b="1">
                  <a:solidFill>
                    <a:schemeClr val="bg1"/>
                  </a:solidFill>
                  <a:cs typeface="Arial" pitchFamily="34" charset="0"/>
                </a:rPr>
                <a:t>Tech news</a:t>
              </a:r>
              <a:endParaRPr lang="ko-KR" altLang="en-US" sz="900" b="1">
                <a:solidFill>
                  <a:schemeClr val="bg1"/>
                </a:solidFill>
                <a:cs typeface="Arial" pitchFamily="34" charset="0"/>
              </a:endParaRPr>
            </a:p>
          </p:txBody>
        </p:sp>
      </p:grpSp>
      <p:sp>
        <p:nvSpPr>
          <p:cNvPr id="94" name="TextBox 93">
            <a:extLst>
              <a:ext uri="{FF2B5EF4-FFF2-40B4-BE49-F238E27FC236}">
                <a16:creationId xmlns:a16="http://schemas.microsoft.com/office/drawing/2014/main" id="{C3F0CDCD-A45A-60F8-97C1-69061D3477B6}"/>
              </a:ext>
            </a:extLst>
          </p:cNvPr>
          <p:cNvSpPr txBox="1"/>
          <p:nvPr/>
        </p:nvSpPr>
        <p:spPr>
          <a:xfrm>
            <a:off x="6092786" y="835189"/>
            <a:ext cx="2225834" cy="230832"/>
          </a:xfrm>
          <a:prstGeom prst="rect">
            <a:avLst/>
          </a:prstGeom>
          <a:noFill/>
        </p:spPr>
        <p:txBody>
          <a:bodyPr wrap="square">
            <a:spAutoFit/>
          </a:bodyPr>
          <a:lstStyle/>
          <a:p>
            <a:r>
              <a:rPr lang="en-GB" sz="900" b="1">
                <a:solidFill>
                  <a:schemeClr val="bg1"/>
                </a:solidFill>
                <a:cs typeface="Arial" pitchFamily="34" charset="0"/>
              </a:rPr>
              <a:t>Labelled Faces in the Wild Home</a:t>
            </a:r>
          </a:p>
        </p:txBody>
      </p:sp>
      <p:sp>
        <p:nvSpPr>
          <p:cNvPr id="96" name="TextBox 95">
            <a:extLst>
              <a:ext uri="{FF2B5EF4-FFF2-40B4-BE49-F238E27FC236}">
                <a16:creationId xmlns:a16="http://schemas.microsoft.com/office/drawing/2014/main" id="{366E5131-7AA7-32AD-3A47-A6D5A75D31A3}"/>
              </a:ext>
            </a:extLst>
          </p:cNvPr>
          <p:cNvSpPr txBox="1"/>
          <p:nvPr/>
        </p:nvSpPr>
        <p:spPr>
          <a:xfrm>
            <a:off x="6092787" y="422098"/>
            <a:ext cx="1554670" cy="230832"/>
          </a:xfrm>
          <a:prstGeom prst="rect">
            <a:avLst/>
          </a:prstGeom>
          <a:noFill/>
        </p:spPr>
        <p:txBody>
          <a:bodyPr wrap="square">
            <a:spAutoFit/>
          </a:bodyPr>
          <a:lstStyle/>
          <a:p>
            <a:r>
              <a:rPr lang="en-GB" sz="900" b="1">
                <a:solidFill>
                  <a:schemeClr val="bg1"/>
                </a:solidFill>
                <a:cs typeface="Arial" pitchFamily="34" charset="0"/>
              </a:rPr>
              <a:t>CH Post Address</a:t>
            </a:r>
          </a:p>
        </p:txBody>
      </p:sp>
      <p:sp>
        <p:nvSpPr>
          <p:cNvPr id="97" name="Isosceles Triangle 51">
            <a:extLst>
              <a:ext uri="{FF2B5EF4-FFF2-40B4-BE49-F238E27FC236}">
                <a16:creationId xmlns:a16="http://schemas.microsoft.com/office/drawing/2014/main" id="{7E44CE4F-9448-32DC-D132-F951A247C6AB}"/>
              </a:ext>
            </a:extLst>
          </p:cNvPr>
          <p:cNvSpPr/>
          <p:nvPr/>
        </p:nvSpPr>
        <p:spPr>
          <a:xfrm>
            <a:off x="5525577" y="465379"/>
            <a:ext cx="248655" cy="183600"/>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5">
              <a:solidFill>
                <a:schemeClr val="accent1">
                  <a:lumMod val="75000"/>
                </a:schemeClr>
              </a:solidFill>
            </a:endParaRPr>
          </a:p>
        </p:txBody>
      </p:sp>
      <p:pic>
        <p:nvPicPr>
          <p:cNvPr id="27" name="Graphic 26" descr="Grinning face with solid fill with solid fill">
            <a:extLst>
              <a:ext uri="{FF2B5EF4-FFF2-40B4-BE49-F238E27FC236}">
                <a16:creationId xmlns:a16="http://schemas.microsoft.com/office/drawing/2014/main" id="{40DC6969-6D79-B022-DB47-6B02FF2C763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14088" y="844393"/>
            <a:ext cx="271570" cy="271570"/>
          </a:xfrm>
          <a:prstGeom prst="rect">
            <a:avLst/>
          </a:prstGeom>
        </p:spPr>
      </p:pic>
      <p:sp>
        <p:nvSpPr>
          <p:cNvPr id="100" name="TextBox 99">
            <a:extLst>
              <a:ext uri="{FF2B5EF4-FFF2-40B4-BE49-F238E27FC236}">
                <a16:creationId xmlns:a16="http://schemas.microsoft.com/office/drawing/2014/main" id="{F0B8B2DC-2EE0-1860-B35E-375103DA726E}"/>
              </a:ext>
            </a:extLst>
          </p:cNvPr>
          <p:cNvSpPr txBox="1"/>
          <p:nvPr/>
        </p:nvSpPr>
        <p:spPr>
          <a:xfrm>
            <a:off x="6092786" y="1013831"/>
            <a:ext cx="1433354" cy="230832"/>
          </a:xfrm>
          <a:prstGeom prst="rect">
            <a:avLst/>
          </a:prstGeom>
          <a:noFill/>
        </p:spPr>
        <p:txBody>
          <a:bodyPr wrap="square">
            <a:spAutoFit/>
          </a:bodyPr>
          <a:lstStyle/>
          <a:p>
            <a:r>
              <a:rPr lang="en-GB" sz="900">
                <a:solidFill>
                  <a:schemeClr val="bg1"/>
                </a:solidFill>
                <a:cs typeface="Arial" pitchFamily="34" charset="0"/>
              </a:rPr>
              <a:t>CelebA</a:t>
            </a:r>
          </a:p>
        </p:txBody>
      </p:sp>
    </p:spTree>
    <p:extLst>
      <p:ext uri="{BB962C8B-B14F-4D97-AF65-F5344CB8AC3E}">
        <p14:creationId xmlns:p14="http://schemas.microsoft.com/office/powerpoint/2010/main" val="3223665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5" name="Google Shape;295;p42"/>
          <p:cNvSpPr txBox="1">
            <a:spLocks noGrp="1"/>
          </p:cNvSpPr>
          <p:nvPr>
            <p:ph type="title"/>
          </p:nvPr>
        </p:nvSpPr>
        <p:spPr>
          <a:xfrm>
            <a:off x="2563050" y="1490363"/>
            <a:ext cx="4017900" cy="135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MODELS</a:t>
            </a:r>
            <a:endParaRPr sz="4000"/>
          </a:p>
        </p:txBody>
      </p:sp>
      <p:sp>
        <p:nvSpPr>
          <p:cNvPr id="296" name="Google Shape;296;p42"/>
          <p:cNvSpPr/>
          <p:nvPr/>
        </p:nvSpPr>
        <p:spPr>
          <a:xfrm>
            <a:off x="1889475" y="2803775"/>
            <a:ext cx="5365200" cy="19800"/>
          </a:xfrm>
          <a:prstGeom prst="rect">
            <a:avLst/>
          </a:prstGeom>
          <a:gradFill>
            <a:gsLst>
              <a:gs pos="0">
                <a:srgbClr val="FFFFFF">
                  <a:alpha val="0"/>
                </a:srgbClr>
              </a:gs>
              <a:gs pos="11000">
                <a:srgbClr val="FFFFFF">
                  <a:alpha val="0"/>
                </a:srgbClr>
              </a:gs>
              <a:gs pos="48000">
                <a:srgbClr val="8CFFFF"/>
              </a:gs>
              <a:gs pos="92000">
                <a:srgbClr val="FFFFFF">
                  <a:alpha val="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8738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3C2E268-ECA1-690A-8FA6-05138658912A}"/>
              </a:ext>
            </a:extLst>
          </p:cNvPr>
          <p:cNvSpPr>
            <a:spLocks noGrp="1"/>
          </p:cNvSpPr>
          <p:nvPr>
            <p:ph type="title" idx="8"/>
          </p:nvPr>
        </p:nvSpPr>
        <p:spPr>
          <a:xfrm>
            <a:off x="417436" y="162288"/>
            <a:ext cx="7704000" cy="572700"/>
          </a:xfrm>
        </p:spPr>
        <p:txBody>
          <a:bodyPr/>
          <a:lstStyle/>
          <a:p>
            <a:pPr algn="ctr"/>
            <a:r>
              <a:rPr lang="en-GB"/>
              <a:t>Model 1 – GAN: Fake Profile Image </a:t>
            </a:r>
          </a:p>
        </p:txBody>
      </p:sp>
      <p:pic>
        <p:nvPicPr>
          <p:cNvPr id="23" name="Picture 22">
            <a:extLst>
              <a:ext uri="{FF2B5EF4-FFF2-40B4-BE49-F238E27FC236}">
                <a16:creationId xmlns:a16="http://schemas.microsoft.com/office/drawing/2014/main" id="{9B1EEAC6-8962-DFB3-040A-B8463896BD4B}"/>
              </a:ext>
            </a:extLst>
          </p:cNvPr>
          <p:cNvPicPr>
            <a:picLocks noChangeAspect="1"/>
          </p:cNvPicPr>
          <p:nvPr/>
        </p:nvPicPr>
        <p:blipFill rotWithShape="1">
          <a:blip r:embed="rId2">
            <a:extLst>
              <a:ext uri="{28A0092B-C50C-407E-A947-70E740481C1C}">
                <a14:useLocalDpi xmlns:a14="http://schemas.microsoft.com/office/drawing/2010/main"/>
              </a:ext>
            </a:extLst>
          </a:blip>
          <a:srcRect l="10751" t="9091" r="7772" b="9950"/>
          <a:stretch/>
        </p:blipFill>
        <p:spPr>
          <a:xfrm>
            <a:off x="897051" y="1203625"/>
            <a:ext cx="1486758" cy="1477303"/>
          </a:xfrm>
          <a:prstGeom prst="rect">
            <a:avLst/>
          </a:prstGeom>
        </p:spPr>
      </p:pic>
      <p:sp>
        <p:nvSpPr>
          <p:cNvPr id="8" name="TextBox 7">
            <a:extLst>
              <a:ext uri="{FF2B5EF4-FFF2-40B4-BE49-F238E27FC236}">
                <a16:creationId xmlns:a16="http://schemas.microsoft.com/office/drawing/2014/main" id="{30940497-852D-7E59-9B5B-727B364CEE39}"/>
              </a:ext>
            </a:extLst>
          </p:cNvPr>
          <p:cNvSpPr txBox="1"/>
          <p:nvPr/>
        </p:nvSpPr>
        <p:spPr>
          <a:xfrm>
            <a:off x="897051" y="876456"/>
            <a:ext cx="1541349" cy="307777"/>
          </a:xfrm>
          <a:prstGeom prst="rect">
            <a:avLst/>
          </a:prstGeom>
          <a:noFill/>
        </p:spPr>
        <p:txBody>
          <a:bodyPr wrap="square">
            <a:spAutoFit/>
          </a:bodyPr>
          <a:lstStyle/>
          <a:p>
            <a:pPr algn="ctr"/>
            <a:r>
              <a:rPr lang="en" sz="1400" b="1">
                <a:solidFill>
                  <a:schemeClr val="bg1"/>
                </a:solidFill>
                <a:latin typeface="Kodchasan"/>
              </a:rPr>
              <a:t>Initial attempt</a:t>
            </a:r>
            <a:endParaRPr lang="en-GB" b="1">
              <a:solidFill>
                <a:schemeClr val="bg1"/>
              </a:solidFill>
            </a:endParaRPr>
          </a:p>
        </p:txBody>
      </p:sp>
      <p:grpSp>
        <p:nvGrpSpPr>
          <p:cNvPr id="9" name="Group 8">
            <a:extLst>
              <a:ext uri="{FF2B5EF4-FFF2-40B4-BE49-F238E27FC236}">
                <a16:creationId xmlns:a16="http://schemas.microsoft.com/office/drawing/2014/main" id="{429AC1A2-C5C4-959C-01EA-CD79513584BA}"/>
              </a:ext>
            </a:extLst>
          </p:cNvPr>
          <p:cNvGrpSpPr/>
          <p:nvPr/>
        </p:nvGrpSpPr>
        <p:grpSpPr>
          <a:xfrm>
            <a:off x="3954004" y="1073007"/>
            <a:ext cx="1607127" cy="1606330"/>
            <a:chOff x="5551597" y="171788"/>
            <a:chExt cx="3118820" cy="3117272"/>
          </a:xfrm>
        </p:grpSpPr>
        <p:pic>
          <p:nvPicPr>
            <p:cNvPr id="4" name="Picture 3">
              <a:extLst>
                <a:ext uri="{FF2B5EF4-FFF2-40B4-BE49-F238E27FC236}">
                  <a16:creationId xmlns:a16="http://schemas.microsoft.com/office/drawing/2014/main" id="{604A5FDF-07BD-6893-FE99-19EF910FA08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100234" y="1730424"/>
              <a:ext cx="1570183" cy="1558636"/>
            </a:xfrm>
            <a:prstGeom prst="rect">
              <a:avLst/>
            </a:prstGeom>
          </p:spPr>
        </p:pic>
        <p:pic>
          <p:nvPicPr>
            <p:cNvPr id="5" name="Picture 4">
              <a:extLst>
                <a:ext uri="{FF2B5EF4-FFF2-40B4-BE49-F238E27FC236}">
                  <a16:creationId xmlns:a16="http://schemas.microsoft.com/office/drawing/2014/main" id="{48A8A1EB-A335-00CC-C8AA-5AEEB843AE57}"/>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556214" y="1720934"/>
              <a:ext cx="1567873" cy="1558636"/>
            </a:xfrm>
            <a:prstGeom prst="rect">
              <a:avLst/>
            </a:prstGeom>
          </p:spPr>
        </p:pic>
        <p:pic>
          <p:nvPicPr>
            <p:cNvPr id="6" name="Picture 5">
              <a:extLst>
                <a:ext uri="{FF2B5EF4-FFF2-40B4-BE49-F238E27FC236}">
                  <a16:creationId xmlns:a16="http://schemas.microsoft.com/office/drawing/2014/main" id="{666BA92B-0EB0-BA66-5BEE-FFEEAD3D68E2}"/>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7126397" y="171788"/>
              <a:ext cx="1541710" cy="1558636"/>
            </a:xfrm>
            <a:prstGeom prst="rect">
              <a:avLst/>
            </a:prstGeom>
          </p:spPr>
        </p:pic>
        <p:pic>
          <p:nvPicPr>
            <p:cNvPr id="7" name="Picture 6">
              <a:extLst>
                <a:ext uri="{FF2B5EF4-FFF2-40B4-BE49-F238E27FC236}">
                  <a16:creationId xmlns:a16="http://schemas.microsoft.com/office/drawing/2014/main" id="{3C4CB7A0-D084-9D97-8918-DC66B8CF37B9}"/>
                </a:ext>
              </a:extLst>
            </p:cNvPr>
            <p:cNvPicPr>
              <a:picLocks noChangeAspect="1"/>
            </p:cNvPicPr>
            <p:nvPr/>
          </p:nvPicPr>
          <p:blipFill rotWithShape="1">
            <a:blip r:embed="rId6">
              <a:extLst>
                <a:ext uri="{28A0092B-C50C-407E-A947-70E740481C1C}">
                  <a14:useLocalDpi xmlns:a14="http://schemas.microsoft.com/office/drawing/2010/main"/>
                </a:ext>
              </a:extLst>
            </a:blip>
            <a:srcRect t="-1" b="-6037"/>
            <a:stretch/>
          </p:blipFill>
          <p:spPr>
            <a:xfrm>
              <a:off x="5551597" y="171788"/>
              <a:ext cx="1574800" cy="1652732"/>
            </a:xfrm>
            <a:prstGeom prst="rect">
              <a:avLst/>
            </a:prstGeom>
          </p:spPr>
        </p:pic>
      </p:grpSp>
      <p:sp>
        <p:nvSpPr>
          <p:cNvPr id="18" name="TextBox 17">
            <a:extLst>
              <a:ext uri="{FF2B5EF4-FFF2-40B4-BE49-F238E27FC236}">
                <a16:creationId xmlns:a16="http://schemas.microsoft.com/office/drawing/2014/main" id="{D34C9739-C966-2C13-95B8-A0180249AEA2}"/>
              </a:ext>
            </a:extLst>
          </p:cNvPr>
          <p:cNvSpPr txBox="1"/>
          <p:nvPr/>
        </p:nvSpPr>
        <p:spPr>
          <a:xfrm>
            <a:off x="3952813" y="795141"/>
            <a:ext cx="1701909" cy="307777"/>
          </a:xfrm>
          <a:prstGeom prst="rect">
            <a:avLst/>
          </a:prstGeom>
          <a:noFill/>
        </p:spPr>
        <p:txBody>
          <a:bodyPr wrap="square">
            <a:spAutoFit/>
          </a:bodyPr>
          <a:lstStyle/>
          <a:p>
            <a:r>
              <a:rPr lang="en" sz="1400" b="1">
                <a:solidFill>
                  <a:schemeClr val="bg1"/>
                </a:solidFill>
                <a:latin typeface="Kodchasan"/>
              </a:rPr>
              <a:t>Second Attempt</a:t>
            </a:r>
            <a:endParaRPr lang="en-GB" b="1">
              <a:solidFill>
                <a:schemeClr val="bg1"/>
              </a:solidFill>
            </a:endParaRPr>
          </a:p>
        </p:txBody>
      </p:sp>
      <p:sp>
        <p:nvSpPr>
          <p:cNvPr id="22" name="Google Shape;1113;p72">
            <a:extLst>
              <a:ext uri="{FF2B5EF4-FFF2-40B4-BE49-F238E27FC236}">
                <a16:creationId xmlns:a16="http://schemas.microsoft.com/office/drawing/2014/main" id="{E7DF6A71-C980-AB20-A8A7-F5B928DC7519}"/>
              </a:ext>
            </a:extLst>
          </p:cNvPr>
          <p:cNvSpPr/>
          <p:nvPr/>
        </p:nvSpPr>
        <p:spPr>
          <a:xfrm>
            <a:off x="129804" y="2743201"/>
            <a:ext cx="2749874" cy="2292580"/>
          </a:xfrm>
          <a:custGeom>
            <a:avLst/>
            <a:gdLst/>
            <a:ahLst/>
            <a:cxnLst/>
            <a:rect l="l" t="t" r="r" b="b"/>
            <a:pathLst>
              <a:path w="74562" h="17119" extrusionOk="0">
                <a:moveTo>
                  <a:pt x="0" y="0"/>
                </a:moveTo>
                <a:lnTo>
                  <a:pt x="74561" y="0"/>
                </a:lnTo>
                <a:lnTo>
                  <a:pt x="74561" y="17118"/>
                </a:lnTo>
                <a:lnTo>
                  <a:pt x="0" y="17118"/>
                </a:lnTo>
                <a:close/>
              </a:path>
            </a:pathLst>
          </a:custGeom>
          <a:gradFill>
            <a:gsLst>
              <a:gs pos="0">
                <a:srgbClr val="0A3250">
                  <a:alpha val="7870"/>
                </a:srgbClr>
              </a:gs>
              <a:gs pos="100000">
                <a:srgbClr val="010101">
                  <a:alpha val="7870"/>
                </a:srgbClr>
              </a:gs>
            </a:gsLst>
            <a:lin ang="5400700" scaled="0"/>
          </a:gradFill>
          <a:ln w="28575" cap="flat" cmpd="sng">
            <a:solidFill>
              <a:schemeClr val="lt1"/>
            </a:solidFill>
            <a:prstDash val="solid"/>
            <a:round/>
            <a:headEnd type="none" w="sm" len="sm"/>
            <a:tailEnd type="none" w="sm" len="sm"/>
          </a:ln>
          <a:effectLst>
            <a:outerShdw blurRad="114300" dist="19050" algn="bl" rotWithShape="0">
              <a:schemeClr val="lt2"/>
            </a:outerShdw>
          </a:effectLst>
        </p:spPr>
        <p:txBody>
          <a:bodyPr spcFirstLastPara="1" wrap="square" lIns="91425" tIns="91425" rIns="91425" bIns="91425" anchor="ctr" anchorCtr="0">
            <a:noAutofit/>
          </a:bodyPr>
          <a:lstStyle/>
          <a:p>
            <a:pPr marL="223838" lvl="0" indent="-219075" algn="l" rtl="0">
              <a:spcBef>
                <a:spcPts val="0"/>
              </a:spcBef>
              <a:spcAft>
                <a:spcPts val="600"/>
              </a:spcAft>
              <a:buFont typeface="Arial" panose="020B0604020202020204" pitchFamily="34" charset="0"/>
              <a:buChar char="•"/>
            </a:pPr>
            <a:r>
              <a:rPr lang="de-CH" sz="1500">
                <a:solidFill>
                  <a:schemeClr val="bg1"/>
                </a:solidFill>
              </a:rPr>
              <a:t>Simple </a:t>
            </a:r>
            <a:r>
              <a:rPr lang="de-CH" sz="1500">
                <a:solidFill>
                  <a:schemeClr val="bg1"/>
                </a:solidFill>
                <a:hlinkClick r:id="rId7"/>
              </a:rPr>
              <a:t>GAN Model</a:t>
            </a:r>
            <a:endParaRPr lang="de-CH" sz="1500">
              <a:solidFill>
                <a:schemeClr val="bg1"/>
              </a:solidFill>
            </a:endParaRPr>
          </a:p>
          <a:p>
            <a:pPr marL="223838" lvl="0" indent="-219075" algn="l" rtl="0">
              <a:spcBef>
                <a:spcPts val="0"/>
              </a:spcBef>
              <a:spcAft>
                <a:spcPts val="600"/>
              </a:spcAft>
              <a:buFont typeface="Arial" panose="020B0604020202020204" pitchFamily="34" charset="0"/>
              <a:buChar char="•"/>
            </a:pPr>
            <a:r>
              <a:rPr lang="de-CH" sz="1500">
                <a:solidFill>
                  <a:schemeClr val="bg1"/>
                </a:solidFill>
              </a:rPr>
              <a:t>64*64*3 Images</a:t>
            </a:r>
          </a:p>
          <a:p>
            <a:pPr marL="223838" indent="-219075">
              <a:spcAft>
                <a:spcPts val="600"/>
              </a:spcAft>
              <a:buFont typeface="Arial" panose="020B0604020202020204" pitchFamily="34" charset="0"/>
              <a:buChar char="•"/>
            </a:pPr>
            <a:r>
              <a:rPr lang="en-GB" sz="1500">
                <a:solidFill>
                  <a:schemeClr val="bg1"/>
                </a:solidFill>
                <a:cs typeface="Arial" pitchFamily="34" charset="0"/>
                <a:hlinkClick r:id="rId8"/>
              </a:rPr>
              <a:t>Labeled Faces in the Wild Home </a:t>
            </a:r>
            <a:r>
              <a:rPr lang="en-GB" sz="1500">
                <a:solidFill>
                  <a:schemeClr val="bg1"/>
                </a:solidFill>
                <a:cs typeface="Arial" pitchFamily="34" charset="0"/>
              </a:rPr>
              <a:t>data (13,000 images)</a:t>
            </a:r>
          </a:p>
          <a:p>
            <a:pPr marL="223838" indent="-219075">
              <a:spcAft>
                <a:spcPts val="600"/>
              </a:spcAft>
              <a:buFont typeface="Arial" panose="020B0604020202020204" pitchFamily="34" charset="0"/>
              <a:buChar char="•"/>
            </a:pPr>
            <a:r>
              <a:rPr lang="en-GB" sz="1500">
                <a:solidFill>
                  <a:schemeClr val="bg1"/>
                </a:solidFill>
                <a:cs typeface="Arial" pitchFamily="34" charset="0"/>
              </a:rPr>
              <a:t>Output – low resolution, small size</a:t>
            </a:r>
          </a:p>
          <a:p>
            <a:pPr marL="223838" indent="-219075">
              <a:spcAft>
                <a:spcPts val="600"/>
              </a:spcAft>
              <a:buFont typeface="Arial" panose="020B0604020202020204" pitchFamily="34" charset="0"/>
              <a:buChar char="•"/>
            </a:pPr>
            <a:r>
              <a:rPr lang="en-GB" sz="1500">
                <a:solidFill>
                  <a:schemeClr val="bg1"/>
                </a:solidFill>
                <a:cs typeface="Arial" pitchFamily="34" charset="0"/>
              </a:rPr>
              <a:t>Fast to train ~ 6hours</a:t>
            </a:r>
            <a:endParaRPr lang="de-CH" sz="1500">
              <a:solidFill>
                <a:schemeClr val="bg1"/>
              </a:solidFill>
            </a:endParaRPr>
          </a:p>
        </p:txBody>
      </p:sp>
      <p:sp>
        <p:nvSpPr>
          <p:cNvPr id="28" name="Google Shape;1113;p72">
            <a:extLst>
              <a:ext uri="{FF2B5EF4-FFF2-40B4-BE49-F238E27FC236}">
                <a16:creationId xmlns:a16="http://schemas.microsoft.com/office/drawing/2014/main" id="{956B1DAA-499E-FB70-A631-DF5DA78146C8}"/>
              </a:ext>
            </a:extLst>
          </p:cNvPr>
          <p:cNvSpPr/>
          <p:nvPr/>
        </p:nvSpPr>
        <p:spPr>
          <a:xfrm>
            <a:off x="3320696" y="2743201"/>
            <a:ext cx="2816506" cy="2292581"/>
          </a:xfrm>
          <a:custGeom>
            <a:avLst/>
            <a:gdLst/>
            <a:ahLst/>
            <a:cxnLst/>
            <a:rect l="l" t="t" r="r" b="b"/>
            <a:pathLst>
              <a:path w="74562" h="17119" extrusionOk="0">
                <a:moveTo>
                  <a:pt x="0" y="0"/>
                </a:moveTo>
                <a:lnTo>
                  <a:pt x="74561" y="0"/>
                </a:lnTo>
                <a:lnTo>
                  <a:pt x="74561" y="17118"/>
                </a:lnTo>
                <a:lnTo>
                  <a:pt x="0" y="17118"/>
                </a:lnTo>
                <a:close/>
              </a:path>
            </a:pathLst>
          </a:custGeom>
          <a:gradFill>
            <a:gsLst>
              <a:gs pos="0">
                <a:srgbClr val="0A3250">
                  <a:alpha val="7870"/>
                </a:srgbClr>
              </a:gs>
              <a:gs pos="100000">
                <a:srgbClr val="010101">
                  <a:alpha val="7870"/>
                </a:srgbClr>
              </a:gs>
            </a:gsLst>
            <a:lin ang="5400700" scaled="0"/>
          </a:gradFill>
          <a:ln w="28575" cap="flat" cmpd="sng">
            <a:solidFill>
              <a:schemeClr val="lt1"/>
            </a:solidFill>
            <a:prstDash val="solid"/>
            <a:round/>
            <a:headEnd type="none" w="sm" len="sm"/>
            <a:tailEnd type="none" w="sm" len="sm"/>
          </a:ln>
          <a:effectLst>
            <a:outerShdw blurRad="114300" dist="19050" algn="bl" rotWithShape="0">
              <a:schemeClr val="lt2"/>
            </a:outerShdw>
          </a:effectLst>
        </p:spPr>
        <p:txBody>
          <a:bodyPr spcFirstLastPara="1" wrap="square" lIns="91425" tIns="91425" rIns="91425" bIns="91425" anchor="ctr" anchorCtr="0">
            <a:noAutofit/>
          </a:bodyPr>
          <a:lstStyle/>
          <a:p>
            <a:pPr marL="285750" lvl="0" indent="-285750">
              <a:spcAft>
                <a:spcPts val="600"/>
              </a:spcAft>
              <a:buFont typeface="Arial" panose="020B0604020202020204" pitchFamily="34" charset="0"/>
              <a:buChar char="•"/>
            </a:pPr>
            <a:r>
              <a:rPr lang="de-CH" sz="1500">
                <a:solidFill>
                  <a:schemeClr val="bg1"/>
                </a:solidFill>
                <a:hlinkClick r:id="rId9"/>
              </a:rPr>
              <a:t>Deep Convolutional Generative Adversarial Networks (DCGANs)</a:t>
            </a:r>
            <a:endParaRPr lang="de-CH" sz="1500">
              <a:solidFill>
                <a:schemeClr val="bg1"/>
              </a:solidFill>
            </a:endParaRPr>
          </a:p>
          <a:p>
            <a:pPr marL="285750" lvl="0" indent="-285750">
              <a:spcAft>
                <a:spcPts val="600"/>
              </a:spcAft>
              <a:buFont typeface="Arial" panose="020B0604020202020204" pitchFamily="34" charset="0"/>
              <a:buChar char="•"/>
            </a:pPr>
            <a:r>
              <a:rPr lang="de-CH" sz="1500" err="1">
                <a:solidFill>
                  <a:schemeClr val="bg1"/>
                </a:solidFill>
              </a:rPr>
              <a:t>CelebA</a:t>
            </a:r>
            <a:r>
              <a:rPr lang="de-CH" sz="1500">
                <a:solidFill>
                  <a:schemeClr val="bg1"/>
                </a:solidFill>
              </a:rPr>
              <a:t> 100k Images</a:t>
            </a:r>
          </a:p>
          <a:p>
            <a:pPr marL="285750" lvl="0" indent="-285750">
              <a:spcAft>
                <a:spcPts val="600"/>
              </a:spcAft>
              <a:buFont typeface="Arial" panose="020B0604020202020204" pitchFamily="34" charset="0"/>
              <a:buChar char="•"/>
            </a:pPr>
            <a:r>
              <a:rPr lang="de-CH" sz="1500">
                <a:solidFill>
                  <a:schemeClr val="bg1"/>
                </a:solidFill>
              </a:rPr>
              <a:t>Training time ~30 </a:t>
            </a:r>
            <a:r>
              <a:rPr lang="de-CH" sz="1500" err="1">
                <a:solidFill>
                  <a:schemeClr val="bg1"/>
                </a:solidFill>
              </a:rPr>
              <a:t>hours</a:t>
            </a:r>
            <a:endParaRPr lang="de-CH" sz="1500">
              <a:solidFill>
                <a:schemeClr val="bg1"/>
              </a:solidFill>
            </a:endParaRPr>
          </a:p>
          <a:p>
            <a:pPr marL="285750" lvl="0" indent="-285750">
              <a:spcAft>
                <a:spcPts val="600"/>
              </a:spcAft>
              <a:buFont typeface="Arial" panose="020B0604020202020204" pitchFamily="34" charset="0"/>
              <a:buChar char="•"/>
            </a:pPr>
            <a:r>
              <a:rPr lang="de-CH" sz="1500">
                <a:solidFill>
                  <a:schemeClr val="bg1"/>
                </a:solidFill>
              </a:rPr>
              <a:t>Output </a:t>
            </a:r>
            <a:r>
              <a:rPr lang="de-CH" sz="1500" err="1">
                <a:solidFill>
                  <a:schemeClr val="bg1"/>
                </a:solidFill>
              </a:rPr>
              <a:t>clearer</a:t>
            </a:r>
            <a:endParaRPr lang="de-CH" sz="1500">
              <a:solidFill>
                <a:schemeClr val="bg1"/>
              </a:solidFill>
            </a:endParaRPr>
          </a:p>
          <a:p>
            <a:pPr marL="285750" lvl="0" indent="-285750">
              <a:spcAft>
                <a:spcPts val="600"/>
              </a:spcAft>
              <a:buFont typeface="Arial" panose="020B0604020202020204" pitchFamily="34" charset="0"/>
              <a:buChar char="•"/>
            </a:pPr>
            <a:r>
              <a:rPr lang="de-CH" sz="1500">
                <a:solidFill>
                  <a:schemeClr val="bg1"/>
                </a:solidFill>
              </a:rPr>
              <a:t>Very </a:t>
            </a:r>
            <a:r>
              <a:rPr lang="de-CH" sz="1500" err="1">
                <a:solidFill>
                  <a:schemeClr val="bg1"/>
                </a:solidFill>
              </a:rPr>
              <a:t>celebrity</a:t>
            </a:r>
            <a:r>
              <a:rPr lang="de-CH" sz="1500">
                <a:solidFill>
                  <a:schemeClr val="bg1"/>
                </a:solidFill>
              </a:rPr>
              <a:t> </a:t>
            </a:r>
            <a:r>
              <a:rPr lang="de-CH" sz="1500" err="1">
                <a:solidFill>
                  <a:schemeClr val="bg1"/>
                </a:solidFill>
              </a:rPr>
              <a:t>looking</a:t>
            </a:r>
            <a:r>
              <a:rPr lang="de-CH" sz="1500">
                <a:solidFill>
                  <a:schemeClr val="bg1"/>
                </a:solidFill>
              </a:rPr>
              <a:t> – not </a:t>
            </a:r>
            <a:r>
              <a:rPr lang="de-CH" sz="1500" err="1">
                <a:solidFill>
                  <a:schemeClr val="bg1"/>
                </a:solidFill>
              </a:rPr>
              <a:t>natural</a:t>
            </a:r>
            <a:endParaRPr lang="de-CH" sz="1500">
              <a:solidFill>
                <a:schemeClr val="bg1"/>
              </a:solidFill>
            </a:endParaRPr>
          </a:p>
        </p:txBody>
      </p:sp>
      <p:pic>
        <p:nvPicPr>
          <p:cNvPr id="2" name="Picture 1">
            <a:extLst>
              <a:ext uri="{FF2B5EF4-FFF2-40B4-BE49-F238E27FC236}">
                <a16:creationId xmlns:a16="http://schemas.microsoft.com/office/drawing/2014/main" id="{308327C8-0E31-2E2C-EEA0-F2A7EBB4CD86}"/>
              </a:ext>
            </a:extLst>
          </p:cNvPr>
          <p:cNvPicPr>
            <a:picLocks noChangeAspect="1"/>
          </p:cNvPicPr>
          <p:nvPr/>
        </p:nvPicPr>
        <p:blipFill>
          <a:blip r:embed="rId10"/>
          <a:stretch>
            <a:fillRect/>
          </a:stretch>
        </p:blipFill>
        <p:spPr>
          <a:xfrm>
            <a:off x="3952813" y="1076521"/>
            <a:ext cx="807925" cy="807925"/>
          </a:xfrm>
          <a:prstGeom prst="rect">
            <a:avLst/>
          </a:prstGeom>
        </p:spPr>
      </p:pic>
      <p:pic>
        <p:nvPicPr>
          <p:cNvPr id="12" name="Picture 11">
            <a:extLst>
              <a:ext uri="{FF2B5EF4-FFF2-40B4-BE49-F238E27FC236}">
                <a16:creationId xmlns:a16="http://schemas.microsoft.com/office/drawing/2014/main" id="{12BE06E0-7508-2E34-F1E4-2079FA414253}"/>
              </a:ext>
            </a:extLst>
          </p:cNvPr>
          <p:cNvPicPr>
            <a:picLocks noChangeAspect="1"/>
          </p:cNvPicPr>
          <p:nvPr/>
        </p:nvPicPr>
        <p:blipFill>
          <a:blip r:embed="rId11"/>
          <a:stretch>
            <a:fillRect/>
          </a:stretch>
        </p:blipFill>
        <p:spPr>
          <a:xfrm>
            <a:off x="4767877" y="1075295"/>
            <a:ext cx="792659" cy="802134"/>
          </a:xfrm>
          <a:prstGeom prst="rect">
            <a:avLst/>
          </a:prstGeom>
        </p:spPr>
      </p:pic>
      <p:pic>
        <p:nvPicPr>
          <p:cNvPr id="13" name="Picture 12">
            <a:extLst>
              <a:ext uri="{FF2B5EF4-FFF2-40B4-BE49-F238E27FC236}">
                <a16:creationId xmlns:a16="http://schemas.microsoft.com/office/drawing/2014/main" id="{7DA9EAD6-D2B8-D50E-1FFD-01F790585CD3}"/>
              </a:ext>
            </a:extLst>
          </p:cNvPr>
          <p:cNvPicPr>
            <a:picLocks noChangeAspect="1"/>
          </p:cNvPicPr>
          <p:nvPr/>
        </p:nvPicPr>
        <p:blipFill>
          <a:blip r:embed="rId12"/>
          <a:stretch>
            <a:fillRect/>
          </a:stretch>
        </p:blipFill>
        <p:spPr>
          <a:xfrm>
            <a:off x="3955192" y="1866900"/>
            <a:ext cx="805546" cy="808730"/>
          </a:xfrm>
          <a:prstGeom prst="rect">
            <a:avLst/>
          </a:prstGeom>
        </p:spPr>
      </p:pic>
      <p:pic>
        <p:nvPicPr>
          <p:cNvPr id="14" name="Picture 13">
            <a:extLst>
              <a:ext uri="{FF2B5EF4-FFF2-40B4-BE49-F238E27FC236}">
                <a16:creationId xmlns:a16="http://schemas.microsoft.com/office/drawing/2014/main" id="{89EA3880-F871-7CF3-38FD-B835E6085F9A}"/>
              </a:ext>
            </a:extLst>
          </p:cNvPr>
          <p:cNvPicPr>
            <a:picLocks noChangeAspect="1"/>
          </p:cNvPicPr>
          <p:nvPr/>
        </p:nvPicPr>
        <p:blipFill>
          <a:blip r:embed="rId13"/>
          <a:stretch>
            <a:fillRect/>
          </a:stretch>
        </p:blipFill>
        <p:spPr>
          <a:xfrm>
            <a:off x="4758575" y="1874313"/>
            <a:ext cx="795995" cy="808731"/>
          </a:xfrm>
          <a:prstGeom prst="rect">
            <a:avLst/>
          </a:prstGeom>
        </p:spPr>
      </p:pic>
      <p:pic>
        <p:nvPicPr>
          <p:cNvPr id="31" name="Google Shape;1102;p71">
            <a:extLst>
              <a:ext uri="{FF2B5EF4-FFF2-40B4-BE49-F238E27FC236}">
                <a16:creationId xmlns:a16="http://schemas.microsoft.com/office/drawing/2014/main" id="{2592137E-0E30-8CA0-49E1-1D712D81F76F}"/>
              </a:ext>
            </a:extLst>
          </p:cNvPr>
          <p:cNvPicPr preferRelativeResize="0"/>
          <p:nvPr/>
        </p:nvPicPr>
        <p:blipFill rotWithShape="1">
          <a:blip r:embed="rId14">
            <a:extLst>
              <a:ext uri="{28A0092B-C50C-407E-A947-70E740481C1C}">
                <a14:useLocalDpi xmlns:a14="http://schemas.microsoft.com/office/drawing/2010/main"/>
              </a:ext>
            </a:extLst>
          </a:blip>
          <a:srcRect/>
          <a:stretch/>
        </p:blipFill>
        <p:spPr>
          <a:xfrm>
            <a:off x="6889276" y="1066526"/>
            <a:ext cx="1601757" cy="1607921"/>
          </a:xfrm>
          <a:prstGeom prst="rect">
            <a:avLst/>
          </a:prstGeom>
          <a:ln>
            <a:noFill/>
          </a:ln>
          <a:effectLst>
            <a:outerShdw blurRad="292100" dist="139700" dir="2700000" algn="tl" rotWithShape="0">
              <a:srgbClr val="333333">
                <a:alpha val="65000"/>
              </a:srgbClr>
            </a:outerShdw>
          </a:effectLst>
        </p:spPr>
      </p:pic>
      <p:sp>
        <p:nvSpPr>
          <p:cNvPr id="32" name="TextBox 31">
            <a:extLst>
              <a:ext uri="{FF2B5EF4-FFF2-40B4-BE49-F238E27FC236}">
                <a16:creationId xmlns:a16="http://schemas.microsoft.com/office/drawing/2014/main" id="{47DA68C2-6B46-A721-16BD-E5DEE1D173E8}"/>
              </a:ext>
            </a:extLst>
          </p:cNvPr>
          <p:cNvSpPr txBox="1"/>
          <p:nvPr/>
        </p:nvSpPr>
        <p:spPr>
          <a:xfrm>
            <a:off x="6989428" y="795141"/>
            <a:ext cx="1701909" cy="307777"/>
          </a:xfrm>
          <a:prstGeom prst="rect">
            <a:avLst/>
          </a:prstGeom>
          <a:noFill/>
        </p:spPr>
        <p:txBody>
          <a:bodyPr wrap="square">
            <a:spAutoFit/>
          </a:bodyPr>
          <a:lstStyle/>
          <a:p>
            <a:r>
              <a:rPr lang="en" sz="1400" b="1">
                <a:solidFill>
                  <a:schemeClr val="bg1"/>
                </a:solidFill>
                <a:latin typeface="Kodchasan"/>
              </a:rPr>
              <a:t>Third Attempt</a:t>
            </a:r>
            <a:endParaRPr lang="en-GB" b="1">
              <a:solidFill>
                <a:schemeClr val="bg1"/>
              </a:solidFill>
            </a:endParaRPr>
          </a:p>
        </p:txBody>
      </p:sp>
      <p:sp>
        <p:nvSpPr>
          <p:cNvPr id="34" name="Google Shape;1113;p72">
            <a:extLst>
              <a:ext uri="{FF2B5EF4-FFF2-40B4-BE49-F238E27FC236}">
                <a16:creationId xmlns:a16="http://schemas.microsoft.com/office/drawing/2014/main" id="{3A00B89D-3DC3-0FAC-EB54-DEA941200EE9}"/>
              </a:ext>
            </a:extLst>
          </p:cNvPr>
          <p:cNvSpPr/>
          <p:nvPr/>
        </p:nvSpPr>
        <p:spPr>
          <a:xfrm>
            <a:off x="6414448" y="2734599"/>
            <a:ext cx="2599748" cy="2301181"/>
          </a:xfrm>
          <a:custGeom>
            <a:avLst/>
            <a:gdLst/>
            <a:ahLst/>
            <a:cxnLst/>
            <a:rect l="l" t="t" r="r" b="b"/>
            <a:pathLst>
              <a:path w="74562" h="17119" extrusionOk="0">
                <a:moveTo>
                  <a:pt x="0" y="0"/>
                </a:moveTo>
                <a:lnTo>
                  <a:pt x="74561" y="0"/>
                </a:lnTo>
                <a:lnTo>
                  <a:pt x="74561" y="17118"/>
                </a:lnTo>
                <a:lnTo>
                  <a:pt x="0" y="17118"/>
                </a:lnTo>
                <a:close/>
              </a:path>
            </a:pathLst>
          </a:custGeom>
          <a:gradFill>
            <a:gsLst>
              <a:gs pos="0">
                <a:srgbClr val="0A3250">
                  <a:alpha val="7870"/>
                </a:srgbClr>
              </a:gs>
              <a:gs pos="100000">
                <a:srgbClr val="010101">
                  <a:alpha val="7870"/>
                </a:srgbClr>
              </a:gs>
            </a:gsLst>
            <a:lin ang="5400700" scaled="0"/>
          </a:gradFill>
          <a:ln w="28575" cap="flat" cmpd="sng">
            <a:solidFill>
              <a:schemeClr val="lt1"/>
            </a:solidFill>
            <a:prstDash val="solid"/>
            <a:round/>
            <a:headEnd type="none" w="sm" len="sm"/>
            <a:tailEnd type="none" w="sm" len="sm"/>
          </a:ln>
          <a:effectLst>
            <a:outerShdw blurRad="114300" dist="19050" algn="bl" rotWithShape="0">
              <a:schemeClr val="lt2"/>
            </a:outerShdw>
          </a:effectLst>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de-CH" sz="1500">
                <a:solidFill>
                  <a:schemeClr val="bg1"/>
                </a:solidFill>
              </a:rPr>
              <a:t>NVIDEA </a:t>
            </a:r>
            <a:r>
              <a:rPr lang="de-CH" sz="1500" err="1">
                <a:solidFill>
                  <a:schemeClr val="bg1"/>
                </a:solidFill>
              </a:rPr>
              <a:t>paper</a:t>
            </a:r>
            <a:r>
              <a:rPr lang="de-CH" sz="1500">
                <a:solidFill>
                  <a:schemeClr val="bg1"/>
                </a:solidFill>
              </a:rPr>
              <a:t> in 2020</a:t>
            </a:r>
          </a:p>
          <a:p>
            <a:pPr marL="285750" lvl="0" indent="-285750" algn="l" rtl="0">
              <a:spcBef>
                <a:spcPts val="0"/>
              </a:spcBef>
              <a:spcAft>
                <a:spcPts val="0"/>
              </a:spcAft>
              <a:buFont typeface="Arial" panose="020B0604020202020204" pitchFamily="34" charset="0"/>
              <a:buChar char="•"/>
            </a:pPr>
            <a:r>
              <a:rPr lang="de-CH" sz="1500">
                <a:solidFill>
                  <a:schemeClr val="bg1"/>
                </a:solidFill>
              </a:rPr>
              <a:t>Starts </a:t>
            </a:r>
            <a:r>
              <a:rPr lang="de-CH" sz="1500" err="1">
                <a:solidFill>
                  <a:schemeClr val="bg1"/>
                </a:solidFill>
              </a:rPr>
              <a:t>with</a:t>
            </a:r>
            <a:r>
              <a:rPr lang="de-CH" sz="1500">
                <a:solidFill>
                  <a:schemeClr val="bg1"/>
                </a:solidFill>
              </a:rPr>
              <a:t> a 4x4 </a:t>
            </a:r>
            <a:r>
              <a:rPr lang="de-CH" sz="1500" err="1">
                <a:solidFill>
                  <a:schemeClr val="bg1"/>
                </a:solidFill>
              </a:rPr>
              <a:t>moving</a:t>
            </a:r>
            <a:r>
              <a:rPr lang="de-CH" sz="1500">
                <a:solidFill>
                  <a:schemeClr val="bg1"/>
                </a:solidFill>
              </a:rPr>
              <a:t> </a:t>
            </a:r>
            <a:r>
              <a:rPr lang="de-CH" sz="1500" err="1">
                <a:solidFill>
                  <a:schemeClr val="bg1"/>
                </a:solidFill>
              </a:rPr>
              <a:t>to</a:t>
            </a:r>
            <a:r>
              <a:rPr lang="de-CH" sz="1500">
                <a:solidFill>
                  <a:schemeClr val="bg1"/>
                </a:solidFill>
              </a:rPr>
              <a:t> 1024x2024</a:t>
            </a:r>
          </a:p>
          <a:p>
            <a:pPr marL="285750" lvl="0" indent="-285750" algn="l" rtl="0">
              <a:spcBef>
                <a:spcPts val="0"/>
              </a:spcBef>
              <a:spcAft>
                <a:spcPts val="0"/>
              </a:spcAft>
              <a:buFont typeface="Arial" panose="020B0604020202020204" pitchFamily="34" charset="0"/>
              <a:buChar char="•"/>
            </a:pPr>
            <a:r>
              <a:rPr lang="de-CH" sz="1500">
                <a:solidFill>
                  <a:schemeClr val="bg1"/>
                </a:solidFill>
              </a:rPr>
              <a:t>Much </a:t>
            </a:r>
            <a:r>
              <a:rPr lang="de-CH" sz="1500" err="1">
                <a:solidFill>
                  <a:schemeClr val="bg1"/>
                </a:solidFill>
              </a:rPr>
              <a:t>more</a:t>
            </a:r>
            <a:r>
              <a:rPr lang="de-CH" sz="1500">
                <a:solidFill>
                  <a:schemeClr val="bg1"/>
                </a:solidFill>
              </a:rPr>
              <a:t> </a:t>
            </a:r>
            <a:r>
              <a:rPr lang="de-CH" sz="1500" err="1">
                <a:solidFill>
                  <a:schemeClr val="bg1"/>
                </a:solidFill>
              </a:rPr>
              <a:t>resource</a:t>
            </a:r>
            <a:r>
              <a:rPr lang="de-CH" sz="1500">
                <a:solidFill>
                  <a:schemeClr val="bg1"/>
                </a:solidFill>
              </a:rPr>
              <a:t> intensive (69 </a:t>
            </a:r>
            <a:r>
              <a:rPr lang="de-CH" sz="1500" err="1">
                <a:solidFill>
                  <a:schemeClr val="bg1"/>
                </a:solidFill>
              </a:rPr>
              <a:t>days</a:t>
            </a:r>
            <a:r>
              <a:rPr lang="de-CH" sz="1500">
                <a:solidFill>
                  <a:schemeClr val="bg1"/>
                </a:solidFill>
              </a:rPr>
              <a:t> 1 GPU)</a:t>
            </a:r>
          </a:p>
          <a:p>
            <a:pPr marL="285750" lvl="0" indent="-285750" algn="l" rtl="0">
              <a:spcBef>
                <a:spcPts val="0"/>
              </a:spcBef>
              <a:spcAft>
                <a:spcPts val="0"/>
              </a:spcAft>
              <a:buFont typeface="Arial" panose="020B0604020202020204" pitchFamily="34" charset="0"/>
              <a:buChar char="•"/>
            </a:pPr>
            <a:r>
              <a:rPr lang="de-CH" sz="1500">
                <a:solidFill>
                  <a:schemeClr val="bg1"/>
                </a:solidFill>
              </a:rPr>
              <a:t>Use </a:t>
            </a:r>
            <a:r>
              <a:rPr lang="de-CH" sz="1500">
                <a:solidFill>
                  <a:schemeClr val="bg1"/>
                </a:solidFill>
                <a:hlinkClick r:id="rId15"/>
              </a:rPr>
              <a:t>pre-built model</a:t>
            </a:r>
            <a:endParaRPr lang="de-CH" sz="1500">
              <a:solidFill>
                <a:schemeClr val="bg1"/>
              </a:solidFill>
            </a:endParaRPr>
          </a:p>
          <a:p>
            <a:pPr marL="285750" lvl="0" indent="-285750" algn="l" rtl="0">
              <a:spcBef>
                <a:spcPts val="0"/>
              </a:spcBef>
              <a:spcAft>
                <a:spcPts val="0"/>
              </a:spcAft>
              <a:buFont typeface="Arial" panose="020B0604020202020204" pitchFamily="34" charset="0"/>
              <a:buChar char="•"/>
            </a:pPr>
            <a:r>
              <a:rPr lang="de-CH" sz="1500">
                <a:solidFill>
                  <a:schemeClr val="bg1"/>
                </a:solidFill>
              </a:rPr>
              <a:t>Realistic</a:t>
            </a:r>
          </a:p>
        </p:txBody>
      </p:sp>
    </p:spTree>
    <p:extLst>
      <p:ext uri="{BB962C8B-B14F-4D97-AF65-F5344CB8AC3E}">
        <p14:creationId xmlns:p14="http://schemas.microsoft.com/office/powerpoint/2010/main" val="1438440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4481BDE-B11E-5633-DA47-2D84AB6D05D1}"/>
              </a:ext>
            </a:extLst>
          </p:cNvPr>
          <p:cNvSpPr>
            <a:spLocks noGrp="1"/>
          </p:cNvSpPr>
          <p:nvPr>
            <p:ph type="title" idx="8"/>
          </p:nvPr>
        </p:nvSpPr>
        <p:spPr>
          <a:xfrm>
            <a:off x="214032" y="241486"/>
            <a:ext cx="8619072" cy="572700"/>
          </a:xfrm>
        </p:spPr>
        <p:txBody>
          <a:bodyPr/>
          <a:lstStyle/>
          <a:p>
            <a:pPr algn="ctr"/>
            <a:r>
              <a:rPr lang="en-GB"/>
              <a:t>Model 2 - RNN: Name, Address &amp; Review</a:t>
            </a:r>
          </a:p>
        </p:txBody>
      </p:sp>
      <p:pic>
        <p:nvPicPr>
          <p:cNvPr id="15" name="Picture 14">
            <a:extLst>
              <a:ext uri="{FF2B5EF4-FFF2-40B4-BE49-F238E27FC236}">
                <a16:creationId xmlns:a16="http://schemas.microsoft.com/office/drawing/2014/main" id="{28621327-1751-2C2E-E7E5-F558F663F0F9}"/>
              </a:ext>
            </a:extLst>
          </p:cNvPr>
          <p:cNvPicPr>
            <a:picLocks noChangeAspect="1"/>
          </p:cNvPicPr>
          <p:nvPr/>
        </p:nvPicPr>
        <p:blipFill>
          <a:blip r:embed="rId2">
            <a:clrChange>
              <a:clrFrom>
                <a:srgbClr val="FFFFFF"/>
              </a:clrFrom>
              <a:clrTo>
                <a:srgbClr val="FFFFFF">
                  <a:alpha val="0"/>
                </a:srgbClr>
              </a:clrTo>
            </a:clrChange>
          </a:blip>
          <a:srcRect/>
          <a:stretch/>
        </p:blipFill>
        <p:spPr>
          <a:xfrm>
            <a:off x="4032694" y="1364483"/>
            <a:ext cx="5106354" cy="3218551"/>
          </a:xfrm>
          <a:prstGeom prst="rect">
            <a:avLst/>
          </a:prstGeom>
        </p:spPr>
      </p:pic>
      <p:sp>
        <p:nvSpPr>
          <p:cNvPr id="22" name="TextBox 21">
            <a:extLst>
              <a:ext uri="{FF2B5EF4-FFF2-40B4-BE49-F238E27FC236}">
                <a16:creationId xmlns:a16="http://schemas.microsoft.com/office/drawing/2014/main" id="{1AA1876A-666C-92CF-FACE-E601154B60C6}"/>
              </a:ext>
            </a:extLst>
          </p:cNvPr>
          <p:cNvSpPr txBox="1"/>
          <p:nvPr/>
        </p:nvSpPr>
        <p:spPr>
          <a:xfrm>
            <a:off x="801150" y="1847278"/>
            <a:ext cx="2465510" cy="738664"/>
          </a:xfrm>
          <a:prstGeom prst="rect">
            <a:avLst/>
          </a:prstGeom>
          <a:noFill/>
        </p:spPr>
        <p:txBody>
          <a:bodyPr wrap="square" rtlCol="0">
            <a:spAutoFit/>
          </a:bodyPr>
          <a:lstStyle/>
          <a:p>
            <a:pPr>
              <a:buClr>
                <a:schemeClr val="bg1"/>
              </a:buClr>
            </a:pPr>
            <a:r>
              <a:rPr lang="en-GB">
                <a:solidFill>
                  <a:schemeClr val="bg1"/>
                </a:solidFill>
              </a:rPr>
              <a:t>CH Post Address Data</a:t>
            </a:r>
          </a:p>
          <a:p>
            <a:pPr>
              <a:buClr>
                <a:schemeClr val="bg1"/>
              </a:buClr>
            </a:pPr>
            <a:r>
              <a:rPr lang="en-GB">
                <a:solidFill>
                  <a:schemeClr val="bg1"/>
                </a:solidFill>
                <a:hlinkClick r:id="rId3"/>
              </a:rPr>
              <a:t>GitHub</a:t>
            </a:r>
            <a:r>
              <a:rPr lang="en-GB">
                <a:solidFill>
                  <a:schemeClr val="bg1"/>
                </a:solidFill>
              </a:rPr>
              <a:t> Personal Name Data</a:t>
            </a:r>
          </a:p>
          <a:p>
            <a:pPr>
              <a:buClr>
                <a:schemeClr val="bg1"/>
              </a:buClr>
            </a:pPr>
            <a:r>
              <a:rPr lang="en-GB">
                <a:solidFill>
                  <a:schemeClr val="bg1"/>
                </a:solidFill>
              </a:rPr>
              <a:t>Amazon Review Dataset</a:t>
            </a:r>
          </a:p>
        </p:txBody>
      </p:sp>
      <p:pic>
        <p:nvPicPr>
          <p:cNvPr id="2050" name="Picture 2">
            <a:extLst>
              <a:ext uri="{FF2B5EF4-FFF2-40B4-BE49-F238E27FC236}">
                <a16:creationId xmlns:a16="http://schemas.microsoft.com/office/drawing/2014/main" id="{2B7DB9DF-EEBC-9A4A-0C73-AF86FC458694}"/>
              </a:ext>
            </a:extLst>
          </p:cNvPr>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92825" y="1239616"/>
            <a:ext cx="432000" cy="432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DF3E830-9B54-369C-3605-E07807F643A2}"/>
              </a:ext>
            </a:extLst>
          </p:cNvPr>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92825" y="2690458"/>
            <a:ext cx="432000" cy="43200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713DE711-D7B1-2C27-D0E5-9B8C5606AD8A}"/>
              </a:ext>
            </a:extLst>
          </p:cNvPr>
          <p:cNvSpPr txBox="1"/>
          <p:nvPr/>
        </p:nvSpPr>
        <p:spPr>
          <a:xfrm>
            <a:off x="772182" y="2640004"/>
            <a:ext cx="3427541" cy="792525"/>
          </a:xfrm>
          <a:prstGeom prst="rect">
            <a:avLst/>
          </a:prstGeom>
          <a:noFill/>
        </p:spPr>
        <p:txBody>
          <a:bodyPr wrap="none" rtlCol="0">
            <a:spAutoFit/>
          </a:bodyPr>
          <a:lstStyle/>
          <a:p>
            <a:pPr>
              <a:buClr>
                <a:schemeClr val="bg1"/>
              </a:buClr>
            </a:pPr>
            <a:r>
              <a:rPr lang="en-GB">
                <a:solidFill>
                  <a:schemeClr val="bg1"/>
                </a:solidFill>
              </a:rPr>
              <a:t>Customisation &amp; Hyperparameter Tuning</a:t>
            </a:r>
          </a:p>
          <a:p>
            <a:pPr marL="285750" indent="-285750">
              <a:buClr>
                <a:schemeClr val="bg1"/>
              </a:buClr>
              <a:buFont typeface="Arial" panose="020B0604020202020204" pitchFamily="34" charset="0"/>
              <a:buChar char="•"/>
            </a:pPr>
            <a:r>
              <a:rPr lang="en-GB" sz="1050">
                <a:solidFill>
                  <a:schemeClr val="bg1"/>
                </a:solidFill>
              </a:rPr>
              <a:t>Temperature</a:t>
            </a:r>
          </a:p>
          <a:p>
            <a:pPr marL="285750" indent="-285750">
              <a:buClr>
                <a:schemeClr val="bg1"/>
              </a:buClr>
              <a:buFont typeface="Arial" panose="020B0604020202020204" pitchFamily="34" charset="0"/>
              <a:buChar char="•"/>
            </a:pPr>
            <a:r>
              <a:rPr lang="en-GB" sz="1050">
                <a:solidFill>
                  <a:schemeClr val="bg1"/>
                </a:solidFill>
              </a:rPr>
              <a:t>Dropout</a:t>
            </a:r>
          </a:p>
          <a:p>
            <a:pPr marL="285750" indent="-285750">
              <a:buClr>
                <a:schemeClr val="bg1"/>
              </a:buClr>
              <a:buFont typeface="Arial" panose="020B0604020202020204" pitchFamily="34" charset="0"/>
              <a:buChar char="•"/>
            </a:pPr>
            <a:r>
              <a:rPr lang="en-GB" sz="1050">
                <a:solidFill>
                  <a:schemeClr val="bg1"/>
                </a:solidFill>
              </a:rPr>
              <a:t>Additional Layers</a:t>
            </a:r>
            <a:endParaRPr lang="en-GB">
              <a:solidFill>
                <a:schemeClr val="bg1"/>
              </a:solidFill>
            </a:endParaRPr>
          </a:p>
        </p:txBody>
      </p:sp>
      <p:pic>
        <p:nvPicPr>
          <p:cNvPr id="2054" name="Picture 6">
            <a:extLst>
              <a:ext uri="{FF2B5EF4-FFF2-40B4-BE49-F238E27FC236}">
                <a16:creationId xmlns:a16="http://schemas.microsoft.com/office/drawing/2014/main" id="{7C59A7E1-EE0D-A80E-CAE3-045DA2BD74C2}"/>
              </a:ext>
            </a:extLst>
          </p:cNvPr>
          <p:cNvPicPr>
            <a:picLocks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92825" y="3540653"/>
            <a:ext cx="432000" cy="4320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Repeat ">
            <a:extLst>
              <a:ext uri="{FF2B5EF4-FFF2-40B4-BE49-F238E27FC236}">
                <a16:creationId xmlns:a16="http://schemas.microsoft.com/office/drawing/2014/main" id="{E743E5E1-0782-25C1-BAB2-DB1138B21D3E}"/>
              </a:ext>
            </a:extLst>
          </p:cNvPr>
          <p:cNvPicPr>
            <a:picLocks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92825" y="4346879"/>
            <a:ext cx="432000" cy="4320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198643F3-BB60-5711-18E0-D62C0CFC1F2E}"/>
              </a:ext>
            </a:extLst>
          </p:cNvPr>
          <p:cNvPicPr>
            <a:picLocks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92825" y="1950512"/>
            <a:ext cx="432000" cy="431998"/>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53F3D005-AA56-5F32-91E6-7DC25938F988}"/>
              </a:ext>
            </a:extLst>
          </p:cNvPr>
          <p:cNvSpPr txBox="1"/>
          <p:nvPr/>
        </p:nvSpPr>
        <p:spPr>
          <a:xfrm>
            <a:off x="801150" y="1315715"/>
            <a:ext cx="4104673" cy="307777"/>
          </a:xfrm>
          <a:prstGeom prst="rect">
            <a:avLst/>
          </a:prstGeom>
          <a:noFill/>
        </p:spPr>
        <p:txBody>
          <a:bodyPr wrap="square" rtlCol="0">
            <a:spAutoFit/>
          </a:bodyPr>
          <a:lstStyle/>
          <a:p>
            <a:pPr>
              <a:buClr>
                <a:schemeClr val="bg1"/>
              </a:buClr>
            </a:pPr>
            <a:r>
              <a:rPr lang="en-GB">
                <a:solidFill>
                  <a:schemeClr val="bg1"/>
                </a:solidFill>
              </a:rPr>
              <a:t>Starter </a:t>
            </a:r>
            <a:r>
              <a:rPr lang="en-GB">
                <a:solidFill>
                  <a:schemeClr val="bg1"/>
                </a:solidFill>
                <a:hlinkClick r:id="rId9"/>
              </a:rPr>
              <a:t>GitHub</a:t>
            </a:r>
            <a:r>
              <a:rPr lang="en-GB">
                <a:solidFill>
                  <a:schemeClr val="bg1"/>
                </a:solidFill>
              </a:rPr>
              <a:t> code (generate Wikipedia articles)</a:t>
            </a:r>
          </a:p>
        </p:txBody>
      </p:sp>
      <p:sp>
        <p:nvSpPr>
          <p:cNvPr id="33" name="TextBox 32">
            <a:extLst>
              <a:ext uri="{FF2B5EF4-FFF2-40B4-BE49-F238E27FC236}">
                <a16:creationId xmlns:a16="http://schemas.microsoft.com/office/drawing/2014/main" id="{045ED538-59B2-A1E2-185E-D5C3AB855A04}"/>
              </a:ext>
            </a:extLst>
          </p:cNvPr>
          <p:cNvSpPr txBox="1"/>
          <p:nvPr/>
        </p:nvSpPr>
        <p:spPr>
          <a:xfrm>
            <a:off x="772182" y="3540653"/>
            <a:ext cx="3264735" cy="630942"/>
          </a:xfrm>
          <a:prstGeom prst="rect">
            <a:avLst/>
          </a:prstGeom>
          <a:noFill/>
        </p:spPr>
        <p:txBody>
          <a:bodyPr wrap="square" rtlCol="0">
            <a:spAutoFit/>
          </a:bodyPr>
          <a:lstStyle/>
          <a:p>
            <a:pPr>
              <a:buClr>
                <a:schemeClr val="bg1"/>
              </a:buClr>
            </a:pPr>
            <a:r>
              <a:rPr lang="en-GB">
                <a:solidFill>
                  <a:schemeClr val="bg1"/>
                </a:solidFill>
              </a:rPr>
              <a:t>Data Cleansing</a:t>
            </a:r>
          </a:p>
          <a:p>
            <a:pPr marL="171450" indent="-171450">
              <a:buClr>
                <a:schemeClr val="bg1"/>
              </a:buClr>
              <a:buFont typeface="Arial" panose="020B0604020202020204" pitchFamily="34" charset="0"/>
              <a:buChar char="•"/>
            </a:pPr>
            <a:r>
              <a:rPr lang="en-GB" sz="1050">
                <a:solidFill>
                  <a:schemeClr val="bg1"/>
                </a:solidFill>
              </a:rPr>
              <a:t>Stripping certain characters</a:t>
            </a:r>
          </a:p>
          <a:p>
            <a:pPr marL="171450" indent="-171450">
              <a:buClr>
                <a:schemeClr val="bg1"/>
              </a:buClr>
              <a:buFont typeface="Arial" panose="020B0604020202020204" pitchFamily="34" charset="0"/>
              <a:buChar char="•"/>
            </a:pPr>
            <a:r>
              <a:rPr lang="en-GB" sz="1050">
                <a:solidFill>
                  <a:schemeClr val="bg1"/>
                </a:solidFill>
              </a:rPr>
              <a:t>Different data sources</a:t>
            </a:r>
          </a:p>
        </p:txBody>
      </p:sp>
      <p:sp>
        <p:nvSpPr>
          <p:cNvPr id="34" name="TextBox 33">
            <a:extLst>
              <a:ext uri="{FF2B5EF4-FFF2-40B4-BE49-F238E27FC236}">
                <a16:creationId xmlns:a16="http://schemas.microsoft.com/office/drawing/2014/main" id="{31A0CCAA-A016-1BFF-4B5F-49C20FA99C65}"/>
              </a:ext>
            </a:extLst>
          </p:cNvPr>
          <p:cNvSpPr txBox="1"/>
          <p:nvPr/>
        </p:nvSpPr>
        <p:spPr>
          <a:xfrm>
            <a:off x="801151" y="4390666"/>
            <a:ext cx="2183611" cy="307777"/>
          </a:xfrm>
          <a:prstGeom prst="rect">
            <a:avLst/>
          </a:prstGeom>
          <a:noFill/>
        </p:spPr>
        <p:txBody>
          <a:bodyPr wrap="none" rtlCol="0">
            <a:spAutoFit/>
          </a:bodyPr>
          <a:lstStyle/>
          <a:p>
            <a:pPr>
              <a:buClr>
                <a:schemeClr val="bg1"/>
              </a:buClr>
            </a:pPr>
            <a:r>
              <a:rPr lang="en-GB">
                <a:solidFill>
                  <a:schemeClr val="bg1"/>
                </a:solidFill>
              </a:rPr>
              <a:t>Learn, evaluate &amp; iterate</a:t>
            </a:r>
          </a:p>
        </p:txBody>
      </p:sp>
    </p:spTree>
    <p:extLst>
      <p:ext uri="{BB962C8B-B14F-4D97-AF65-F5344CB8AC3E}">
        <p14:creationId xmlns:p14="http://schemas.microsoft.com/office/powerpoint/2010/main" val="2590229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FD2F2EC-93D2-80F9-49FB-89FF6342EB5A}"/>
              </a:ext>
            </a:extLst>
          </p:cNvPr>
          <p:cNvSpPr>
            <a:spLocks noGrp="1"/>
          </p:cNvSpPr>
          <p:nvPr>
            <p:ph type="title" idx="8"/>
          </p:nvPr>
        </p:nvSpPr>
        <p:spPr>
          <a:xfrm>
            <a:off x="302105" y="96162"/>
            <a:ext cx="7704000" cy="572700"/>
          </a:xfrm>
        </p:spPr>
        <p:txBody>
          <a:bodyPr/>
          <a:lstStyle/>
          <a:p>
            <a:r>
              <a:rPr lang="en-GB"/>
              <a:t>RNN - Customisation</a:t>
            </a:r>
          </a:p>
        </p:txBody>
      </p:sp>
      <p:pic>
        <p:nvPicPr>
          <p:cNvPr id="15" name="Picture 14">
            <a:extLst>
              <a:ext uri="{FF2B5EF4-FFF2-40B4-BE49-F238E27FC236}">
                <a16:creationId xmlns:a16="http://schemas.microsoft.com/office/drawing/2014/main" id="{63666BDF-C055-5CD9-1B2D-B6A95FF0F09F}"/>
              </a:ext>
            </a:extLst>
          </p:cNvPr>
          <p:cNvPicPr>
            <a:picLocks noChangeAspect="1"/>
          </p:cNvPicPr>
          <p:nvPr/>
        </p:nvPicPr>
        <p:blipFill>
          <a:blip r:embed="rId2"/>
          <a:stretch>
            <a:fillRect/>
          </a:stretch>
        </p:blipFill>
        <p:spPr>
          <a:xfrm>
            <a:off x="6819382" y="2225510"/>
            <a:ext cx="2256755" cy="2788800"/>
          </a:xfrm>
          <a:prstGeom prst="rect">
            <a:avLst/>
          </a:prstGeom>
        </p:spPr>
      </p:pic>
      <p:sp>
        <p:nvSpPr>
          <p:cNvPr id="16" name="Rectangle 15">
            <a:extLst>
              <a:ext uri="{FF2B5EF4-FFF2-40B4-BE49-F238E27FC236}">
                <a16:creationId xmlns:a16="http://schemas.microsoft.com/office/drawing/2014/main" id="{F39D51F4-D46B-4A22-2C4E-4387E6DF239B}"/>
              </a:ext>
            </a:extLst>
          </p:cNvPr>
          <p:cNvSpPr/>
          <p:nvPr/>
        </p:nvSpPr>
        <p:spPr>
          <a:xfrm>
            <a:off x="6819384" y="3578429"/>
            <a:ext cx="2256753" cy="442852"/>
          </a:xfrm>
          <a:prstGeom prst="rect">
            <a:avLst/>
          </a:prstGeom>
          <a:solidFill>
            <a:schemeClr val="accent1">
              <a:alpha val="62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a:extLst>
              <a:ext uri="{FF2B5EF4-FFF2-40B4-BE49-F238E27FC236}">
                <a16:creationId xmlns:a16="http://schemas.microsoft.com/office/drawing/2014/main" id="{6BFE38CE-C9C1-E42F-ED83-2C49D185F8F8}"/>
              </a:ext>
            </a:extLst>
          </p:cNvPr>
          <p:cNvPicPr>
            <a:picLocks noChangeAspect="1"/>
          </p:cNvPicPr>
          <p:nvPr/>
        </p:nvPicPr>
        <p:blipFill>
          <a:blip r:embed="rId3"/>
          <a:stretch>
            <a:fillRect/>
          </a:stretch>
        </p:blipFill>
        <p:spPr>
          <a:xfrm>
            <a:off x="6883704" y="412575"/>
            <a:ext cx="2096044" cy="1493150"/>
          </a:xfrm>
          <a:prstGeom prst="rect">
            <a:avLst/>
          </a:prstGeom>
        </p:spPr>
      </p:pic>
      <p:sp>
        <p:nvSpPr>
          <p:cNvPr id="18" name="TextBox 17">
            <a:extLst>
              <a:ext uri="{FF2B5EF4-FFF2-40B4-BE49-F238E27FC236}">
                <a16:creationId xmlns:a16="http://schemas.microsoft.com/office/drawing/2014/main" id="{B3807611-A2F7-BB0A-6CB0-6D16ED6BEA77}"/>
              </a:ext>
            </a:extLst>
          </p:cNvPr>
          <p:cNvSpPr txBox="1"/>
          <p:nvPr/>
        </p:nvSpPr>
        <p:spPr>
          <a:xfrm>
            <a:off x="5993162" y="3560571"/>
            <a:ext cx="826220" cy="430887"/>
          </a:xfrm>
          <a:prstGeom prst="rect">
            <a:avLst/>
          </a:prstGeom>
          <a:noFill/>
        </p:spPr>
        <p:txBody>
          <a:bodyPr wrap="square" rtlCol="0">
            <a:spAutoFit/>
          </a:bodyPr>
          <a:lstStyle/>
          <a:p>
            <a:r>
              <a:rPr lang="en-GB" sz="1100">
                <a:solidFill>
                  <a:schemeClr val="bg1"/>
                </a:solidFill>
              </a:rPr>
              <a:t>Add Drop-out layers</a:t>
            </a:r>
          </a:p>
        </p:txBody>
      </p:sp>
      <p:sp>
        <p:nvSpPr>
          <p:cNvPr id="19" name="Rectangle 18">
            <a:extLst>
              <a:ext uri="{FF2B5EF4-FFF2-40B4-BE49-F238E27FC236}">
                <a16:creationId xmlns:a16="http://schemas.microsoft.com/office/drawing/2014/main" id="{B4867888-4EBF-2846-2B33-5CCA059DE6C4}"/>
              </a:ext>
            </a:extLst>
          </p:cNvPr>
          <p:cNvSpPr/>
          <p:nvPr/>
        </p:nvSpPr>
        <p:spPr>
          <a:xfrm>
            <a:off x="6819384" y="4111388"/>
            <a:ext cx="2256753" cy="442852"/>
          </a:xfrm>
          <a:prstGeom prst="rect">
            <a:avLst/>
          </a:prstGeom>
          <a:solidFill>
            <a:schemeClr val="accent1">
              <a:alpha val="62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018898B2-A346-EF0E-04AB-AB3B55B91491}"/>
              </a:ext>
            </a:extLst>
          </p:cNvPr>
          <p:cNvSpPr txBox="1"/>
          <p:nvPr/>
        </p:nvSpPr>
        <p:spPr>
          <a:xfrm>
            <a:off x="5990714" y="4081565"/>
            <a:ext cx="892989" cy="600164"/>
          </a:xfrm>
          <a:prstGeom prst="rect">
            <a:avLst/>
          </a:prstGeom>
          <a:noFill/>
        </p:spPr>
        <p:txBody>
          <a:bodyPr wrap="square" rtlCol="0">
            <a:spAutoFit/>
          </a:bodyPr>
          <a:lstStyle/>
          <a:p>
            <a:r>
              <a:rPr lang="en-GB" sz="1100">
                <a:solidFill>
                  <a:schemeClr val="bg1"/>
                </a:solidFill>
              </a:rPr>
              <a:t>Add additional layers</a:t>
            </a:r>
          </a:p>
        </p:txBody>
      </p:sp>
      <p:graphicFrame>
        <p:nvGraphicFramePr>
          <p:cNvPr id="2" name="Table 2">
            <a:extLst>
              <a:ext uri="{FF2B5EF4-FFF2-40B4-BE49-F238E27FC236}">
                <a16:creationId xmlns:a16="http://schemas.microsoft.com/office/drawing/2014/main" id="{13663501-7919-55FA-2294-D2E9DAB2CE06}"/>
              </a:ext>
            </a:extLst>
          </p:cNvPr>
          <p:cNvGraphicFramePr>
            <a:graphicFrameLocks noGrp="1"/>
          </p:cNvGraphicFramePr>
          <p:nvPr>
            <p:extLst>
              <p:ext uri="{D42A27DB-BD31-4B8C-83A1-F6EECF244321}">
                <p14:modId xmlns:p14="http://schemas.microsoft.com/office/powerpoint/2010/main" val="1424008015"/>
              </p:ext>
            </p:extLst>
          </p:nvPr>
        </p:nvGraphicFramePr>
        <p:xfrm>
          <a:off x="670178" y="1001727"/>
          <a:ext cx="4151758" cy="1878320"/>
        </p:xfrm>
        <a:graphic>
          <a:graphicData uri="http://schemas.openxmlformats.org/drawingml/2006/table">
            <a:tbl>
              <a:tblPr firstRow="1" bandRow="1">
                <a:tableStyleId>{B5B51BFB-3B09-49C2-BADF-9CD178D0D82A}</a:tableStyleId>
              </a:tblPr>
              <a:tblGrid>
                <a:gridCol w="660454">
                  <a:extLst>
                    <a:ext uri="{9D8B030D-6E8A-4147-A177-3AD203B41FA5}">
                      <a16:colId xmlns:a16="http://schemas.microsoft.com/office/drawing/2014/main" val="1044052873"/>
                    </a:ext>
                  </a:extLst>
                </a:gridCol>
                <a:gridCol w="581232">
                  <a:extLst>
                    <a:ext uri="{9D8B030D-6E8A-4147-A177-3AD203B41FA5}">
                      <a16:colId xmlns:a16="http://schemas.microsoft.com/office/drawing/2014/main" val="3764178318"/>
                    </a:ext>
                  </a:extLst>
                </a:gridCol>
                <a:gridCol w="1541457">
                  <a:extLst>
                    <a:ext uri="{9D8B030D-6E8A-4147-A177-3AD203B41FA5}">
                      <a16:colId xmlns:a16="http://schemas.microsoft.com/office/drawing/2014/main" val="537435745"/>
                    </a:ext>
                  </a:extLst>
                </a:gridCol>
                <a:gridCol w="1368615">
                  <a:extLst>
                    <a:ext uri="{9D8B030D-6E8A-4147-A177-3AD203B41FA5}">
                      <a16:colId xmlns:a16="http://schemas.microsoft.com/office/drawing/2014/main" val="1460845845"/>
                    </a:ext>
                  </a:extLst>
                </a:gridCol>
              </a:tblGrid>
              <a:tr h="263230">
                <a:tc gridSpan="2">
                  <a:txBody>
                    <a:bodyPr/>
                    <a:lstStyle/>
                    <a:p>
                      <a:pPr algn="ctr"/>
                      <a:endParaRPr lang="en-GB" sz="1300" b="1">
                        <a:solidFill>
                          <a:schemeClr val="bg1"/>
                        </a:solidFill>
                      </a:endParaRPr>
                    </a:p>
                  </a:txBody>
                  <a:tcPr vert="vert270" anchor="ctr"/>
                </a:tc>
                <a:tc hMerge="1">
                  <a:txBody>
                    <a:bodyPr/>
                    <a:lstStyle/>
                    <a:p>
                      <a:endParaRPr lang="en-GB">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300" b="1">
                          <a:solidFill>
                            <a:schemeClr val="bg1"/>
                          </a:solidFill>
                        </a:rPr>
                        <a:t>Existing Word %</a:t>
                      </a:r>
                    </a:p>
                  </a:txBody>
                  <a:tcPr/>
                </a:tc>
                <a:tc>
                  <a:txBody>
                    <a:bodyPr/>
                    <a:lstStyle/>
                    <a:p>
                      <a:r>
                        <a:rPr lang="en-GB" sz="1300" b="1">
                          <a:solidFill>
                            <a:schemeClr val="bg1"/>
                          </a:solidFill>
                        </a:rPr>
                        <a:t>Duplicate %</a:t>
                      </a:r>
                    </a:p>
                  </a:txBody>
                  <a:tcPr/>
                </a:tc>
                <a:extLst>
                  <a:ext uri="{0D108BD9-81ED-4DB2-BD59-A6C34878D82A}">
                    <a16:rowId xmlns:a16="http://schemas.microsoft.com/office/drawing/2014/main" val="1844933025"/>
                  </a:ext>
                </a:extLst>
              </a:tr>
              <a:tr h="317752">
                <a:tc rowSpan="5">
                  <a:txBody>
                    <a:bodyPr/>
                    <a:lstStyle/>
                    <a:p>
                      <a:pPr algn="ctr"/>
                      <a:r>
                        <a:rPr lang="en-GB" sz="1300" b="1">
                          <a:solidFill>
                            <a:schemeClr val="bg1"/>
                          </a:solidFill>
                        </a:rPr>
                        <a:t>Temperature</a:t>
                      </a:r>
                    </a:p>
                  </a:txBody>
                  <a:tcPr vert="vert270" anchor="ctr"/>
                </a:tc>
                <a:tc>
                  <a:txBody>
                    <a:bodyPr/>
                    <a:lstStyle/>
                    <a:p>
                      <a:r>
                        <a:rPr lang="en-GB" sz="1300">
                          <a:solidFill>
                            <a:schemeClr val="bg1"/>
                          </a:solidFill>
                        </a:rPr>
                        <a:t>0.2</a:t>
                      </a:r>
                    </a:p>
                  </a:txBody>
                  <a:tcPr/>
                </a:tc>
                <a:tc>
                  <a:txBody>
                    <a:bodyPr/>
                    <a:lstStyle/>
                    <a:p>
                      <a:pPr algn="r" fontAlgn="b"/>
                      <a:r>
                        <a:rPr lang="en-CH" sz="1300" b="1">
                          <a:solidFill>
                            <a:schemeClr val="bg1"/>
                          </a:solidFill>
                        </a:rPr>
                        <a:t>73%</a:t>
                      </a:r>
                    </a:p>
                  </a:txBody>
                  <a:tcPr marL="9525" marR="9525" marT="9525" marB="0" anchor="b"/>
                </a:tc>
                <a:tc>
                  <a:txBody>
                    <a:bodyPr/>
                    <a:lstStyle/>
                    <a:p>
                      <a:pPr algn="r" fontAlgn="b"/>
                      <a:r>
                        <a:rPr lang="en-CH" sz="1300" b="1">
                          <a:solidFill>
                            <a:schemeClr val="bg1"/>
                          </a:solidFill>
                        </a:rPr>
                        <a:t>69%</a:t>
                      </a:r>
                    </a:p>
                  </a:txBody>
                  <a:tcPr marL="9525" marR="9525" marT="9525" marB="0" anchor="b"/>
                </a:tc>
                <a:extLst>
                  <a:ext uri="{0D108BD9-81ED-4DB2-BD59-A6C34878D82A}">
                    <a16:rowId xmlns:a16="http://schemas.microsoft.com/office/drawing/2014/main" val="3159033411"/>
                  </a:ext>
                </a:extLst>
              </a:tr>
              <a:tr h="317752">
                <a:tc vMerge="1">
                  <a:txBody>
                    <a:bodyPr/>
                    <a:lstStyle/>
                    <a:p>
                      <a:endParaRPr lang="en-GB"/>
                    </a:p>
                  </a:txBody>
                  <a:tcPr/>
                </a:tc>
                <a:tc>
                  <a:txBody>
                    <a:bodyPr/>
                    <a:lstStyle/>
                    <a:p>
                      <a:r>
                        <a:rPr lang="en-GB" sz="1300">
                          <a:solidFill>
                            <a:schemeClr val="bg1"/>
                          </a:solidFill>
                        </a:rPr>
                        <a:t>0.4</a:t>
                      </a:r>
                    </a:p>
                  </a:txBody>
                  <a:tcPr/>
                </a:tc>
                <a:tc>
                  <a:txBody>
                    <a:bodyPr/>
                    <a:lstStyle/>
                    <a:p>
                      <a:pPr algn="r" fontAlgn="b"/>
                      <a:r>
                        <a:rPr lang="en-CH" sz="1300" b="1">
                          <a:solidFill>
                            <a:schemeClr val="bg1"/>
                          </a:solidFill>
                        </a:rPr>
                        <a:t>74%</a:t>
                      </a:r>
                    </a:p>
                  </a:txBody>
                  <a:tcPr marL="9525" marR="9525" marT="9525" marB="0" anchor="b"/>
                </a:tc>
                <a:tc>
                  <a:txBody>
                    <a:bodyPr/>
                    <a:lstStyle/>
                    <a:p>
                      <a:pPr algn="r" fontAlgn="b"/>
                      <a:r>
                        <a:rPr lang="en-CH" sz="1300" b="1">
                          <a:solidFill>
                            <a:schemeClr val="bg1"/>
                          </a:solidFill>
                        </a:rPr>
                        <a:t>60%</a:t>
                      </a:r>
                    </a:p>
                  </a:txBody>
                  <a:tcPr marL="9525" marR="9525" marT="9525" marB="0" anchor="b"/>
                </a:tc>
                <a:extLst>
                  <a:ext uri="{0D108BD9-81ED-4DB2-BD59-A6C34878D82A}">
                    <a16:rowId xmlns:a16="http://schemas.microsoft.com/office/drawing/2014/main" val="2041188529"/>
                  </a:ext>
                </a:extLst>
              </a:tr>
              <a:tr h="317752">
                <a:tc vMerge="1">
                  <a:txBody>
                    <a:bodyPr/>
                    <a:lstStyle/>
                    <a:p>
                      <a:endParaRPr lang="en-GB"/>
                    </a:p>
                  </a:txBody>
                  <a:tcPr/>
                </a:tc>
                <a:tc>
                  <a:txBody>
                    <a:bodyPr/>
                    <a:lstStyle/>
                    <a:p>
                      <a:r>
                        <a:rPr lang="en-GB" sz="1300">
                          <a:solidFill>
                            <a:schemeClr val="bg1"/>
                          </a:solidFill>
                        </a:rPr>
                        <a:t>0.6</a:t>
                      </a:r>
                    </a:p>
                  </a:txBody>
                  <a:tcPr/>
                </a:tc>
                <a:tc>
                  <a:txBody>
                    <a:bodyPr/>
                    <a:lstStyle/>
                    <a:p>
                      <a:pPr algn="r" fontAlgn="b"/>
                      <a:r>
                        <a:rPr lang="en-CH" sz="1300" b="1">
                          <a:solidFill>
                            <a:schemeClr val="bg1"/>
                          </a:solidFill>
                        </a:rPr>
                        <a:t>73%</a:t>
                      </a:r>
                    </a:p>
                  </a:txBody>
                  <a:tcPr marL="9525" marR="9525" marT="9525" marB="0" anchor="b"/>
                </a:tc>
                <a:tc>
                  <a:txBody>
                    <a:bodyPr/>
                    <a:lstStyle/>
                    <a:p>
                      <a:pPr algn="r" fontAlgn="b"/>
                      <a:r>
                        <a:rPr lang="en-CH" sz="1300" b="1">
                          <a:solidFill>
                            <a:schemeClr val="bg1"/>
                          </a:solidFill>
                        </a:rPr>
                        <a:t>56%</a:t>
                      </a:r>
                    </a:p>
                  </a:txBody>
                  <a:tcPr marL="9525" marR="9525" marT="9525" marB="0" anchor="b"/>
                </a:tc>
                <a:extLst>
                  <a:ext uri="{0D108BD9-81ED-4DB2-BD59-A6C34878D82A}">
                    <a16:rowId xmlns:a16="http://schemas.microsoft.com/office/drawing/2014/main" val="913961197"/>
                  </a:ext>
                </a:extLst>
              </a:tr>
              <a:tr h="317752">
                <a:tc vMerge="1">
                  <a:txBody>
                    <a:bodyPr/>
                    <a:lstStyle/>
                    <a:p>
                      <a:pPr algn="ctr"/>
                      <a:endParaRPr lang="en-GB" b="0"/>
                    </a:p>
                  </a:txBody>
                  <a:tcPr vert="vert270" anchor="ctr"/>
                </a:tc>
                <a:tc>
                  <a:txBody>
                    <a:bodyPr/>
                    <a:lstStyle/>
                    <a:p>
                      <a:r>
                        <a:rPr lang="en-GB" sz="1300">
                          <a:solidFill>
                            <a:schemeClr val="bg1"/>
                          </a:solidFill>
                        </a:rPr>
                        <a:t>0.8</a:t>
                      </a:r>
                    </a:p>
                  </a:txBody>
                  <a:tcPr/>
                </a:tc>
                <a:tc>
                  <a:txBody>
                    <a:bodyPr/>
                    <a:lstStyle/>
                    <a:p>
                      <a:pPr algn="r" fontAlgn="b"/>
                      <a:r>
                        <a:rPr lang="en-CH" sz="1300" b="1">
                          <a:solidFill>
                            <a:schemeClr val="bg1"/>
                          </a:solidFill>
                        </a:rPr>
                        <a:t>67%</a:t>
                      </a:r>
                    </a:p>
                  </a:txBody>
                  <a:tcPr marL="9525" marR="9525" marT="9525" marB="0" anchor="b"/>
                </a:tc>
                <a:tc>
                  <a:txBody>
                    <a:bodyPr/>
                    <a:lstStyle/>
                    <a:p>
                      <a:pPr algn="r" fontAlgn="b"/>
                      <a:r>
                        <a:rPr lang="en-CH" sz="1300" b="1">
                          <a:solidFill>
                            <a:schemeClr val="bg1"/>
                          </a:solidFill>
                        </a:rPr>
                        <a:t>45%</a:t>
                      </a:r>
                    </a:p>
                  </a:txBody>
                  <a:tcPr marL="9525" marR="9525" marT="9525" marB="0" anchor="b"/>
                </a:tc>
                <a:extLst>
                  <a:ext uri="{0D108BD9-81ED-4DB2-BD59-A6C34878D82A}">
                    <a16:rowId xmlns:a16="http://schemas.microsoft.com/office/drawing/2014/main" val="166321897"/>
                  </a:ext>
                </a:extLst>
              </a:tr>
              <a:tr h="317752">
                <a:tc vMerge="1">
                  <a:txBody>
                    <a:bodyPr/>
                    <a:lstStyle/>
                    <a:p>
                      <a:pPr algn="ctr"/>
                      <a:endParaRPr lang="en-GB" b="0"/>
                    </a:p>
                  </a:txBody>
                  <a:tcPr vert="vert270" anchor="ctr"/>
                </a:tc>
                <a:tc>
                  <a:txBody>
                    <a:bodyPr/>
                    <a:lstStyle/>
                    <a:p>
                      <a:r>
                        <a:rPr lang="en-GB" sz="1300">
                          <a:solidFill>
                            <a:schemeClr val="bg1"/>
                          </a:solidFill>
                        </a:rPr>
                        <a:t>1.0</a:t>
                      </a:r>
                    </a:p>
                  </a:txBody>
                  <a:tcPr/>
                </a:tc>
                <a:tc>
                  <a:txBody>
                    <a:bodyPr/>
                    <a:lstStyle/>
                    <a:p>
                      <a:pPr algn="r" fontAlgn="b"/>
                      <a:r>
                        <a:rPr lang="en-CH" sz="1300" b="1">
                          <a:solidFill>
                            <a:schemeClr val="bg1"/>
                          </a:solidFill>
                        </a:rPr>
                        <a:t>61%</a:t>
                      </a:r>
                    </a:p>
                  </a:txBody>
                  <a:tcPr marL="9525" marR="9525" marT="9525" marB="0" anchor="b"/>
                </a:tc>
                <a:tc>
                  <a:txBody>
                    <a:bodyPr/>
                    <a:lstStyle/>
                    <a:p>
                      <a:pPr algn="r" fontAlgn="b"/>
                      <a:r>
                        <a:rPr lang="en-CH" sz="1300" b="1">
                          <a:solidFill>
                            <a:schemeClr val="bg1"/>
                          </a:solidFill>
                        </a:rPr>
                        <a:t>39%</a:t>
                      </a:r>
                    </a:p>
                  </a:txBody>
                  <a:tcPr marL="9525" marR="9525" marT="9525" marB="0" anchor="b"/>
                </a:tc>
                <a:extLst>
                  <a:ext uri="{0D108BD9-81ED-4DB2-BD59-A6C34878D82A}">
                    <a16:rowId xmlns:a16="http://schemas.microsoft.com/office/drawing/2014/main" val="1156665855"/>
                  </a:ext>
                </a:extLst>
              </a:tr>
            </a:tbl>
          </a:graphicData>
        </a:graphic>
      </p:graphicFrame>
      <p:sp>
        <p:nvSpPr>
          <p:cNvPr id="11" name="TextBox 10">
            <a:extLst>
              <a:ext uri="{FF2B5EF4-FFF2-40B4-BE49-F238E27FC236}">
                <a16:creationId xmlns:a16="http://schemas.microsoft.com/office/drawing/2014/main" id="{6120EEC0-D824-57AC-C820-FD87C24BC050}"/>
              </a:ext>
            </a:extLst>
          </p:cNvPr>
          <p:cNvSpPr txBox="1"/>
          <p:nvPr/>
        </p:nvSpPr>
        <p:spPr>
          <a:xfrm>
            <a:off x="2519031" y="2880315"/>
            <a:ext cx="2658297" cy="230832"/>
          </a:xfrm>
          <a:prstGeom prst="rect">
            <a:avLst/>
          </a:prstGeom>
          <a:noFill/>
        </p:spPr>
        <p:txBody>
          <a:bodyPr wrap="square" rtlCol="0">
            <a:spAutoFit/>
          </a:bodyPr>
          <a:lstStyle/>
          <a:p>
            <a:r>
              <a:rPr lang="en-GB" sz="900">
                <a:solidFill>
                  <a:schemeClr val="bg1"/>
                </a:solidFill>
              </a:rPr>
              <a:t>* Based on generation of 10,000 new words</a:t>
            </a:r>
          </a:p>
        </p:txBody>
      </p:sp>
      <p:sp>
        <p:nvSpPr>
          <p:cNvPr id="12" name="TextBox 11">
            <a:extLst>
              <a:ext uri="{FF2B5EF4-FFF2-40B4-BE49-F238E27FC236}">
                <a16:creationId xmlns:a16="http://schemas.microsoft.com/office/drawing/2014/main" id="{C4AA324A-3FD1-3929-13B7-F78EB717FC26}"/>
              </a:ext>
            </a:extLst>
          </p:cNvPr>
          <p:cNvSpPr txBox="1"/>
          <p:nvPr/>
        </p:nvSpPr>
        <p:spPr>
          <a:xfrm>
            <a:off x="335952" y="603574"/>
            <a:ext cx="3826491" cy="307777"/>
          </a:xfrm>
          <a:prstGeom prst="rect">
            <a:avLst/>
          </a:prstGeom>
          <a:noFill/>
        </p:spPr>
        <p:txBody>
          <a:bodyPr wrap="square" rtlCol="0">
            <a:spAutoFit/>
          </a:bodyPr>
          <a:lstStyle/>
          <a:p>
            <a:pPr>
              <a:buClr>
                <a:schemeClr val="bg1"/>
              </a:buClr>
            </a:pPr>
            <a:r>
              <a:rPr lang="en-GB" b="1">
                <a:solidFill>
                  <a:schemeClr val="bg1"/>
                </a:solidFill>
              </a:rPr>
              <a:t>Temperature Parameter Tuning</a:t>
            </a:r>
          </a:p>
        </p:txBody>
      </p:sp>
      <p:cxnSp>
        <p:nvCxnSpPr>
          <p:cNvPr id="4" name="Straight Arrow Connector 3">
            <a:extLst>
              <a:ext uri="{FF2B5EF4-FFF2-40B4-BE49-F238E27FC236}">
                <a16:creationId xmlns:a16="http://schemas.microsoft.com/office/drawing/2014/main" id="{ACCED062-267B-2FFE-AC9D-39C672CE6DBA}"/>
              </a:ext>
            </a:extLst>
          </p:cNvPr>
          <p:cNvCxnSpPr>
            <a:cxnSpLocks/>
          </p:cNvCxnSpPr>
          <p:nvPr/>
        </p:nvCxnSpPr>
        <p:spPr>
          <a:xfrm>
            <a:off x="2799446" y="1426148"/>
            <a:ext cx="0" cy="1395897"/>
          </a:xfrm>
          <a:prstGeom prst="straightConnector1">
            <a:avLst/>
          </a:prstGeom>
          <a:ln w="762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9CFEE2D-1524-69C5-B375-3A8E3CF6BFDF}"/>
              </a:ext>
            </a:extLst>
          </p:cNvPr>
          <p:cNvCxnSpPr>
            <a:cxnSpLocks/>
          </p:cNvCxnSpPr>
          <p:nvPr/>
        </p:nvCxnSpPr>
        <p:spPr>
          <a:xfrm>
            <a:off x="4249995" y="1463040"/>
            <a:ext cx="0" cy="1391066"/>
          </a:xfrm>
          <a:prstGeom prst="straightConnector1">
            <a:avLst/>
          </a:prstGeom>
          <a:ln w="762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8" name="Table 7">
            <a:extLst>
              <a:ext uri="{FF2B5EF4-FFF2-40B4-BE49-F238E27FC236}">
                <a16:creationId xmlns:a16="http://schemas.microsoft.com/office/drawing/2014/main" id="{62326849-D113-A4D3-AB0F-C24B6BD44928}"/>
              </a:ext>
            </a:extLst>
          </p:cNvPr>
          <p:cNvGraphicFramePr>
            <a:graphicFrameLocks noGrp="1"/>
          </p:cNvGraphicFramePr>
          <p:nvPr>
            <p:extLst>
              <p:ext uri="{D42A27DB-BD31-4B8C-83A1-F6EECF244321}">
                <p14:modId xmlns:p14="http://schemas.microsoft.com/office/powerpoint/2010/main" val="3221440489"/>
              </p:ext>
            </p:extLst>
          </p:nvPr>
        </p:nvGraphicFramePr>
        <p:xfrm>
          <a:off x="115338" y="3382936"/>
          <a:ext cx="5561195" cy="1676400"/>
        </p:xfrm>
        <a:graphic>
          <a:graphicData uri="http://schemas.openxmlformats.org/drawingml/2006/table">
            <a:tbl>
              <a:tblPr>
                <a:tableStyleId>{3C2FFA5D-87B4-456A-9821-1D502468CF0F}</a:tableStyleId>
              </a:tblPr>
              <a:tblGrid>
                <a:gridCol w="198442">
                  <a:extLst>
                    <a:ext uri="{9D8B030D-6E8A-4147-A177-3AD203B41FA5}">
                      <a16:colId xmlns:a16="http://schemas.microsoft.com/office/drawing/2014/main" val="4044214953"/>
                    </a:ext>
                  </a:extLst>
                </a:gridCol>
                <a:gridCol w="240267">
                  <a:extLst>
                    <a:ext uri="{9D8B030D-6E8A-4147-A177-3AD203B41FA5}">
                      <a16:colId xmlns:a16="http://schemas.microsoft.com/office/drawing/2014/main" val="2385553286"/>
                    </a:ext>
                  </a:extLst>
                </a:gridCol>
                <a:gridCol w="5122486">
                  <a:extLst>
                    <a:ext uri="{9D8B030D-6E8A-4147-A177-3AD203B41FA5}">
                      <a16:colId xmlns:a16="http://schemas.microsoft.com/office/drawing/2014/main" val="4013043309"/>
                    </a:ext>
                  </a:extLst>
                </a:gridCol>
              </a:tblGrid>
              <a:tr h="324116">
                <a:tc rowSpan="5">
                  <a:txBody>
                    <a:bodyPr/>
                    <a:lstStyle/>
                    <a:p>
                      <a:pPr algn="ctr" fontAlgn="b"/>
                      <a:r>
                        <a:rPr lang="en-GB" sz="1100" u="none" strike="noStrike">
                          <a:solidFill>
                            <a:schemeClr val="tx1">
                              <a:lumMod val="75000"/>
                              <a:lumOff val="25000"/>
                            </a:schemeClr>
                          </a:solidFill>
                          <a:effectLst/>
                        </a:rPr>
                        <a:t>Temperature</a:t>
                      </a:r>
                      <a:endParaRPr lang="en-GB" sz="1100" b="0" i="0" u="none" strike="noStrike">
                        <a:solidFill>
                          <a:schemeClr val="tx1">
                            <a:lumMod val="75000"/>
                            <a:lumOff val="25000"/>
                          </a:schemeClr>
                        </a:solidFill>
                        <a:effectLst/>
                        <a:latin typeface="Calibri" panose="020F0502020204030204" pitchFamily="34" charset="0"/>
                      </a:endParaRPr>
                    </a:p>
                  </a:txBody>
                  <a:tcPr marL="1868" marR="1868" marT="1868" marB="0" vert="vert270" anchor="b"/>
                </a:tc>
                <a:tc>
                  <a:txBody>
                    <a:bodyPr/>
                    <a:lstStyle/>
                    <a:p>
                      <a:pPr algn="r" fontAlgn="b"/>
                      <a:r>
                        <a:rPr lang="en-CH" sz="1100" u="none" strike="noStrike">
                          <a:solidFill>
                            <a:schemeClr val="tx1">
                              <a:lumMod val="75000"/>
                              <a:lumOff val="25000"/>
                            </a:schemeClr>
                          </a:solidFill>
                          <a:effectLst/>
                        </a:rPr>
                        <a:t>0.1</a:t>
                      </a:r>
                      <a:endParaRPr lang="en-CH" sz="1100" b="0" i="0" u="none" strike="noStrike">
                        <a:solidFill>
                          <a:schemeClr val="tx1">
                            <a:lumMod val="75000"/>
                            <a:lumOff val="25000"/>
                          </a:schemeClr>
                        </a:solidFill>
                        <a:effectLst/>
                        <a:latin typeface="Calibri" panose="020F0502020204030204" pitchFamily="34" charset="0"/>
                      </a:endParaRPr>
                    </a:p>
                  </a:txBody>
                  <a:tcPr marL="1868" marR="1868" marT="1868" marB="0" anchor="b"/>
                </a:tc>
                <a:tc>
                  <a:txBody>
                    <a:bodyPr/>
                    <a:lstStyle/>
                    <a:p>
                      <a:pPr algn="l" fontAlgn="b"/>
                      <a:r>
                        <a:rPr lang="en-GB" sz="800" u="none" strike="noStrike">
                          <a:solidFill>
                            <a:schemeClr val="tx1">
                              <a:lumMod val="75000"/>
                              <a:lumOff val="25000"/>
                            </a:schemeClr>
                          </a:solidFill>
                          <a:effectLst/>
                        </a:rPr>
                        <a:t>This skincare is </a:t>
                      </a:r>
                      <a:r>
                        <a:rPr lang="en-GB" sz="800" b="1" u="none" strike="noStrike">
                          <a:solidFill>
                            <a:schemeClr val="tx1">
                              <a:lumMod val="75000"/>
                              <a:lumOff val="25000"/>
                            </a:schemeClr>
                          </a:solidFill>
                          <a:effectLst/>
                        </a:rPr>
                        <a:t>a great product</a:t>
                      </a:r>
                      <a:r>
                        <a:rPr lang="en-GB" sz="800" u="none" strike="noStrike">
                          <a:solidFill>
                            <a:schemeClr val="tx1">
                              <a:lumMod val="75000"/>
                              <a:lumOff val="25000"/>
                            </a:schemeClr>
                          </a:solidFill>
                          <a:effectLst/>
                        </a:rPr>
                        <a:t> and I would recommend this product to anyone who has a lot of pressure on the pain and the </a:t>
                      </a:r>
                      <a:r>
                        <a:rPr lang="en-GB" sz="800" b="1" u="none" strike="noStrike">
                          <a:solidFill>
                            <a:schemeClr val="tx1">
                              <a:lumMod val="75000"/>
                              <a:lumOff val="25000"/>
                            </a:schemeClr>
                          </a:solidFill>
                          <a:effectLst/>
                        </a:rPr>
                        <a:t>product is a great product </a:t>
                      </a:r>
                      <a:r>
                        <a:rPr lang="en-GB" sz="800" u="none" strike="noStrike">
                          <a:solidFill>
                            <a:schemeClr val="tx1">
                              <a:lumMod val="75000"/>
                              <a:lumOff val="25000"/>
                            </a:schemeClr>
                          </a:solidFill>
                          <a:effectLst/>
                        </a:rPr>
                        <a:t>and I have to return it and it works well and it works well an </a:t>
                      </a:r>
                      <a:endParaRPr lang="en-GB" sz="800" b="0" i="0" u="none" strike="noStrike">
                        <a:solidFill>
                          <a:schemeClr val="tx1">
                            <a:lumMod val="75000"/>
                            <a:lumOff val="25000"/>
                          </a:schemeClr>
                        </a:solidFill>
                        <a:effectLst/>
                        <a:latin typeface="Calibri" panose="020F0502020204030204" pitchFamily="34" charset="0"/>
                      </a:endParaRPr>
                    </a:p>
                  </a:txBody>
                  <a:tcPr marL="55440" marR="55440" anchor="ctr"/>
                </a:tc>
                <a:extLst>
                  <a:ext uri="{0D108BD9-81ED-4DB2-BD59-A6C34878D82A}">
                    <a16:rowId xmlns:a16="http://schemas.microsoft.com/office/drawing/2014/main" val="4044667930"/>
                  </a:ext>
                </a:extLst>
              </a:tr>
              <a:tr h="324116">
                <a:tc vMerge="1">
                  <a:txBody>
                    <a:bodyPr/>
                    <a:lstStyle/>
                    <a:p>
                      <a:endParaRPr lang="en-GB"/>
                    </a:p>
                  </a:txBody>
                  <a:tcPr/>
                </a:tc>
                <a:tc>
                  <a:txBody>
                    <a:bodyPr/>
                    <a:lstStyle/>
                    <a:p>
                      <a:pPr algn="r" fontAlgn="b"/>
                      <a:r>
                        <a:rPr lang="en-CH" sz="1100" u="none" strike="noStrike">
                          <a:solidFill>
                            <a:schemeClr val="tx1">
                              <a:lumMod val="75000"/>
                              <a:lumOff val="25000"/>
                            </a:schemeClr>
                          </a:solidFill>
                          <a:effectLst/>
                        </a:rPr>
                        <a:t>0.2</a:t>
                      </a:r>
                      <a:endParaRPr lang="en-CH" sz="1100" b="0" i="0" u="none" strike="noStrike">
                        <a:solidFill>
                          <a:schemeClr val="tx1">
                            <a:lumMod val="75000"/>
                            <a:lumOff val="25000"/>
                          </a:schemeClr>
                        </a:solidFill>
                        <a:effectLst/>
                        <a:latin typeface="Calibri" panose="020F0502020204030204" pitchFamily="34" charset="0"/>
                      </a:endParaRPr>
                    </a:p>
                  </a:txBody>
                  <a:tcPr marL="1868" marR="1868" marT="1868" marB="0" anchor="b"/>
                </a:tc>
                <a:tc>
                  <a:txBody>
                    <a:bodyPr/>
                    <a:lstStyle/>
                    <a:p>
                      <a:pPr algn="l" fontAlgn="b"/>
                      <a:r>
                        <a:rPr lang="en-GB" sz="800" u="none" strike="noStrike">
                          <a:solidFill>
                            <a:schemeClr val="tx1">
                              <a:lumMod val="75000"/>
                              <a:lumOff val="25000"/>
                            </a:schemeClr>
                          </a:solidFill>
                          <a:effectLst/>
                        </a:rPr>
                        <a:t>This skincare is a great product and I would recommend this product to anyone who has strong strength and have to be able to try the product in the toothbrush in the back of the pain and the price is the best I ha </a:t>
                      </a:r>
                      <a:endParaRPr lang="en-GB" sz="800" b="0" i="0" u="none" strike="noStrike">
                        <a:solidFill>
                          <a:schemeClr val="tx1">
                            <a:lumMod val="75000"/>
                            <a:lumOff val="25000"/>
                          </a:schemeClr>
                        </a:solidFill>
                        <a:effectLst/>
                        <a:latin typeface="Calibri" panose="020F0502020204030204" pitchFamily="34" charset="0"/>
                      </a:endParaRPr>
                    </a:p>
                  </a:txBody>
                  <a:tcPr marL="55440" marR="55440" anchor="ctr"/>
                </a:tc>
                <a:extLst>
                  <a:ext uri="{0D108BD9-81ED-4DB2-BD59-A6C34878D82A}">
                    <a16:rowId xmlns:a16="http://schemas.microsoft.com/office/drawing/2014/main" val="1120110426"/>
                  </a:ext>
                </a:extLst>
              </a:tr>
              <a:tr h="324116">
                <a:tc vMerge="1">
                  <a:txBody>
                    <a:bodyPr/>
                    <a:lstStyle/>
                    <a:p>
                      <a:endParaRPr lang="en-GB"/>
                    </a:p>
                  </a:txBody>
                  <a:tcPr/>
                </a:tc>
                <a:tc>
                  <a:txBody>
                    <a:bodyPr/>
                    <a:lstStyle/>
                    <a:p>
                      <a:pPr algn="r" fontAlgn="b"/>
                      <a:r>
                        <a:rPr lang="en-CH" sz="1100" u="none" strike="noStrike">
                          <a:solidFill>
                            <a:schemeClr val="tx1">
                              <a:lumMod val="75000"/>
                              <a:lumOff val="25000"/>
                            </a:schemeClr>
                          </a:solidFill>
                          <a:effectLst/>
                        </a:rPr>
                        <a:t>0.3</a:t>
                      </a:r>
                      <a:endParaRPr lang="en-CH" sz="1100" b="0" i="0" u="none" strike="noStrike">
                        <a:solidFill>
                          <a:schemeClr val="tx1">
                            <a:lumMod val="75000"/>
                            <a:lumOff val="25000"/>
                          </a:schemeClr>
                        </a:solidFill>
                        <a:effectLst/>
                        <a:latin typeface="Calibri" panose="020F0502020204030204" pitchFamily="34" charset="0"/>
                      </a:endParaRPr>
                    </a:p>
                  </a:txBody>
                  <a:tcPr marL="1868" marR="1868" marT="1868" marB="0" anchor="b"/>
                </a:tc>
                <a:tc>
                  <a:txBody>
                    <a:bodyPr/>
                    <a:lstStyle/>
                    <a:p>
                      <a:pPr algn="l" fontAlgn="b"/>
                      <a:r>
                        <a:rPr lang="en-GB" sz="800" u="none" strike="noStrike">
                          <a:solidFill>
                            <a:schemeClr val="tx1">
                              <a:lumMod val="75000"/>
                              <a:lumOff val="25000"/>
                            </a:schemeClr>
                          </a:solidFill>
                          <a:effectLst/>
                        </a:rPr>
                        <a:t>This skincare is a great product and I would recommend this product. I was hoping it would be a little more comfortable and the best product is still strong to the trimmer that were a little small for a week.</a:t>
                      </a:r>
                      <a:endParaRPr lang="en-GB" sz="800" b="0" i="0" u="none" strike="noStrike">
                        <a:solidFill>
                          <a:schemeClr val="tx1">
                            <a:lumMod val="75000"/>
                            <a:lumOff val="25000"/>
                          </a:schemeClr>
                        </a:solidFill>
                        <a:effectLst/>
                        <a:latin typeface="Calibri" panose="020F0502020204030204" pitchFamily="34" charset="0"/>
                      </a:endParaRPr>
                    </a:p>
                  </a:txBody>
                  <a:tcPr marL="55440" marR="55440" anchor="ctr"/>
                </a:tc>
                <a:extLst>
                  <a:ext uri="{0D108BD9-81ED-4DB2-BD59-A6C34878D82A}">
                    <a16:rowId xmlns:a16="http://schemas.microsoft.com/office/drawing/2014/main" val="2039545212"/>
                  </a:ext>
                </a:extLst>
              </a:tr>
              <a:tr h="324116">
                <a:tc vMerge="1">
                  <a:txBody>
                    <a:bodyPr/>
                    <a:lstStyle/>
                    <a:p>
                      <a:endParaRPr lang="en-GB"/>
                    </a:p>
                  </a:txBody>
                  <a:tcPr/>
                </a:tc>
                <a:tc>
                  <a:txBody>
                    <a:bodyPr/>
                    <a:lstStyle/>
                    <a:p>
                      <a:pPr algn="r" fontAlgn="b"/>
                      <a:r>
                        <a:rPr lang="en-CH" sz="1100" u="none" strike="noStrike">
                          <a:solidFill>
                            <a:schemeClr val="tx1">
                              <a:lumMod val="75000"/>
                              <a:lumOff val="25000"/>
                            </a:schemeClr>
                          </a:solidFill>
                          <a:effectLst/>
                        </a:rPr>
                        <a:t>0.4</a:t>
                      </a:r>
                      <a:endParaRPr lang="en-CH" sz="1100" b="0" i="0" u="none" strike="noStrike">
                        <a:solidFill>
                          <a:schemeClr val="tx1">
                            <a:lumMod val="75000"/>
                            <a:lumOff val="25000"/>
                          </a:schemeClr>
                        </a:solidFill>
                        <a:effectLst/>
                        <a:latin typeface="Calibri" panose="020F0502020204030204" pitchFamily="34" charset="0"/>
                      </a:endParaRPr>
                    </a:p>
                  </a:txBody>
                  <a:tcPr marL="1868" marR="1868" marT="1868" marB="0" anchor="b"/>
                </a:tc>
                <a:tc>
                  <a:txBody>
                    <a:bodyPr/>
                    <a:lstStyle/>
                    <a:p>
                      <a:pPr algn="l" fontAlgn="b"/>
                      <a:r>
                        <a:rPr lang="en-GB" sz="800" u="none" strike="noStrike">
                          <a:solidFill>
                            <a:schemeClr val="tx1">
                              <a:lumMod val="75000"/>
                              <a:lumOff val="25000"/>
                            </a:schemeClr>
                          </a:solidFill>
                          <a:effectLst/>
                        </a:rPr>
                        <a:t>This skincare is the same as the price I ordered and I am not a happy with the same thing I would have to know when I was a little warm and the scale is the toothbrush head is better than the other shaver it was</a:t>
                      </a:r>
                      <a:endParaRPr lang="en-GB" sz="800" b="0" i="0" u="none" strike="noStrike">
                        <a:solidFill>
                          <a:schemeClr val="tx1">
                            <a:lumMod val="75000"/>
                            <a:lumOff val="25000"/>
                          </a:schemeClr>
                        </a:solidFill>
                        <a:effectLst/>
                        <a:latin typeface="Calibri" panose="020F0502020204030204" pitchFamily="34" charset="0"/>
                      </a:endParaRPr>
                    </a:p>
                  </a:txBody>
                  <a:tcPr marL="55440" marR="55440" anchor="ctr"/>
                </a:tc>
                <a:extLst>
                  <a:ext uri="{0D108BD9-81ED-4DB2-BD59-A6C34878D82A}">
                    <a16:rowId xmlns:a16="http://schemas.microsoft.com/office/drawing/2014/main" val="36536725"/>
                  </a:ext>
                </a:extLst>
              </a:tr>
              <a:tr h="324116">
                <a:tc vMerge="1">
                  <a:txBody>
                    <a:bodyPr/>
                    <a:lstStyle/>
                    <a:p>
                      <a:endParaRPr lang="en-GB"/>
                    </a:p>
                  </a:txBody>
                  <a:tcPr/>
                </a:tc>
                <a:tc>
                  <a:txBody>
                    <a:bodyPr/>
                    <a:lstStyle/>
                    <a:p>
                      <a:pPr algn="r" fontAlgn="b"/>
                      <a:r>
                        <a:rPr lang="en-CH" sz="1100" u="none" strike="noStrike">
                          <a:solidFill>
                            <a:schemeClr val="tx1">
                              <a:lumMod val="75000"/>
                              <a:lumOff val="25000"/>
                            </a:schemeClr>
                          </a:solidFill>
                          <a:effectLst/>
                        </a:rPr>
                        <a:t>0.5</a:t>
                      </a:r>
                      <a:endParaRPr lang="en-CH" sz="1100" b="0" i="0" u="none" strike="noStrike">
                        <a:solidFill>
                          <a:schemeClr val="tx1">
                            <a:lumMod val="75000"/>
                            <a:lumOff val="25000"/>
                          </a:schemeClr>
                        </a:solidFill>
                        <a:effectLst/>
                        <a:latin typeface="Calibri" panose="020F0502020204030204" pitchFamily="34" charset="0"/>
                      </a:endParaRPr>
                    </a:p>
                  </a:txBody>
                  <a:tcPr marL="1868" marR="1868" marT="1868" marB="0" anchor="b"/>
                </a:tc>
                <a:tc>
                  <a:txBody>
                    <a:bodyPr/>
                    <a:lstStyle/>
                    <a:p>
                      <a:pPr algn="l" fontAlgn="b"/>
                      <a:r>
                        <a:rPr lang="en-GB" sz="800" u="none" strike="noStrike">
                          <a:solidFill>
                            <a:schemeClr val="tx1">
                              <a:lumMod val="75000"/>
                              <a:lumOff val="25000"/>
                            </a:schemeClr>
                          </a:solidFill>
                          <a:effectLst/>
                        </a:rPr>
                        <a:t>This skincare works well and I have to say that has a hard time I was sent it for different sizes of the is on the magnetic to other reviews of the battery compartment was in a week. I am not sure why we have </a:t>
                      </a:r>
                      <a:endParaRPr lang="en-GB" sz="800" b="0" i="0" u="none" strike="noStrike">
                        <a:solidFill>
                          <a:schemeClr val="tx1">
                            <a:lumMod val="75000"/>
                            <a:lumOff val="25000"/>
                          </a:schemeClr>
                        </a:solidFill>
                        <a:effectLst/>
                        <a:latin typeface="Calibri" panose="020F0502020204030204" pitchFamily="34" charset="0"/>
                      </a:endParaRPr>
                    </a:p>
                  </a:txBody>
                  <a:tcPr marL="55440" marR="55440" anchor="ctr"/>
                </a:tc>
                <a:extLst>
                  <a:ext uri="{0D108BD9-81ED-4DB2-BD59-A6C34878D82A}">
                    <a16:rowId xmlns:a16="http://schemas.microsoft.com/office/drawing/2014/main" val="3132502029"/>
                  </a:ext>
                </a:extLst>
              </a:tr>
            </a:tbl>
          </a:graphicData>
        </a:graphic>
      </p:graphicFrame>
      <p:sp>
        <p:nvSpPr>
          <p:cNvPr id="24" name="TextBox 23">
            <a:extLst>
              <a:ext uri="{FF2B5EF4-FFF2-40B4-BE49-F238E27FC236}">
                <a16:creationId xmlns:a16="http://schemas.microsoft.com/office/drawing/2014/main" id="{F28ECAE3-D68C-FD1D-C041-964BF27A44A8}"/>
              </a:ext>
            </a:extLst>
          </p:cNvPr>
          <p:cNvSpPr txBox="1"/>
          <p:nvPr/>
        </p:nvSpPr>
        <p:spPr>
          <a:xfrm>
            <a:off x="67863" y="3093834"/>
            <a:ext cx="3826491" cy="307777"/>
          </a:xfrm>
          <a:prstGeom prst="rect">
            <a:avLst/>
          </a:prstGeom>
          <a:noFill/>
        </p:spPr>
        <p:txBody>
          <a:bodyPr wrap="square" rtlCol="0">
            <a:spAutoFit/>
          </a:bodyPr>
          <a:lstStyle/>
          <a:p>
            <a:pPr>
              <a:buClr>
                <a:schemeClr val="bg1"/>
              </a:buClr>
            </a:pPr>
            <a:r>
              <a:rPr lang="en-GB" b="1">
                <a:solidFill>
                  <a:schemeClr val="bg1"/>
                </a:solidFill>
              </a:rPr>
              <a:t>Output</a:t>
            </a:r>
          </a:p>
        </p:txBody>
      </p:sp>
      <p:sp>
        <p:nvSpPr>
          <p:cNvPr id="25" name="TextBox 24">
            <a:extLst>
              <a:ext uri="{FF2B5EF4-FFF2-40B4-BE49-F238E27FC236}">
                <a16:creationId xmlns:a16="http://schemas.microsoft.com/office/drawing/2014/main" id="{5264465C-C332-635A-9504-DA2C19FC62B5}"/>
              </a:ext>
            </a:extLst>
          </p:cNvPr>
          <p:cNvSpPr txBox="1"/>
          <p:nvPr/>
        </p:nvSpPr>
        <p:spPr>
          <a:xfrm>
            <a:off x="5619906" y="2179333"/>
            <a:ext cx="1294642" cy="307777"/>
          </a:xfrm>
          <a:prstGeom prst="rect">
            <a:avLst/>
          </a:prstGeom>
          <a:noFill/>
        </p:spPr>
        <p:txBody>
          <a:bodyPr wrap="square" rtlCol="0">
            <a:spAutoFit/>
          </a:bodyPr>
          <a:lstStyle/>
          <a:p>
            <a:pPr>
              <a:buClr>
                <a:schemeClr val="bg1"/>
              </a:buClr>
            </a:pPr>
            <a:r>
              <a:rPr lang="en-GB" b="1">
                <a:solidFill>
                  <a:schemeClr val="bg1"/>
                </a:solidFill>
              </a:rPr>
              <a:t>Final Model</a:t>
            </a:r>
          </a:p>
        </p:txBody>
      </p:sp>
      <p:sp>
        <p:nvSpPr>
          <p:cNvPr id="26" name="TextBox 25">
            <a:extLst>
              <a:ext uri="{FF2B5EF4-FFF2-40B4-BE49-F238E27FC236}">
                <a16:creationId xmlns:a16="http://schemas.microsoft.com/office/drawing/2014/main" id="{4E365F1E-8C55-2867-BF6C-1AD93E46B9B0}"/>
              </a:ext>
            </a:extLst>
          </p:cNvPr>
          <p:cNvSpPr txBox="1"/>
          <p:nvPr/>
        </p:nvSpPr>
        <p:spPr>
          <a:xfrm>
            <a:off x="5619906" y="382512"/>
            <a:ext cx="1294642" cy="307777"/>
          </a:xfrm>
          <a:prstGeom prst="rect">
            <a:avLst/>
          </a:prstGeom>
          <a:noFill/>
        </p:spPr>
        <p:txBody>
          <a:bodyPr wrap="square" rtlCol="0">
            <a:spAutoFit/>
          </a:bodyPr>
          <a:lstStyle/>
          <a:p>
            <a:pPr>
              <a:buClr>
                <a:schemeClr val="bg1"/>
              </a:buClr>
            </a:pPr>
            <a:r>
              <a:rPr lang="en-GB" b="1">
                <a:solidFill>
                  <a:schemeClr val="bg1"/>
                </a:solidFill>
              </a:rPr>
              <a:t>Loss </a:t>
            </a:r>
          </a:p>
        </p:txBody>
      </p:sp>
    </p:spTree>
    <p:extLst>
      <p:ext uri="{BB962C8B-B14F-4D97-AF65-F5344CB8AC3E}">
        <p14:creationId xmlns:p14="http://schemas.microsoft.com/office/powerpoint/2010/main" val="1904475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73439A3-858C-D9B4-7662-8F3F527BCE98}"/>
              </a:ext>
            </a:extLst>
          </p:cNvPr>
          <p:cNvSpPr>
            <a:spLocks noGrp="1"/>
          </p:cNvSpPr>
          <p:nvPr>
            <p:ph type="title" idx="8"/>
          </p:nvPr>
        </p:nvSpPr>
        <p:spPr>
          <a:xfrm>
            <a:off x="649931" y="317690"/>
            <a:ext cx="7704000" cy="572700"/>
          </a:xfrm>
        </p:spPr>
        <p:txBody>
          <a:bodyPr/>
          <a:lstStyle/>
          <a:p>
            <a:pPr algn="ctr"/>
            <a:r>
              <a:rPr lang="en-GB"/>
              <a:t>Reviews Generator</a:t>
            </a:r>
          </a:p>
        </p:txBody>
      </p:sp>
      <p:sp>
        <p:nvSpPr>
          <p:cNvPr id="16" name="Google Shape;1484;p80">
            <a:extLst>
              <a:ext uri="{FF2B5EF4-FFF2-40B4-BE49-F238E27FC236}">
                <a16:creationId xmlns:a16="http://schemas.microsoft.com/office/drawing/2014/main" id="{9C534826-886A-150E-EA82-E65477ED9F20}"/>
              </a:ext>
            </a:extLst>
          </p:cNvPr>
          <p:cNvSpPr/>
          <p:nvPr/>
        </p:nvSpPr>
        <p:spPr>
          <a:xfrm>
            <a:off x="1810042" y="1412127"/>
            <a:ext cx="1786443" cy="339356"/>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roup 24">
            <a:extLst>
              <a:ext uri="{FF2B5EF4-FFF2-40B4-BE49-F238E27FC236}">
                <a16:creationId xmlns:a16="http://schemas.microsoft.com/office/drawing/2014/main" id="{DBE959E8-CDFD-F998-C20E-2BE2037F4375}"/>
              </a:ext>
            </a:extLst>
          </p:cNvPr>
          <p:cNvGrpSpPr/>
          <p:nvPr/>
        </p:nvGrpSpPr>
        <p:grpSpPr>
          <a:xfrm>
            <a:off x="2011683" y="1103355"/>
            <a:ext cx="1523210" cy="914400"/>
            <a:chOff x="4114800" y="2114550"/>
            <a:chExt cx="1523210" cy="914400"/>
          </a:xfrm>
        </p:grpSpPr>
        <p:pic>
          <p:nvPicPr>
            <p:cNvPr id="22" name="Graphic 21" descr="Rating Star with solid fill">
              <a:extLst>
                <a:ext uri="{FF2B5EF4-FFF2-40B4-BE49-F238E27FC236}">
                  <a16:creationId xmlns:a16="http://schemas.microsoft.com/office/drawing/2014/main" id="{03F2C8A9-5E27-F500-CEE4-3379CC332C48}"/>
                </a:ext>
              </a:extLst>
            </p:cNvPr>
            <p:cNvPicPr>
              <a:picLocks noChangeAspect="1"/>
            </p:cNvPicPr>
            <p:nvPr/>
          </p:nvPicPr>
          <p:blipFill rotWithShape="1">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r="33420"/>
            <a:stretch/>
          </p:blipFill>
          <p:spPr>
            <a:xfrm>
              <a:off x="4114800" y="2114550"/>
              <a:ext cx="608810" cy="914400"/>
            </a:xfrm>
            <a:prstGeom prst="rect">
              <a:avLst/>
            </a:prstGeom>
          </p:spPr>
        </p:pic>
        <p:pic>
          <p:nvPicPr>
            <p:cNvPr id="24" name="Graphic 23" descr="Rating 3 Star with solid fill">
              <a:extLst>
                <a:ext uri="{FF2B5EF4-FFF2-40B4-BE49-F238E27FC236}">
                  <a16:creationId xmlns:a16="http://schemas.microsoft.com/office/drawing/2014/main" id="{3DA1BCEB-6655-8A5C-4463-A79D6BAC61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23610" y="2114550"/>
              <a:ext cx="914400" cy="914400"/>
            </a:xfrm>
            <a:prstGeom prst="rect">
              <a:avLst/>
            </a:prstGeom>
          </p:spPr>
        </p:pic>
      </p:grpSp>
      <p:sp>
        <p:nvSpPr>
          <p:cNvPr id="27" name="Rectangle 26">
            <a:extLst>
              <a:ext uri="{FF2B5EF4-FFF2-40B4-BE49-F238E27FC236}">
                <a16:creationId xmlns:a16="http://schemas.microsoft.com/office/drawing/2014/main" id="{2F6BF403-F906-D6F5-5D5B-A02025823765}"/>
              </a:ext>
            </a:extLst>
          </p:cNvPr>
          <p:cNvSpPr/>
          <p:nvPr/>
        </p:nvSpPr>
        <p:spPr>
          <a:xfrm>
            <a:off x="1601861" y="1751483"/>
            <a:ext cx="1994624" cy="1094437"/>
          </a:xfrm>
          <a:prstGeom prst="rect">
            <a:avLst/>
          </a:prstGeom>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i="1"/>
              <a:t>“</a:t>
            </a:r>
            <a:r>
              <a:rPr lang="en-GB" sz="900" b="1" i="1"/>
              <a:t>This skincare product </a:t>
            </a:r>
            <a:r>
              <a:rPr lang="en-GB" sz="900" i="1"/>
              <a:t>is so much better than the product and it works well with my </a:t>
            </a:r>
            <a:r>
              <a:rPr lang="en-GB" sz="900" i="1">
                <a:highlight>
                  <a:srgbClr val="FF00FF"/>
                </a:highlight>
              </a:rPr>
              <a:t>body</a:t>
            </a:r>
            <a:r>
              <a:rPr lang="en-GB" sz="900" i="1"/>
              <a:t> that was still working after the </a:t>
            </a:r>
            <a:r>
              <a:rPr lang="en-GB" sz="900" i="1">
                <a:highlight>
                  <a:srgbClr val="FF00FF"/>
                </a:highlight>
              </a:rPr>
              <a:t>price</a:t>
            </a:r>
            <a:r>
              <a:rPr lang="en-GB" sz="900" i="1"/>
              <a:t> I was hoping it would help me the company to the </a:t>
            </a:r>
            <a:r>
              <a:rPr lang="en-GB" sz="900" i="1">
                <a:highlight>
                  <a:srgbClr val="FF00FF"/>
                </a:highlight>
              </a:rPr>
              <a:t>smell</a:t>
            </a:r>
            <a:r>
              <a:rPr lang="en-GB" sz="900" i="1"/>
              <a:t> of the product”</a:t>
            </a:r>
          </a:p>
        </p:txBody>
      </p:sp>
      <p:pic>
        <p:nvPicPr>
          <p:cNvPr id="26" name="Picture 25">
            <a:extLst>
              <a:ext uri="{FF2B5EF4-FFF2-40B4-BE49-F238E27FC236}">
                <a16:creationId xmlns:a16="http://schemas.microsoft.com/office/drawing/2014/main" id="{EBD09FC5-8B1E-67BE-7D51-F867D9FEEC55}"/>
              </a:ext>
            </a:extLst>
          </p:cNvPr>
          <p:cNvPicPr>
            <a:picLocks noChangeAspect="1"/>
          </p:cNvPicPr>
          <p:nvPr/>
        </p:nvPicPr>
        <p:blipFill rotWithShape="1">
          <a:blip r:embed="rId6"/>
          <a:srcRect t="3034" b="3034"/>
          <a:stretch/>
        </p:blipFill>
        <p:spPr>
          <a:xfrm>
            <a:off x="1545007" y="1405087"/>
            <a:ext cx="365856" cy="346396"/>
          </a:xfrm>
          <a:prstGeom prst="ellipse">
            <a:avLst/>
          </a:prstGeom>
          <a:ln w="63500" cap="rnd">
            <a:solidFill>
              <a:srgbClr val="333333"/>
            </a:solidFill>
          </a:ln>
          <a:effectLst>
            <a:outerShdw blurRad="228600" dist="177800" dir="5400000" sx="-80000" sy="-18000" rotWithShape="0">
              <a:srgbClr val="000000">
                <a:alpha val="22000"/>
              </a:srgbClr>
            </a:outerShdw>
          </a:effectLst>
          <a:scene3d>
            <a:camera prst="orthographicFront"/>
            <a:lightRig rig="contrasting" dir="t">
              <a:rot lat="0" lon="0" rev="3000000"/>
            </a:lightRig>
          </a:scene3d>
          <a:sp3d>
            <a:bevelT w="57150" h="31750"/>
            <a:contourClr>
              <a:srgbClr val="333333"/>
            </a:contourClr>
          </a:sp3d>
        </p:spPr>
      </p:pic>
      <p:sp>
        <p:nvSpPr>
          <p:cNvPr id="32" name="Line Callout 2 31">
            <a:extLst>
              <a:ext uri="{FF2B5EF4-FFF2-40B4-BE49-F238E27FC236}">
                <a16:creationId xmlns:a16="http://schemas.microsoft.com/office/drawing/2014/main" id="{8F8AE77D-24C4-854E-18F9-ADBAF8539361}"/>
              </a:ext>
            </a:extLst>
          </p:cNvPr>
          <p:cNvSpPr/>
          <p:nvPr/>
        </p:nvSpPr>
        <p:spPr>
          <a:xfrm rot="10800000" flipH="1" flipV="1">
            <a:off x="182599" y="2250852"/>
            <a:ext cx="980730" cy="308177"/>
          </a:xfrm>
          <a:prstGeom prst="borderCallout2">
            <a:avLst>
              <a:gd name="adj1" fmla="val 20349"/>
              <a:gd name="adj2" fmla="val 106160"/>
              <a:gd name="adj3" fmla="val 21948"/>
              <a:gd name="adj4" fmla="val 119565"/>
              <a:gd name="adj5" fmla="val -79436"/>
              <a:gd name="adj6" fmla="val 161582"/>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a:t>Start string</a:t>
            </a:r>
          </a:p>
        </p:txBody>
      </p:sp>
      <p:sp>
        <p:nvSpPr>
          <p:cNvPr id="33" name="Google Shape;1484;p80">
            <a:extLst>
              <a:ext uri="{FF2B5EF4-FFF2-40B4-BE49-F238E27FC236}">
                <a16:creationId xmlns:a16="http://schemas.microsoft.com/office/drawing/2014/main" id="{5D2D79FD-D8E5-DA90-8AD9-02DC968FDABB}"/>
              </a:ext>
            </a:extLst>
          </p:cNvPr>
          <p:cNvSpPr/>
          <p:nvPr/>
        </p:nvSpPr>
        <p:spPr>
          <a:xfrm>
            <a:off x="4174439" y="1391257"/>
            <a:ext cx="1786443" cy="339356"/>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Rectangle 33">
            <a:extLst>
              <a:ext uri="{FF2B5EF4-FFF2-40B4-BE49-F238E27FC236}">
                <a16:creationId xmlns:a16="http://schemas.microsoft.com/office/drawing/2014/main" id="{D50D5766-E422-7ACF-7277-D6B87EDC6904}"/>
              </a:ext>
            </a:extLst>
          </p:cNvPr>
          <p:cNvSpPr/>
          <p:nvPr/>
        </p:nvSpPr>
        <p:spPr>
          <a:xfrm>
            <a:off x="3966258" y="1730613"/>
            <a:ext cx="1994624" cy="1094437"/>
          </a:xfrm>
          <a:prstGeom prst="rect">
            <a:avLst/>
          </a:prstGeom>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i="1"/>
              <a:t>“This skincare product</a:t>
            </a:r>
            <a:r>
              <a:rPr lang="en-GB" sz="900" i="1"/>
              <a:t> is the product or a good job done. Its </a:t>
            </a:r>
            <a:r>
              <a:rPr lang="en-GB" sz="900" i="1">
                <a:highlight>
                  <a:srgbClr val="FF00FF"/>
                </a:highlight>
              </a:rPr>
              <a:t>worth every penny</a:t>
            </a:r>
            <a:r>
              <a:rPr lang="en-GB" sz="900" i="1"/>
              <a:t>. </a:t>
            </a:r>
            <a:r>
              <a:rPr lang="en-GB" sz="900" i="1">
                <a:highlight>
                  <a:srgbClr val="FF00FF"/>
                </a:highlight>
              </a:rPr>
              <a:t>I am very pleased with it. </a:t>
            </a:r>
            <a:r>
              <a:rPr lang="en-GB" sz="900" i="1"/>
              <a:t>I would </a:t>
            </a:r>
            <a:r>
              <a:rPr lang="en-GB" sz="900" i="1">
                <a:highlight>
                  <a:srgbClr val="FF00FF"/>
                </a:highlight>
              </a:rPr>
              <a:t>highly recommend </a:t>
            </a:r>
            <a:r>
              <a:rPr lang="en-GB" sz="900" i="1"/>
              <a:t>this product. I have been using the product which is a </a:t>
            </a:r>
            <a:r>
              <a:rPr lang="en-GB" sz="900" i="1">
                <a:highlight>
                  <a:srgbClr val="FF00FF"/>
                </a:highlight>
              </a:rPr>
              <a:t>great product </a:t>
            </a:r>
            <a:r>
              <a:rPr lang="en-GB" sz="900" i="1"/>
              <a:t>I noticed that …”</a:t>
            </a:r>
          </a:p>
        </p:txBody>
      </p:sp>
      <p:pic>
        <p:nvPicPr>
          <p:cNvPr id="30" name="Picture 29">
            <a:extLst>
              <a:ext uri="{FF2B5EF4-FFF2-40B4-BE49-F238E27FC236}">
                <a16:creationId xmlns:a16="http://schemas.microsoft.com/office/drawing/2014/main" id="{53EF4396-E5A6-0EFF-D74B-B5E92A0EE153}"/>
              </a:ext>
            </a:extLst>
          </p:cNvPr>
          <p:cNvPicPr>
            <a:picLocks noChangeAspect="1"/>
          </p:cNvPicPr>
          <p:nvPr/>
        </p:nvPicPr>
        <p:blipFill rotWithShape="1">
          <a:blip r:embed="rId7"/>
          <a:srcRect l="1532" r="1532"/>
          <a:stretch/>
        </p:blipFill>
        <p:spPr>
          <a:xfrm>
            <a:off x="3873870" y="1386335"/>
            <a:ext cx="338500" cy="3492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6" name="Graphic 35" descr="Rating Star with solid fill">
            <a:extLst>
              <a:ext uri="{FF2B5EF4-FFF2-40B4-BE49-F238E27FC236}">
                <a16:creationId xmlns:a16="http://schemas.microsoft.com/office/drawing/2014/main" id="{94646E27-A91B-1968-7252-F2D87640AC18}"/>
              </a:ext>
            </a:extLst>
          </p:cNvPr>
          <p:cNvPicPr>
            <a:picLocks noChangeAspect="1"/>
          </p:cNvPicPr>
          <p:nvPr/>
        </p:nvPicPr>
        <p:blipFill rotWithShape="1">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r="33420"/>
          <a:stretch/>
        </p:blipFill>
        <p:spPr>
          <a:xfrm>
            <a:off x="4314744" y="1069598"/>
            <a:ext cx="608810" cy="914400"/>
          </a:xfrm>
          <a:prstGeom prst="rect">
            <a:avLst/>
          </a:prstGeom>
        </p:spPr>
      </p:pic>
      <p:pic>
        <p:nvPicPr>
          <p:cNvPr id="37" name="Graphic 36" descr="Rating 3 Star with solid fill">
            <a:extLst>
              <a:ext uri="{FF2B5EF4-FFF2-40B4-BE49-F238E27FC236}">
                <a16:creationId xmlns:a16="http://schemas.microsoft.com/office/drawing/2014/main" id="{91D5EE95-400A-06DF-D54B-AD73A325FC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23554" y="1069598"/>
            <a:ext cx="914400" cy="914400"/>
          </a:xfrm>
          <a:prstGeom prst="rect">
            <a:avLst/>
          </a:prstGeom>
        </p:spPr>
      </p:pic>
      <p:sp>
        <p:nvSpPr>
          <p:cNvPr id="38" name="Line Callout 2 37">
            <a:extLst>
              <a:ext uri="{FF2B5EF4-FFF2-40B4-BE49-F238E27FC236}">
                <a16:creationId xmlns:a16="http://schemas.microsoft.com/office/drawing/2014/main" id="{EEC1653E-E97E-E9A8-F6CB-E45257268272}"/>
              </a:ext>
            </a:extLst>
          </p:cNvPr>
          <p:cNvSpPr/>
          <p:nvPr/>
        </p:nvSpPr>
        <p:spPr>
          <a:xfrm rot="10800000" flipH="1" flipV="1">
            <a:off x="284415" y="3315161"/>
            <a:ext cx="1205492" cy="408628"/>
          </a:xfrm>
          <a:prstGeom prst="borderCallout2">
            <a:avLst>
              <a:gd name="adj1" fmla="val 363"/>
              <a:gd name="adj2" fmla="val 104588"/>
              <a:gd name="adj3" fmla="val -22636"/>
              <a:gd name="adj4" fmla="val 127425"/>
              <a:gd name="adj5" fmla="val -145083"/>
              <a:gd name="adj6" fmla="val 159915"/>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a:t>Skincare related words</a:t>
            </a:r>
          </a:p>
        </p:txBody>
      </p:sp>
      <p:sp>
        <p:nvSpPr>
          <p:cNvPr id="39" name="Line Callout 2 38">
            <a:extLst>
              <a:ext uri="{FF2B5EF4-FFF2-40B4-BE49-F238E27FC236}">
                <a16:creationId xmlns:a16="http://schemas.microsoft.com/office/drawing/2014/main" id="{223BAF6B-F396-9E82-0E21-D9ACBF381375}"/>
              </a:ext>
            </a:extLst>
          </p:cNvPr>
          <p:cNvSpPr/>
          <p:nvPr/>
        </p:nvSpPr>
        <p:spPr>
          <a:xfrm rot="10800000" flipH="1" flipV="1">
            <a:off x="159566" y="1666460"/>
            <a:ext cx="980730" cy="308177"/>
          </a:xfrm>
          <a:prstGeom prst="borderCallout2">
            <a:avLst>
              <a:gd name="adj1" fmla="val 20349"/>
              <a:gd name="adj2" fmla="val 106160"/>
              <a:gd name="adj3" fmla="val 21948"/>
              <a:gd name="adj4" fmla="val 119565"/>
              <a:gd name="adj5" fmla="val -34914"/>
              <a:gd name="adj6" fmla="val 139626"/>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a:t>GAN images</a:t>
            </a:r>
          </a:p>
        </p:txBody>
      </p:sp>
      <p:sp>
        <p:nvSpPr>
          <p:cNvPr id="40" name="Line Callout 2 39">
            <a:extLst>
              <a:ext uri="{FF2B5EF4-FFF2-40B4-BE49-F238E27FC236}">
                <a16:creationId xmlns:a16="http://schemas.microsoft.com/office/drawing/2014/main" id="{FD1F80BB-D07E-56D3-68F4-A7C3496F6CE4}"/>
              </a:ext>
            </a:extLst>
          </p:cNvPr>
          <p:cNvSpPr/>
          <p:nvPr/>
        </p:nvSpPr>
        <p:spPr>
          <a:xfrm rot="10800000" flipH="1" flipV="1">
            <a:off x="5095944" y="2999339"/>
            <a:ext cx="1048823" cy="413549"/>
          </a:xfrm>
          <a:prstGeom prst="borderCallout2">
            <a:avLst>
              <a:gd name="adj1" fmla="val -26840"/>
              <a:gd name="adj2" fmla="val 91821"/>
              <a:gd name="adj3" fmla="val -82146"/>
              <a:gd name="adj4" fmla="val 93026"/>
              <a:gd name="adj5" fmla="val -281884"/>
              <a:gd name="adj6" fmla="val 65722"/>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a:t>Legible Sentences</a:t>
            </a:r>
          </a:p>
        </p:txBody>
      </p:sp>
      <p:sp>
        <p:nvSpPr>
          <p:cNvPr id="41" name="Line Callout 2 40">
            <a:extLst>
              <a:ext uri="{FF2B5EF4-FFF2-40B4-BE49-F238E27FC236}">
                <a16:creationId xmlns:a16="http://schemas.microsoft.com/office/drawing/2014/main" id="{9BFDD304-7FBF-522B-CAA6-A383B519AD08}"/>
              </a:ext>
            </a:extLst>
          </p:cNvPr>
          <p:cNvSpPr/>
          <p:nvPr/>
        </p:nvSpPr>
        <p:spPr>
          <a:xfrm rot="10800000" flipH="1" flipV="1">
            <a:off x="3835462" y="2999339"/>
            <a:ext cx="1128108" cy="408627"/>
          </a:xfrm>
          <a:prstGeom prst="borderCallout2">
            <a:avLst>
              <a:gd name="adj1" fmla="val -10900"/>
              <a:gd name="adj2" fmla="val 13504"/>
              <a:gd name="adj3" fmla="val -33833"/>
              <a:gd name="adj4" fmla="val 27222"/>
              <a:gd name="adj5" fmla="val -113297"/>
              <a:gd name="adj6" fmla="val 3089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a:t>Learnt phrases</a:t>
            </a:r>
          </a:p>
        </p:txBody>
      </p:sp>
      <p:cxnSp>
        <p:nvCxnSpPr>
          <p:cNvPr id="43" name="Straight Connector 42">
            <a:extLst>
              <a:ext uri="{FF2B5EF4-FFF2-40B4-BE49-F238E27FC236}">
                <a16:creationId xmlns:a16="http://schemas.microsoft.com/office/drawing/2014/main" id="{E9B7DC12-BC62-3F5B-032D-F0C76571D543}"/>
              </a:ext>
            </a:extLst>
          </p:cNvPr>
          <p:cNvCxnSpPr>
            <a:cxnSpLocks/>
          </p:cNvCxnSpPr>
          <p:nvPr/>
        </p:nvCxnSpPr>
        <p:spPr>
          <a:xfrm flipV="1">
            <a:off x="1486068" y="2289301"/>
            <a:ext cx="936108" cy="94535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Google Shape;1484;p80">
            <a:extLst>
              <a:ext uri="{FF2B5EF4-FFF2-40B4-BE49-F238E27FC236}">
                <a16:creationId xmlns:a16="http://schemas.microsoft.com/office/drawing/2014/main" id="{D73DF3A7-182D-18BA-8561-52F9EC860213}"/>
              </a:ext>
            </a:extLst>
          </p:cNvPr>
          <p:cNvSpPr/>
          <p:nvPr/>
        </p:nvSpPr>
        <p:spPr>
          <a:xfrm>
            <a:off x="6637557" y="1412127"/>
            <a:ext cx="1786443" cy="339356"/>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Rectangle 27">
            <a:extLst>
              <a:ext uri="{FF2B5EF4-FFF2-40B4-BE49-F238E27FC236}">
                <a16:creationId xmlns:a16="http://schemas.microsoft.com/office/drawing/2014/main" id="{8234C141-FDBF-3555-951E-34A01C351FDD}"/>
              </a:ext>
            </a:extLst>
          </p:cNvPr>
          <p:cNvSpPr/>
          <p:nvPr/>
        </p:nvSpPr>
        <p:spPr>
          <a:xfrm>
            <a:off x="6429376" y="1751483"/>
            <a:ext cx="1994624" cy="1094437"/>
          </a:xfrm>
          <a:prstGeom prst="rect">
            <a:avLst/>
          </a:prstGeom>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i="1"/>
              <a:t>“This skincare product </a:t>
            </a:r>
            <a:r>
              <a:rPr lang="en-GB" sz="900" i="1"/>
              <a:t>is a great product. I have used this product for about 2 months now. I have a hard time searching for a long time before buying a new one and I have not had any problems with this product."</a:t>
            </a:r>
          </a:p>
        </p:txBody>
      </p:sp>
      <p:pic>
        <p:nvPicPr>
          <p:cNvPr id="29" name="Picture 28">
            <a:extLst>
              <a:ext uri="{FF2B5EF4-FFF2-40B4-BE49-F238E27FC236}">
                <a16:creationId xmlns:a16="http://schemas.microsoft.com/office/drawing/2014/main" id="{A02A0D75-4732-DA24-B562-406FDB850880}"/>
              </a:ext>
            </a:extLst>
          </p:cNvPr>
          <p:cNvPicPr>
            <a:picLocks noChangeAspect="1"/>
          </p:cNvPicPr>
          <p:nvPr/>
        </p:nvPicPr>
        <p:blipFill rotWithShape="1">
          <a:blip r:embed="rId8"/>
          <a:srcRect l="1338" r="1338"/>
          <a:stretch/>
        </p:blipFill>
        <p:spPr>
          <a:xfrm>
            <a:off x="6336988" y="1407205"/>
            <a:ext cx="338500" cy="3492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1" name="Graphic 30" descr="Rating Star with solid fill">
            <a:extLst>
              <a:ext uri="{FF2B5EF4-FFF2-40B4-BE49-F238E27FC236}">
                <a16:creationId xmlns:a16="http://schemas.microsoft.com/office/drawing/2014/main" id="{03DD6AFD-B5D5-C9F4-F202-002627C5ACF5}"/>
              </a:ext>
            </a:extLst>
          </p:cNvPr>
          <p:cNvPicPr>
            <a:picLocks noChangeAspect="1"/>
          </p:cNvPicPr>
          <p:nvPr/>
        </p:nvPicPr>
        <p:blipFill rotWithShape="1">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r="33420"/>
          <a:stretch/>
        </p:blipFill>
        <p:spPr>
          <a:xfrm>
            <a:off x="6788139" y="1103355"/>
            <a:ext cx="608810" cy="914400"/>
          </a:xfrm>
          <a:prstGeom prst="rect">
            <a:avLst/>
          </a:prstGeom>
        </p:spPr>
      </p:pic>
      <p:pic>
        <p:nvPicPr>
          <p:cNvPr id="35" name="Graphic 34" descr="Rating 3 Star with solid fill">
            <a:extLst>
              <a:ext uri="{FF2B5EF4-FFF2-40B4-BE49-F238E27FC236}">
                <a16:creationId xmlns:a16="http://schemas.microsoft.com/office/drawing/2014/main" id="{84C39006-B4D8-F9A4-57F9-42F10145D4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96949" y="1103355"/>
            <a:ext cx="914400" cy="914400"/>
          </a:xfrm>
          <a:prstGeom prst="rect">
            <a:avLst/>
          </a:prstGeom>
        </p:spPr>
      </p:pic>
      <p:sp>
        <p:nvSpPr>
          <p:cNvPr id="46" name="Line Callout 2 45">
            <a:extLst>
              <a:ext uri="{FF2B5EF4-FFF2-40B4-BE49-F238E27FC236}">
                <a16:creationId xmlns:a16="http://schemas.microsoft.com/office/drawing/2014/main" id="{AA4A3B0A-F074-E375-78E6-E3ED8E09F79C}"/>
              </a:ext>
            </a:extLst>
          </p:cNvPr>
          <p:cNvSpPr/>
          <p:nvPr/>
        </p:nvSpPr>
        <p:spPr>
          <a:xfrm rot="10800000" flipH="1" flipV="1">
            <a:off x="7092544" y="2999339"/>
            <a:ext cx="1331456" cy="413550"/>
          </a:xfrm>
          <a:prstGeom prst="borderCallout2">
            <a:avLst>
              <a:gd name="adj1" fmla="val -26840"/>
              <a:gd name="adj2" fmla="val 91821"/>
              <a:gd name="adj3" fmla="val -82146"/>
              <a:gd name="adj4" fmla="val 93026"/>
              <a:gd name="adj5" fmla="val -180876"/>
              <a:gd name="adj6" fmla="val 93485"/>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a:t>Semi-realistic reviews</a:t>
            </a:r>
          </a:p>
        </p:txBody>
      </p:sp>
    </p:spTree>
    <p:extLst>
      <p:ext uri="{BB962C8B-B14F-4D97-AF65-F5344CB8AC3E}">
        <p14:creationId xmlns:p14="http://schemas.microsoft.com/office/powerpoint/2010/main" val="19435734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FCEECDB-CD31-66A6-0366-BDDBF20621CC}"/>
              </a:ext>
            </a:extLst>
          </p:cNvPr>
          <p:cNvSpPr>
            <a:spLocks noGrp="1"/>
          </p:cNvSpPr>
          <p:nvPr>
            <p:ph type="title" idx="8"/>
          </p:nvPr>
        </p:nvSpPr>
        <p:spPr>
          <a:xfrm>
            <a:off x="897287" y="135650"/>
            <a:ext cx="7704000" cy="572700"/>
          </a:xfrm>
        </p:spPr>
        <p:txBody>
          <a:bodyPr/>
          <a:lstStyle/>
          <a:p>
            <a:pPr algn="ctr"/>
            <a:r>
              <a:rPr lang="en-US"/>
              <a:t>Model 3 - RNN: Blogpost  Article</a:t>
            </a:r>
            <a:endParaRPr lang="en-CH"/>
          </a:p>
        </p:txBody>
      </p:sp>
      <p:sp>
        <p:nvSpPr>
          <p:cNvPr id="27" name="Google Shape;576;p52">
            <a:extLst>
              <a:ext uri="{FF2B5EF4-FFF2-40B4-BE49-F238E27FC236}">
                <a16:creationId xmlns:a16="http://schemas.microsoft.com/office/drawing/2014/main" id="{66D4515B-7B6A-CD4A-5D97-529D400E71C3}"/>
              </a:ext>
            </a:extLst>
          </p:cNvPr>
          <p:cNvSpPr txBox="1">
            <a:spLocks noGrp="1"/>
          </p:cNvSpPr>
          <p:nvPr>
            <p:ph type="subTitle" idx="1"/>
          </p:nvPr>
        </p:nvSpPr>
        <p:spPr>
          <a:xfrm>
            <a:off x="593370" y="1376658"/>
            <a:ext cx="3710487" cy="657209"/>
          </a:xfrm>
          <a:prstGeom prst="rect">
            <a:avLst/>
          </a:prstGeom>
        </p:spPr>
        <p:txBody>
          <a:bodyPr spcFirstLastPara="1" wrap="square" lIns="91425" tIns="91425" rIns="91425" bIns="91425" anchor="b" anchorCtr="0">
            <a:noAutofit/>
          </a:bodyPr>
          <a:lstStyle/>
          <a:p>
            <a:pPr marL="0" lvl="0" indent="0" algn="ctr"/>
            <a:r>
              <a:rPr lang="en-GB" sz="2000" b="1"/>
              <a:t>Char-to-char Mapping</a:t>
            </a:r>
            <a:endParaRPr sz="2000" b="1"/>
          </a:p>
        </p:txBody>
      </p:sp>
      <p:sp>
        <p:nvSpPr>
          <p:cNvPr id="28" name="Google Shape;576;p52">
            <a:extLst>
              <a:ext uri="{FF2B5EF4-FFF2-40B4-BE49-F238E27FC236}">
                <a16:creationId xmlns:a16="http://schemas.microsoft.com/office/drawing/2014/main" id="{35EF455A-5200-57BB-D874-02ABF75178CD}"/>
              </a:ext>
            </a:extLst>
          </p:cNvPr>
          <p:cNvSpPr txBox="1">
            <a:spLocks/>
          </p:cNvSpPr>
          <p:nvPr/>
        </p:nvSpPr>
        <p:spPr>
          <a:xfrm>
            <a:off x="4781984" y="1388414"/>
            <a:ext cx="3710487" cy="6572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1pPr>
            <a:lvl2pPr marL="914400" marR="0" lvl="1" indent="-317500" algn="l"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2pPr>
            <a:lvl3pPr marL="1371600" marR="0" lvl="2" indent="-317500" algn="l"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3pPr>
            <a:lvl4pPr marL="1828800" marR="0" lvl="3" indent="-317500" algn="l"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4pPr>
            <a:lvl5pPr marL="2286000" marR="0" lvl="4" indent="-317500" algn="l"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5pPr>
            <a:lvl6pPr marL="2743200" marR="0" lvl="5" indent="-317500" algn="l"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6pPr>
            <a:lvl7pPr marL="3200400" marR="0" lvl="6" indent="-317500" algn="l"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7pPr>
            <a:lvl8pPr marL="3657600" marR="0" lvl="7" indent="-317500" algn="l"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8pPr>
            <a:lvl9pPr marL="4114800" marR="0" lvl="8" indent="-317500" algn="l"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9pPr>
          </a:lstStyle>
          <a:p>
            <a:pPr marL="0" indent="0" algn="ctr"/>
            <a:r>
              <a:rPr lang="en-GB" sz="2000" b="1"/>
              <a:t>Word-to-word Mapping</a:t>
            </a:r>
          </a:p>
        </p:txBody>
      </p:sp>
      <p:grpSp>
        <p:nvGrpSpPr>
          <p:cNvPr id="29" name="Group 28">
            <a:extLst>
              <a:ext uri="{FF2B5EF4-FFF2-40B4-BE49-F238E27FC236}">
                <a16:creationId xmlns:a16="http://schemas.microsoft.com/office/drawing/2014/main" id="{0950B1CD-880A-91C1-BD79-727737DDC04C}"/>
              </a:ext>
            </a:extLst>
          </p:cNvPr>
          <p:cNvGrpSpPr/>
          <p:nvPr/>
        </p:nvGrpSpPr>
        <p:grpSpPr>
          <a:xfrm>
            <a:off x="5345324" y="2057508"/>
            <a:ext cx="2493818" cy="621248"/>
            <a:chOff x="1433946" y="1527987"/>
            <a:chExt cx="2493818" cy="621248"/>
          </a:xfrm>
        </p:grpSpPr>
        <p:sp>
          <p:nvSpPr>
            <p:cNvPr id="30" name="TextBox 29">
              <a:extLst>
                <a:ext uri="{FF2B5EF4-FFF2-40B4-BE49-F238E27FC236}">
                  <a16:creationId xmlns:a16="http://schemas.microsoft.com/office/drawing/2014/main" id="{FCFF5ACC-04B4-8AC4-58FD-10BA9600313B}"/>
                </a:ext>
              </a:extLst>
            </p:cNvPr>
            <p:cNvSpPr txBox="1"/>
            <p:nvPr/>
          </p:nvSpPr>
          <p:spPr>
            <a:xfrm>
              <a:off x="1433946" y="1527987"/>
              <a:ext cx="491836" cy="307777"/>
            </a:xfrm>
            <a:prstGeom prst="rect">
              <a:avLst/>
            </a:prstGeom>
            <a:noFill/>
          </p:spPr>
          <p:txBody>
            <a:bodyPr wrap="square">
              <a:spAutoFit/>
            </a:bodyPr>
            <a:lstStyle/>
            <a:p>
              <a:r>
                <a:rPr lang="en-US">
                  <a:solidFill>
                    <a:schemeClr val="tx1"/>
                  </a:solidFill>
                </a:rPr>
                <a:t>X</a:t>
              </a:r>
              <a:endParaRPr lang="en-CH">
                <a:solidFill>
                  <a:schemeClr val="tx1"/>
                </a:solidFill>
              </a:endParaRPr>
            </a:p>
          </p:txBody>
        </p:sp>
        <p:sp>
          <p:nvSpPr>
            <p:cNvPr id="31" name="TextBox 30">
              <a:extLst>
                <a:ext uri="{FF2B5EF4-FFF2-40B4-BE49-F238E27FC236}">
                  <a16:creationId xmlns:a16="http://schemas.microsoft.com/office/drawing/2014/main" id="{2843CD15-1FD0-6A22-740D-2FF0AF3174BF}"/>
                </a:ext>
              </a:extLst>
            </p:cNvPr>
            <p:cNvSpPr txBox="1"/>
            <p:nvPr/>
          </p:nvSpPr>
          <p:spPr>
            <a:xfrm>
              <a:off x="2573482" y="1527987"/>
              <a:ext cx="491836" cy="307777"/>
            </a:xfrm>
            <a:prstGeom prst="rect">
              <a:avLst/>
            </a:prstGeom>
            <a:noFill/>
          </p:spPr>
          <p:txBody>
            <a:bodyPr wrap="square">
              <a:spAutoFit/>
            </a:bodyPr>
            <a:lstStyle/>
            <a:p>
              <a:r>
                <a:rPr lang="en-US">
                  <a:solidFill>
                    <a:schemeClr val="tx1"/>
                  </a:solidFill>
                </a:rPr>
                <a:t>Y</a:t>
              </a:r>
              <a:endParaRPr lang="en-CH">
                <a:solidFill>
                  <a:schemeClr val="tx1"/>
                </a:solidFill>
              </a:endParaRPr>
            </a:p>
          </p:txBody>
        </p:sp>
        <p:sp>
          <p:nvSpPr>
            <p:cNvPr id="32" name="TextBox 31">
              <a:extLst>
                <a:ext uri="{FF2B5EF4-FFF2-40B4-BE49-F238E27FC236}">
                  <a16:creationId xmlns:a16="http://schemas.microsoft.com/office/drawing/2014/main" id="{F8AD17B3-923F-EA0C-32F4-B756F47DD434}"/>
                </a:ext>
              </a:extLst>
            </p:cNvPr>
            <p:cNvSpPr txBox="1"/>
            <p:nvPr/>
          </p:nvSpPr>
          <p:spPr>
            <a:xfrm>
              <a:off x="1433946" y="1841458"/>
              <a:ext cx="1385454" cy="307777"/>
            </a:xfrm>
            <a:prstGeom prst="rect">
              <a:avLst/>
            </a:prstGeom>
            <a:noFill/>
          </p:spPr>
          <p:txBody>
            <a:bodyPr wrap="square">
              <a:spAutoFit/>
            </a:bodyPr>
            <a:lstStyle/>
            <a:p>
              <a:r>
                <a:rPr lang="en-US">
                  <a:solidFill>
                    <a:schemeClr val="tx1"/>
                  </a:solidFill>
                </a:rPr>
                <a:t>[hello]</a:t>
              </a:r>
              <a:endParaRPr lang="en-CH">
                <a:solidFill>
                  <a:schemeClr val="tx1"/>
                </a:solidFill>
              </a:endParaRPr>
            </a:p>
          </p:txBody>
        </p:sp>
        <p:sp>
          <p:nvSpPr>
            <p:cNvPr id="33" name="TextBox 32">
              <a:extLst>
                <a:ext uri="{FF2B5EF4-FFF2-40B4-BE49-F238E27FC236}">
                  <a16:creationId xmlns:a16="http://schemas.microsoft.com/office/drawing/2014/main" id="{949555DC-63C6-8A55-C4F8-6A865AFA8C31}"/>
                </a:ext>
              </a:extLst>
            </p:cNvPr>
            <p:cNvSpPr txBox="1"/>
            <p:nvPr/>
          </p:nvSpPr>
          <p:spPr>
            <a:xfrm>
              <a:off x="2542310" y="1835763"/>
              <a:ext cx="1385454" cy="307777"/>
            </a:xfrm>
            <a:prstGeom prst="rect">
              <a:avLst/>
            </a:prstGeom>
            <a:noFill/>
          </p:spPr>
          <p:txBody>
            <a:bodyPr wrap="square">
              <a:spAutoFit/>
            </a:bodyPr>
            <a:lstStyle/>
            <a:p>
              <a:r>
                <a:rPr lang="en-US">
                  <a:solidFill>
                    <a:schemeClr val="tx1"/>
                  </a:solidFill>
                </a:rPr>
                <a:t>[</a:t>
              </a:r>
              <a:r>
                <a:rPr lang="en-US" err="1">
                  <a:solidFill>
                    <a:schemeClr val="tx1"/>
                  </a:solidFill>
                </a:rPr>
                <a:t>swiss</a:t>
              </a:r>
              <a:r>
                <a:rPr lang="en-US">
                  <a:solidFill>
                    <a:schemeClr val="tx1"/>
                  </a:solidFill>
                </a:rPr>
                <a:t>]</a:t>
              </a:r>
              <a:endParaRPr lang="en-CH">
                <a:solidFill>
                  <a:schemeClr val="tx1"/>
                </a:solidFill>
              </a:endParaRPr>
            </a:p>
          </p:txBody>
        </p:sp>
      </p:grpSp>
      <p:sp>
        <p:nvSpPr>
          <p:cNvPr id="36" name="Rectangle 35">
            <a:extLst>
              <a:ext uri="{FF2B5EF4-FFF2-40B4-BE49-F238E27FC236}">
                <a16:creationId xmlns:a16="http://schemas.microsoft.com/office/drawing/2014/main" id="{EFFC8A05-F60E-6C01-27A1-4D51FAC466F9}"/>
              </a:ext>
            </a:extLst>
          </p:cNvPr>
          <p:cNvSpPr/>
          <p:nvPr/>
        </p:nvSpPr>
        <p:spPr>
          <a:xfrm>
            <a:off x="4482878" y="1717018"/>
            <a:ext cx="45719" cy="28305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16" name="Group 15">
            <a:extLst>
              <a:ext uri="{FF2B5EF4-FFF2-40B4-BE49-F238E27FC236}">
                <a16:creationId xmlns:a16="http://schemas.microsoft.com/office/drawing/2014/main" id="{FAEF7AD0-FA3F-D154-B691-3243198AA464}"/>
              </a:ext>
            </a:extLst>
          </p:cNvPr>
          <p:cNvGrpSpPr/>
          <p:nvPr/>
        </p:nvGrpSpPr>
        <p:grpSpPr>
          <a:xfrm>
            <a:off x="1257122" y="2094084"/>
            <a:ext cx="2501743" cy="1466278"/>
            <a:chOff x="1141298" y="1978260"/>
            <a:chExt cx="2501743" cy="1466278"/>
          </a:xfrm>
        </p:grpSpPr>
        <p:sp>
          <p:nvSpPr>
            <p:cNvPr id="18" name="TextBox 17">
              <a:extLst>
                <a:ext uri="{FF2B5EF4-FFF2-40B4-BE49-F238E27FC236}">
                  <a16:creationId xmlns:a16="http://schemas.microsoft.com/office/drawing/2014/main" id="{383EF779-B30A-E99E-1DE9-EFBA46C3A476}"/>
                </a:ext>
              </a:extLst>
            </p:cNvPr>
            <p:cNvSpPr txBox="1"/>
            <p:nvPr/>
          </p:nvSpPr>
          <p:spPr>
            <a:xfrm>
              <a:off x="1141298" y="1978260"/>
              <a:ext cx="491836" cy="307777"/>
            </a:xfrm>
            <a:prstGeom prst="rect">
              <a:avLst/>
            </a:prstGeom>
            <a:noFill/>
          </p:spPr>
          <p:txBody>
            <a:bodyPr wrap="square">
              <a:spAutoFit/>
            </a:bodyPr>
            <a:lstStyle/>
            <a:p>
              <a:r>
                <a:rPr lang="en-US">
                  <a:solidFill>
                    <a:schemeClr val="tx1"/>
                  </a:solidFill>
                </a:rPr>
                <a:t>X</a:t>
              </a:r>
              <a:endParaRPr lang="en-CH">
                <a:solidFill>
                  <a:schemeClr val="tx1"/>
                </a:solidFill>
              </a:endParaRPr>
            </a:p>
          </p:txBody>
        </p:sp>
        <p:sp>
          <p:nvSpPr>
            <p:cNvPr id="22" name="TextBox 21">
              <a:extLst>
                <a:ext uri="{FF2B5EF4-FFF2-40B4-BE49-F238E27FC236}">
                  <a16:creationId xmlns:a16="http://schemas.microsoft.com/office/drawing/2014/main" id="{C03A410E-C79D-DABC-9F34-DE325A295767}"/>
                </a:ext>
              </a:extLst>
            </p:cNvPr>
            <p:cNvSpPr txBox="1"/>
            <p:nvPr/>
          </p:nvSpPr>
          <p:spPr>
            <a:xfrm>
              <a:off x="2280834" y="1978260"/>
              <a:ext cx="491836" cy="307777"/>
            </a:xfrm>
            <a:prstGeom prst="rect">
              <a:avLst/>
            </a:prstGeom>
            <a:noFill/>
          </p:spPr>
          <p:txBody>
            <a:bodyPr wrap="square">
              <a:spAutoFit/>
            </a:bodyPr>
            <a:lstStyle/>
            <a:p>
              <a:r>
                <a:rPr lang="en-US">
                  <a:solidFill>
                    <a:schemeClr val="tx1"/>
                  </a:solidFill>
                </a:rPr>
                <a:t>Y</a:t>
              </a:r>
              <a:endParaRPr lang="en-CH">
                <a:solidFill>
                  <a:schemeClr val="tx1"/>
                </a:solidFill>
              </a:endParaRPr>
            </a:p>
          </p:txBody>
        </p:sp>
        <p:sp>
          <p:nvSpPr>
            <p:cNvPr id="23" name="TextBox 22">
              <a:extLst>
                <a:ext uri="{FF2B5EF4-FFF2-40B4-BE49-F238E27FC236}">
                  <a16:creationId xmlns:a16="http://schemas.microsoft.com/office/drawing/2014/main" id="{5E61439F-5531-F0D6-86C4-78DA2E4CD986}"/>
                </a:ext>
              </a:extLst>
            </p:cNvPr>
            <p:cNvSpPr txBox="1"/>
            <p:nvPr/>
          </p:nvSpPr>
          <p:spPr>
            <a:xfrm>
              <a:off x="1141298" y="2291731"/>
              <a:ext cx="1385454" cy="307777"/>
            </a:xfrm>
            <a:prstGeom prst="rect">
              <a:avLst/>
            </a:prstGeom>
            <a:noFill/>
          </p:spPr>
          <p:txBody>
            <a:bodyPr wrap="square">
              <a:spAutoFit/>
            </a:bodyPr>
            <a:lstStyle/>
            <a:p>
              <a:r>
                <a:rPr lang="en-US">
                  <a:solidFill>
                    <a:schemeClr val="tx1"/>
                  </a:solidFill>
                </a:rPr>
                <a:t>[h, e, l, l ]</a:t>
              </a:r>
              <a:endParaRPr lang="en-CH">
                <a:solidFill>
                  <a:schemeClr val="tx1"/>
                </a:solidFill>
              </a:endParaRPr>
            </a:p>
          </p:txBody>
        </p:sp>
        <p:sp>
          <p:nvSpPr>
            <p:cNvPr id="24" name="TextBox 23">
              <a:extLst>
                <a:ext uri="{FF2B5EF4-FFF2-40B4-BE49-F238E27FC236}">
                  <a16:creationId xmlns:a16="http://schemas.microsoft.com/office/drawing/2014/main" id="{66B6BE31-E5FD-1BB1-A581-2B2081786B34}"/>
                </a:ext>
              </a:extLst>
            </p:cNvPr>
            <p:cNvSpPr txBox="1"/>
            <p:nvPr/>
          </p:nvSpPr>
          <p:spPr>
            <a:xfrm>
              <a:off x="2249662" y="2286036"/>
              <a:ext cx="1385454" cy="307777"/>
            </a:xfrm>
            <a:prstGeom prst="rect">
              <a:avLst/>
            </a:prstGeom>
            <a:noFill/>
          </p:spPr>
          <p:txBody>
            <a:bodyPr wrap="square">
              <a:spAutoFit/>
            </a:bodyPr>
            <a:lstStyle/>
            <a:p>
              <a:r>
                <a:rPr lang="en-US">
                  <a:solidFill>
                    <a:schemeClr val="tx1"/>
                  </a:solidFill>
                </a:rPr>
                <a:t>[o]</a:t>
              </a:r>
              <a:endParaRPr lang="en-CH">
                <a:solidFill>
                  <a:schemeClr val="tx1"/>
                </a:solidFill>
              </a:endParaRPr>
            </a:p>
          </p:txBody>
        </p:sp>
        <p:sp>
          <p:nvSpPr>
            <p:cNvPr id="25" name="TextBox 24">
              <a:extLst>
                <a:ext uri="{FF2B5EF4-FFF2-40B4-BE49-F238E27FC236}">
                  <a16:creationId xmlns:a16="http://schemas.microsoft.com/office/drawing/2014/main" id="{72D609A3-9296-4AFF-0DEB-53F5A4D7285F}"/>
                </a:ext>
              </a:extLst>
            </p:cNvPr>
            <p:cNvSpPr txBox="1"/>
            <p:nvPr/>
          </p:nvSpPr>
          <p:spPr>
            <a:xfrm>
              <a:off x="1141298" y="2714246"/>
              <a:ext cx="1385454" cy="307777"/>
            </a:xfrm>
            <a:prstGeom prst="rect">
              <a:avLst/>
            </a:prstGeom>
            <a:noFill/>
          </p:spPr>
          <p:txBody>
            <a:bodyPr wrap="square">
              <a:spAutoFit/>
            </a:bodyPr>
            <a:lstStyle/>
            <a:p>
              <a:r>
                <a:rPr lang="en-US">
                  <a:solidFill>
                    <a:schemeClr val="tx1"/>
                  </a:solidFill>
                </a:rPr>
                <a:t>[e, l, l, o]</a:t>
              </a:r>
              <a:endParaRPr lang="en-CH">
                <a:solidFill>
                  <a:schemeClr val="tx1"/>
                </a:solidFill>
              </a:endParaRPr>
            </a:p>
          </p:txBody>
        </p:sp>
        <p:sp>
          <p:nvSpPr>
            <p:cNvPr id="26" name="TextBox 25">
              <a:extLst>
                <a:ext uri="{FF2B5EF4-FFF2-40B4-BE49-F238E27FC236}">
                  <a16:creationId xmlns:a16="http://schemas.microsoft.com/office/drawing/2014/main" id="{B6F98154-DB56-1904-D149-52EF484BB8CF}"/>
                </a:ext>
              </a:extLst>
            </p:cNvPr>
            <p:cNvSpPr txBox="1"/>
            <p:nvPr/>
          </p:nvSpPr>
          <p:spPr>
            <a:xfrm>
              <a:off x="2249662" y="2714246"/>
              <a:ext cx="1385454" cy="307777"/>
            </a:xfrm>
            <a:prstGeom prst="rect">
              <a:avLst/>
            </a:prstGeom>
            <a:noFill/>
          </p:spPr>
          <p:txBody>
            <a:bodyPr wrap="square">
              <a:spAutoFit/>
            </a:bodyPr>
            <a:lstStyle/>
            <a:p>
              <a:r>
                <a:rPr lang="en-US">
                  <a:solidFill>
                    <a:schemeClr val="tx1"/>
                  </a:solidFill>
                </a:rPr>
                <a:t>[  ]</a:t>
              </a:r>
              <a:endParaRPr lang="en-CH">
                <a:solidFill>
                  <a:schemeClr val="tx1"/>
                </a:solidFill>
              </a:endParaRPr>
            </a:p>
          </p:txBody>
        </p:sp>
        <p:sp>
          <p:nvSpPr>
            <p:cNvPr id="37" name="TextBox 36">
              <a:extLst>
                <a:ext uri="{FF2B5EF4-FFF2-40B4-BE49-F238E27FC236}">
                  <a16:creationId xmlns:a16="http://schemas.microsoft.com/office/drawing/2014/main" id="{BD56D38F-0BC8-841C-DEEC-3BD356D39A15}"/>
                </a:ext>
              </a:extLst>
            </p:cNvPr>
            <p:cNvSpPr txBox="1"/>
            <p:nvPr/>
          </p:nvSpPr>
          <p:spPr>
            <a:xfrm>
              <a:off x="1141298" y="3136761"/>
              <a:ext cx="1385454" cy="307777"/>
            </a:xfrm>
            <a:prstGeom prst="rect">
              <a:avLst/>
            </a:prstGeom>
            <a:noFill/>
          </p:spPr>
          <p:txBody>
            <a:bodyPr wrap="square">
              <a:spAutoFit/>
            </a:bodyPr>
            <a:lstStyle/>
            <a:p>
              <a:r>
                <a:rPr lang="en-US">
                  <a:solidFill>
                    <a:schemeClr val="tx1"/>
                  </a:solidFill>
                </a:rPr>
                <a:t>[l, l, o,   ]</a:t>
              </a:r>
              <a:endParaRPr lang="en-CH">
                <a:solidFill>
                  <a:schemeClr val="tx1"/>
                </a:solidFill>
              </a:endParaRPr>
            </a:p>
          </p:txBody>
        </p:sp>
        <p:sp>
          <p:nvSpPr>
            <p:cNvPr id="38" name="TextBox 37">
              <a:extLst>
                <a:ext uri="{FF2B5EF4-FFF2-40B4-BE49-F238E27FC236}">
                  <a16:creationId xmlns:a16="http://schemas.microsoft.com/office/drawing/2014/main" id="{BC2C9F44-CBFC-5033-247F-E312A0CD6283}"/>
                </a:ext>
              </a:extLst>
            </p:cNvPr>
            <p:cNvSpPr txBox="1"/>
            <p:nvPr/>
          </p:nvSpPr>
          <p:spPr>
            <a:xfrm>
              <a:off x="2257587" y="3136761"/>
              <a:ext cx="1385454" cy="307777"/>
            </a:xfrm>
            <a:prstGeom prst="rect">
              <a:avLst/>
            </a:prstGeom>
            <a:noFill/>
          </p:spPr>
          <p:txBody>
            <a:bodyPr wrap="square">
              <a:spAutoFit/>
            </a:bodyPr>
            <a:lstStyle/>
            <a:p>
              <a:r>
                <a:rPr lang="en-US">
                  <a:solidFill>
                    <a:schemeClr val="tx1"/>
                  </a:solidFill>
                </a:rPr>
                <a:t>[s]</a:t>
              </a:r>
              <a:endParaRPr lang="en-CH">
                <a:solidFill>
                  <a:schemeClr val="tx1"/>
                </a:solidFill>
              </a:endParaRPr>
            </a:p>
          </p:txBody>
        </p:sp>
      </p:grpSp>
      <p:sp>
        <p:nvSpPr>
          <p:cNvPr id="39" name="TextBox 38">
            <a:extLst>
              <a:ext uri="{FF2B5EF4-FFF2-40B4-BE49-F238E27FC236}">
                <a16:creationId xmlns:a16="http://schemas.microsoft.com/office/drawing/2014/main" id="{17C4B88B-0D6B-4F51-6E5D-48EBF5CBBE0A}"/>
              </a:ext>
            </a:extLst>
          </p:cNvPr>
          <p:cNvSpPr txBox="1"/>
          <p:nvPr/>
        </p:nvSpPr>
        <p:spPr>
          <a:xfrm>
            <a:off x="3959870" y="1007447"/>
            <a:ext cx="1385454" cy="323165"/>
          </a:xfrm>
          <a:prstGeom prst="rect">
            <a:avLst/>
          </a:prstGeom>
          <a:noFill/>
        </p:spPr>
        <p:txBody>
          <a:bodyPr wrap="square">
            <a:spAutoFit/>
          </a:bodyPr>
          <a:lstStyle/>
          <a:p>
            <a:r>
              <a:rPr lang="en-US" sz="1500">
                <a:solidFill>
                  <a:schemeClr val="tx1"/>
                </a:solidFill>
              </a:rPr>
              <a:t>[hello </a:t>
            </a:r>
            <a:r>
              <a:rPr lang="en-US" sz="1500" err="1">
                <a:solidFill>
                  <a:schemeClr val="tx1"/>
                </a:solidFill>
              </a:rPr>
              <a:t>swiss</a:t>
            </a:r>
            <a:r>
              <a:rPr lang="en-US" sz="1500">
                <a:solidFill>
                  <a:schemeClr val="tx1"/>
                </a:solidFill>
              </a:rPr>
              <a:t>]</a:t>
            </a:r>
            <a:endParaRPr lang="en-CH" sz="1500">
              <a:solidFill>
                <a:schemeClr val="tx1"/>
              </a:solidFill>
            </a:endParaRPr>
          </a:p>
        </p:txBody>
      </p:sp>
    </p:spTree>
    <p:extLst>
      <p:ext uri="{BB962C8B-B14F-4D97-AF65-F5344CB8AC3E}">
        <p14:creationId xmlns:p14="http://schemas.microsoft.com/office/powerpoint/2010/main" val="33479710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FCEECDB-CD31-66A6-0366-BDDBF20621CC}"/>
              </a:ext>
            </a:extLst>
          </p:cNvPr>
          <p:cNvSpPr>
            <a:spLocks noGrp="1"/>
          </p:cNvSpPr>
          <p:nvPr>
            <p:ph type="title" idx="8"/>
          </p:nvPr>
        </p:nvSpPr>
        <p:spPr>
          <a:xfrm>
            <a:off x="846487" y="0"/>
            <a:ext cx="7704000" cy="572700"/>
          </a:xfrm>
        </p:spPr>
        <p:txBody>
          <a:bodyPr/>
          <a:lstStyle/>
          <a:p>
            <a:pPr algn="ctr"/>
            <a:r>
              <a:rPr lang="en-US"/>
              <a:t>Model 3 - RNN: Blogpost  Article</a:t>
            </a:r>
            <a:endParaRPr lang="en-CH"/>
          </a:p>
        </p:txBody>
      </p:sp>
      <p:sp>
        <p:nvSpPr>
          <p:cNvPr id="4" name="TextBox 3">
            <a:extLst>
              <a:ext uri="{FF2B5EF4-FFF2-40B4-BE49-F238E27FC236}">
                <a16:creationId xmlns:a16="http://schemas.microsoft.com/office/drawing/2014/main" id="{ECDCC797-6921-14C7-3B42-70B3E171E777}"/>
              </a:ext>
            </a:extLst>
          </p:cNvPr>
          <p:cNvSpPr txBox="1"/>
          <p:nvPr/>
        </p:nvSpPr>
        <p:spPr>
          <a:xfrm>
            <a:off x="1073901" y="1437606"/>
            <a:ext cx="3148504" cy="492443"/>
          </a:xfrm>
          <a:prstGeom prst="rect">
            <a:avLst/>
          </a:prstGeom>
          <a:noFill/>
        </p:spPr>
        <p:txBody>
          <a:bodyPr wrap="square" rtlCol="0">
            <a:spAutoFit/>
          </a:bodyPr>
          <a:lstStyle/>
          <a:p>
            <a:pPr>
              <a:buClr>
                <a:schemeClr val="bg1"/>
              </a:buClr>
            </a:pPr>
            <a:r>
              <a:rPr lang="en-GB">
                <a:solidFill>
                  <a:schemeClr val="bg1"/>
                </a:solidFill>
              </a:rPr>
              <a:t>Dataset </a:t>
            </a:r>
            <a:r>
              <a:rPr lang="en-GB">
                <a:solidFill>
                  <a:schemeClr val="bg1"/>
                </a:solidFill>
                <a:sym typeface="Wingdings" panose="05000000000000000000" pitchFamily="2" charset="2"/>
              </a:rPr>
              <a:t> </a:t>
            </a:r>
            <a:r>
              <a:rPr lang="en-GB" err="1">
                <a:solidFill>
                  <a:schemeClr val="bg1"/>
                </a:solidFill>
              </a:rPr>
              <a:t>ag_news</a:t>
            </a:r>
            <a:endParaRPr lang="en-GB">
              <a:solidFill>
                <a:schemeClr val="bg1"/>
              </a:solidFill>
            </a:endParaRPr>
          </a:p>
          <a:p>
            <a:pPr>
              <a:buClr>
                <a:schemeClr val="bg1"/>
              </a:buClr>
            </a:pPr>
            <a:r>
              <a:rPr lang="en-GB" sz="1200">
                <a:solidFill>
                  <a:schemeClr val="bg1"/>
                </a:solidFill>
              </a:rPr>
              <a:t>(load via </a:t>
            </a:r>
            <a:r>
              <a:rPr lang="en-GB" sz="1200" err="1">
                <a:solidFill>
                  <a:schemeClr val="bg1"/>
                </a:solidFill>
              </a:rPr>
              <a:t>Huggingface</a:t>
            </a:r>
            <a:r>
              <a:rPr lang="en-GB" sz="1200">
                <a:solidFill>
                  <a:schemeClr val="bg1"/>
                </a:solidFill>
              </a:rPr>
              <a:t>)</a:t>
            </a:r>
            <a:endParaRPr lang="en-GB">
              <a:solidFill>
                <a:schemeClr val="bg1"/>
              </a:solidFill>
            </a:endParaRPr>
          </a:p>
        </p:txBody>
      </p:sp>
      <p:pic>
        <p:nvPicPr>
          <p:cNvPr id="5" name="Picture 2">
            <a:extLst>
              <a:ext uri="{FF2B5EF4-FFF2-40B4-BE49-F238E27FC236}">
                <a16:creationId xmlns:a16="http://schemas.microsoft.com/office/drawing/2014/main" id="{E9720539-CBB9-43FB-5CA8-F8273EE43C37}"/>
              </a:ext>
            </a:extLst>
          </p:cNvPr>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6463" y="827371"/>
            <a:ext cx="432000" cy="432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B682F802-5BBD-760A-1203-96D6BF3EBF04}"/>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28504" y="2111767"/>
            <a:ext cx="432000" cy="43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Repeat ">
            <a:extLst>
              <a:ext uri="{FF2B5EF4-FFF2-40B4-BE49-F238E27FC236}">
                <a16:creationId xmlns:a16="http://schemas.microsoft.com/office/drawing/2014/main" id="{721032B8-EA02-8C20-0F1C-18A2CB07E48B}"/>
              </a:ext>
            </a:extLst>
          </p:cNvPr>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06463" y="4176243"/>
            <a:ext cx="432000" cy="432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a:extLst>
              <a:ext uri="{FF2B5EF4-FFF2-40B4-BE49-F238E27FC236}">
                <a16:creationId xmlns:a16="http://schemas.microsoft.com/office/drawing/2014/main" id="{DD117F6E-E5ED-6E04-2414-1B046683C50B}"/>
              </a:ext>
            </a:extLst>
          </p:cNvPr>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13390" y="1489499"/>
            <a:ext cx="432000" cy="43199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F23EA40-2366-9252-9019-2F4714D6486A}"/>
              </a:ext>
            </a:extLst>
          </p:cNvPr>
          <p:cNvSpPr txBox="1"/>
          <p:nvPr/>
        </p:nvSpPr>
        <p:spPr>
          <a:xfrm>
            <a:off x="1066974" y="888230"/>
            <a:ext cx="4104673" cy="307777"/>
          </a:xfrm>
          <a:prstGeom prst="rect">
            <a:avLst/>
          </a:prstGeom>
          <a:noFill/>
        </p:spPr>
        <p:txBody>
          <a:bodyPr wrap="square" rtlCol="0">
            <a:spAutoFit/>
          </a:bodyPr>
          <a:lstStyle/>
          <a:p>
            <a:pPr>
              <a:buClr>
                <a:schemeClr val="bg1"/>
              </a:buClr>
            </a:pPr>
            <a:r>
              <a:rPr lang="en-GB">
                <a:solidFill>
                  <a:schemeClr val="bg1"/>
                </a:solidFill>
              </a:rPr>
              <a:t>Starter </a:t>
            </a:r>
            <a:r>
              <a:rPr lang="en-GB" u="sng">
                <a:solidFill>
                  <a:schemeClr val="bg1"/>
                </a:solidFill>
              </a:rPr>
              <a:t>class code Block 6 </a:t>
            </a:r>
            <a:r>
              <a:rPr lang="en-GB" sz="1200">
                <a:solidFill>
                  <a:schemeClr val="bg1"/>
                </a:solidFill>
              </a:rPr>
              <a:t>(generate text)</a:t>
            </a:r>
            <a:endParaRPr lang="en-GB">
              <a:solidFill>
                <a:schemeClr val="bg1"/>
              </a:solidFill>
            </a:endParaRPr>
          </a:p>
        </p:txBody>
      </p:sp>
      <p:sp>
        <p:nvSpPr>
          <p:cNvPr id="13" name="TextBox 12">
            <a:extLst>
              <a:ext uri="{FF2B5EF4-FFF2-40B4-BE49-F238E27FC236}">
                <a16:creationId xmlns:a16="http://schemas.microsoft.com/office/drawing/2014/main" id="{060DDB90-25F7-FFCB-5431-59F8D00C5ACE}"/>
              </a:ext>
            </a:extLst>
          </p:cNvPr>
          <p:cNvSpPr txBox="1"/>
          <p:nvPr/>
        </p:nvSpPr>
        <p:spPr>
          <a:xfrm>
            <a:off x="1073901" y="2134096"/>
            <a:ext cx="3264735" cy="792525"/>
          </a:xfrm>
          <a:prstGeom prst="rect">
            <a:avLst/>
          </a:prstGeom>
          <a:noFill/>
        </p:spPr>
        <p:txBody>
          <a:bodyPr wrap="square" rtlCol="0">
            <a:spAutoFit/>
          </a:bodyPr>
          <a:lstStyle/>
          <a:p>
            <a:pPr>
              <a:buClr>
                <a:schemeClr val="bg1"/>
              </a:buClr>
            </a:pPr>
            <a:r>
              <a:rPr lang="en-GB">
                <a:solidFill>
                  <a:schemeClr val="bg1"/>
                </a:solidFill>
              </a:rPr>
              <a:t>Data Cleansing</a:t>
            </a:r>
          </a:p>
          <a:p>
            <a:pPr marL="171450" indent="-171450">
              <a:buClr>
                <a:schemeClr val="bg1"/>
              </a:buClr>
              <a:buFont typeface="Arial" panose="020B0604020202020204" pitchFamily="34" charset="0"/>
              <a:buChar char="•"/>
            </a:pPr>
            <a:r>
              <a:rPr lang="en-GB" sz="1050">
                <a:solidFill>
                  <a:schemeClr val="bg1"/>
                </a:solidFill>
              </a:rPr>
              <a:t>Remove redundant words</a:t>
            </a:r>
          </a:p>
          <a:p>
            <a:pPr marL="171450" indent="-171450">
              <a:buClr>
                <a:schemeClr val="bg1"/>
              </a:buClr>
              <a:buFont typeface="Arial" panose="020B0604020202020204" pitchFamily="34" charset="0"/>
              <a:buChar char="•"/>
            </a:pPr>
            <a:r>
              <a:rPr lang="en-GB" sz="1050">
                <a:solidFill>
                  <a:schemeClr val="bg1"/>
                </a:solidFill>
              </a:rPr>
              <a:t>Remove special characters and punctuation</a:t>
            </a:r>
          </a:p>
          <a:p>
            <a:pPr marL="171450" indent="-171450">
              <a:buClr>
                <a:schemeClr val="bg1"/>
              </a:buClr>
              <a:buFont typeface="Arial" panose="020B0604020202020204" pitchFamily="34" charset="0"/>
              <a:buChar char="•"/>
            </a:pPr>
            <a:r>
              <a:rPr lang="en-GB" sz="1050">
                <a:solidFill>
                  <a:schemeClr val="bg1"/>
                </a:solidFill>
              </a:rPr>
              <a:t>Tokenization</a:t>
            </a:r>
          </a:p>
        </p:txBody>
      </p:sp>
      <p:pic>
        <p:nvPicPr>
          <p:cNvPr id="3" name="Picture 2">
            <a:extLst>
              <a:ext uri="{FF2B5EF4-FFF2-40B4-BE49-F238E27FC236}">
                <a16:creationId xmlns:a16="http://schemas.microsoft.com/office/drawing/2014/main" id="{8A0DA2FE-FE2D-1DBF-F6FE-3F1697AD6A5C}"/>
              </a:ext>
            </a:extLst>
          </p:cNvPr>
          <p:cNvPicPr>
            <a:picLocks noChangeAspect="1"/>
          </p:cNvPicPr>
          <p:nvPr/>
        </p:nvPicPr>
        <p:blipFill>
          <a:blip r:embed="rId6"/>
          <a:stretch>
            <a:fillRect/>
          </a:stretch>
        </p:blipFill>
        <p:spPr>
          <a:xfrm>
            <a:off x="6370191" y="3311239"/>
            <a:ext cx="2514790" cy="1751808"/>
          </a:xfrm>
          <a:prstGeom prst="rect">
            <a:avLst/>
          </a:prstGeom>
        </p:spPr>
      </p:pic>
      <p:pic>
        <p:nvPicPr>
          <p:cNvPr id="17" name="Picture 16">
            <a:extLst>
              <a:ext uri="{FF2B5EF4-FFF2-40B4-BE49-F238E27FC236}">
                <a16:creationId xmlns:a16="http://schemas.microsoft.com/office/drawing/2014/main" id="{4E2E5E8D-1706-CEF4-0AF3-063623D5BD72}"/>
              </a:ext>
            </a:extLst>
          </p:cNvPr>
          <p:cNvPicPr>
            <a:picLocks noChangeAspect="1"/>
          </p:cNvPicPr>
          <p:nvPr/>
        </p:nvPicPr>
        <p:blipFill>
          <a:blip r:embed="rId7"/>
          <a:stretch>
            <a:fillRect/>
          </a:stretch>
        </p:blipFill>
        <p:spPr>
          <a:xfrm>
            <a:off x="6370191" y="1151374"/>
            <a:ext cx="2514790" cy="1623381"/>
          </a:xfrm>
          <a:prstGeom prst="rect">
            <a:avLst/>
          </a:prstGeom>
        </p:spPr>
      </p:pic>
      <p:sp>
        <p:nvSpPr>
          <p:cNvPr id="19" name="TextBox 18">
            <a:extLst>
              <a:ext uri="{FF2B5EF4-FFF2-40B4-BE49-F238E27FC236}">
                <a16:creationId xmlns:a16="http://schemas.microsoft.com/office/drawing/2014/main" id="{68F20F4D-B299-238B-B4C5-76205912390A}"/>
              </a:ext>
            </a:extLst>
          </p:cNvPr>
          <p:cNvSpPr txBox="1"/>
          <p:nvPr/>
        </p:nvSpPr>
        <p:spPr>
          <a:xfrm>
            <a:off x="6370191" y="741236"/>
            <a:ext cx="2514790" cy="430887"/>
          </a:xfrm>
          <a:prstGeom prst="rect">
            <a:avLst/>
          </a:prstGeom>
          <a:solidFill>
            <a:schemeClr val="tx1"/>
          </a:solidFill>
        </p:spPr>
        <p:txBody>
          <a:bodyPr wrap="square">
            <a:spAutoFit/>
          </a:bodyPr>
          <a:lstStyle/>
          <a:p>
            <a:pPr algn="ctr"/>
            <a:r>
              <a:rPr lang="en-US" sz="1100">
                <a:solidFill>
                  <a:schemeClr val="bg1"/>
                </a:solidFill>
              </a:rPr>
              <a:t>Best model for 200 epochs can reach 0.61 accuracy</a:t>
            </a:r>
            <a:endParaRPr lang="en-CH" sz="1100">
              <a:solidFill>
                <a:schemeClr val="bg1"/>
              </a:solidFill>
            </a:endParaRPr>
          </a:p>
        </p:txBody>
      </p:sp>
      <p:sp>
        <p:nvSpPr>
          <p:cNvPr id="20" name="TextBox 19">
            <a:extLst>
              <a:ext uri="{FF2B5EF4-FFF2-40B4-BE49-F238E27FC236}">
                <a16:creationId xmlns:a16="http://schemas.microsoft.com/office/drawing/2014/main" id="{CE244560-C328-586C-BD6F-5ADC57E5699C}"/>
              </a:ext>
            </a:extLst>
          </p:cNvPr>
          <p:cNvSpPr txBox="1"/>
          <p:nvPr/>
        </p:nvSpPr>
        <p:spPr>
          <a:xfrm>
            <a:off x="6370191" y="2880352"/>
            <a:ext cx="2514790" cy="430887"/>
          </a:xfrm>
          <a:prstGeom prst="rect">
            <a:avLst/>
          </a:prstGeom>
          <a:solidFill>
            <a:schemeClr val="tx1"/>
          </a:solidFill>
        </p:spPr>
        <p:txBody>
          <a:bodyPr wrap="square">
            <a:spAutoFit/>
          </a:bodyPr>
          <a:lstStyle/>
          <a:p>
            <a:pPr algn="ctr"/>
            <a:r>
              <a:rPr lang="en-US" sz="1100">
                <a:solidFill>
                  <a:schemeClr val="bg1"/>
                </a:solidFill>
              </a:rPr>
              <a:t>Model summary with two hidden GRU layers</a:t>
            </a:r>
            <a:endParaRPr lang="en-CH" sz="1100">
              <a:solidFill>
                <a:schemeClr val="bg1"/>
              </a:solidFill>
            </a:endParaRPr>
          </a:p>
        </p:txBody>
      </p:sp>
      <p:sp>
        <p:nvSpPr>
          <p:cNvPr id="21" name="TextBox 20">
            <a:extLst>
              <a:ext uri="{FF2B5EF4-FFF2-40B4-BE49-F238E27FC236}">
                <a16:creationId xmlns:a16="http://schemas.microsoft.com/office/drawing/2014/main" id="{ECC2271B-AF62-4FDF-CE06-A3A610A1E4F9}"/>
              </a:ext>
            </a:extLst>
          </p:cNvPr>
          <p:cNvSpPr txBox="1"/>
          <p:nvPr/>
        </p:nvSpPr>
        <p:spPr>
          <a:xfrm>
            <a:off x="1073901" y="4176243"/>
            <a:ext cx="3264735" cy="630942"/>
          </a:xfrm>
          <a:prstGeom prst="rect">
            <a:avLst/>
          </a:prstGeom>
          <a:noFill/>
        </p:spPr>
        <p:txBody>
          <a:bodyPr wrap="square" rtlCol="0">
            <a:spAutoFit/>
          </a:bodyPr>
          <a:lstStyle/>
          <a:p>
            <a:pPr>
              <a:buClr>
                <a:schemeClr val="bg1"/>
              </a:buClr>
            </a:pPr>
            <a:r>
              <a:rPr lang="en-GB">
                <a:solidFill>
                  <a:schemeClr val="bg1"/>
                </a:solidFill>
              </a:rPr>
              <a:t>Improvement</a:t>
            </a:r>
          </a:p>
          <a:p>
            <a:pPr marL="171450" indent="-171450">
              <a:buClr>
                <a:schemeClr val="bg1"/>
              </a:buClr>
              <a:buFont typeface="Arial" panose="020B0604020202020204" pitchFamily="34" charset="0"/>
              <a:buChar char="•"/>
            </a:pPr>
            <a:r>
              <a:rPr lang="en-GB" sz="1050">
                <a:solidFill>
                  <a:schemeClr val="bg1"/>
                </a:solidFill>
              </a:rPr>
              <a:t>Grid Search Hyperparameters</a:t>
            </a:r>
          </a:p>
          <a:p>
            <a:pPr marL="171450" indent="-171450">
              <a:buClr>
                <a:schemeClr val="bg1"/>
              </a:buClr>
              <a:buFont typeface="Arial" panose="020B0604020202020204" pitchFamily="34" charset="0"/>
              <a:buChar char="•"/>
            </a:pPr>
            <a:r>
              <a:rPr lang="en-GB" sz="1050">
                <a:solidFill>
                  <a:schemeClr val="bg1"/>
                </a:solidFill>
              </a:rPr>
              <a:t>Include pre-trained word embedding layer</a:t>
            </a:r>
          </a:p>
        </p:txBody>
      </p:sp>
      <p:pic>
        <p:nvPicPr>
          <p:cNvPr id="18" name="Picture 4">
            <a:extLst>
              <a:ext uri="{FF2B5EF4-FFF2-40B4-BE49-F238E27FC236}">
                <a16:creationId xmlns:a16="http://schemas.microsoft.com/office/drawing/2014/main" id="{B7BF34F9-E60F-B4A1-9D66-CA067C2C49C2}"/>
              </a:ext>
            </a:extLst>
          </p:cNvPr>
          <p:cNvPicPr>
            <a:picLocks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06463" y="3075861"/>
            <a:ext cx="432000" cy="4320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37B9CDAE-82FD-7D1C-B358-AA2CE188ED9D}"/>
              </a:ext>
            </a:extLst>
          </p:cNvPr>
          <p:cNvSpPr txBox="1"/>
          <p:nvPr/>
        </p:nvSpPr>
        <p:spPr>
          <a:xfrm>
            <a:off x="1051860" y="3037302"/>
            <a:ext cx="3427541" cy="1115690"/>
          </a:xfrm>
          <a:prstGeom prst="rect">
            <a:avLst/>
          </a:prstGeom>
          <a:noFill/>
        </p:spPr>
        <p:txBody>
          <a:bodyPr wrap="none" rtlCol="0">
            <a:spAutoFit/>
          </a:bodyPr>
          <a:lstStyle/>
          <a:p>
            <a:pPr>
              <a:buClr>
                <a:schemeClr val="bg1"/>
              </a:buClr>
            </a:pPr>
            <a:r>
              <a:rPr lang="en-GB">
                <a:solidFill>
                  <a:schemeClr val="bg1"/>
                </a:solidFill>
              </a:rPr>
              <a:t>Customisation &amp; Hyperparameter Tuning</a:t>
            </a:r>
          </a:p>
          <a:p>
            <a:pPr marL="171450" indent="-171450">
              <a:buClr>
                <a:schemeClr val="bg1"/>
              </a:buClr>
              <a:buFont typeface="Arial" panose="020B0604020202020204" pitchFamily="34" charset="0"/>
              <a:buChar char="•"/>
            </a:pPr>
            <a:r>
              <a:rPr lang="en-GB" sz="1050">
                <a:solidFill>
                  <a:schemeClr val="bg1"/>
                </a:solidFill>
              </a:rPr>
              <a:t>Lemmatization</a:t>
            </a:r>
          </a:p>
          <a:p>
            <a:pPr marL="171450" indent="-171450">
              <a:buClr>
                <a:schemeClr val="bg1"/>
              </a:buClr>
              <a:buFont typeface="Arial" panose="020B0604020202020204" pitchFamily="34" charset="0"/>
              <a:buChar char="•"/>
            </a:pPr>
            <a:r>
              <a:rPr lang="en-GB" sz="1050">
                <a:solidFill>
                  <a:schemeClr val="bg1"/>
                </a:solidFill>
              </a:rPr>
              <a:t>N-grams</a:t>
            </a:r>
          </a:p>
          <a:p>
            <a:pPr marL="171450" indent="-171450">
              <a:buClr>
                <a:schemeClr val="bg1"/>
              </a:buClr>
              <a:buFont typeface="Arial" panose="020B0604020202020204" pitchFamily="34" charset="0"/>
              <a:buChar char="•"/>
            </a:pPr>
            <a:r>
              <a:rPr lang="en-GB" sz="1050">
                <a:solidFill>
                  <a:schemeClr val="bg1"/>
                </a:solidFill>
              </a:rPr>
              <a:t>Padding sequence</a:t>
            </a:r>
          </a:p>
          <a:p>
            <a:pPr marL="171450" indent="-171450">
              <a:buClr>
                <a:schemeClr val="bg1"/>
              </a:buClr>
              <a:buFont typeface="Arial" panose="020B0604020202020204" pitchFamily="34" charset="0"/>
              <a:buChar char="•"/>
            </a:pPr>
            <a:r>
              <a:rPr lang="en-GB" sz="1050">
                <a:solidFill>
                  <a:schemeClr val="bg1"/>
                </a:solidFill>
              </a:rPr>
              <a:t>Extend layer with bidirectional LSTM &amp; GRU</a:t>
            </a:r>
          </a:p>
          <a:p>
            <a:pPr marL="171450" indent="-171450">
              <a:buClr>
                <a:schemeClr val="bg1"/>
              </a:buClr>
              <a:buFont typeface="Arial" panose="020B0604020202020204" pitchFamily="34" charset="0"/>
              <a:buChar char="•"/>
            </a:pPr>
            <a:r>
              <a:rPr lang="en-GB" sz="1050">
                <a:solidFill>
                  <a:schemeClr val="bg1"/>
                </a:solidFill>
              </a:rPr>
              <a:t>Add dropout and optimization layer</a:t>
            </a:r>
            <a:endParaRPr lang="en-GB">
              <a:solidFill>
                <a:schemeClr val="bg1"/>
              </a:solidFill>
            </a:endParaRPr>
          </a:p>
        </p:txBody>
      </p:sp>
    </p:spTree>
    <p:extLst>
      <p:ext uri="{BB962C8B-B14F-4D97-AF65-F5344CB8AC3E}">
        <p14:creationId xmlns:p14="http://schemas.microsoft.com/office/powerpoint/2010/main" val="6479054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73439A3-858C-D9B4-7662-8F3F527BCE98}"/>
              </a:ext>
            </a:extLst>
          </p:cNvPr>
          <p:cNvSpPr>
            <a:spLocks noGrp="1"/>
          </p:cNvSpPr>
          <p:nvPr>
            <p:ph type="title" idx="8"/>
          </p:nvPr>
        </p:nvSpPr>
        <p:spPr>
          <a:xfrm>
            <a:off x="720000" y="261481"/>
            <a:ext cx="7704000" cy="572700"/>
          </a:xfrm>
        </p:spPr>
        <p:txBody>
          <a:bodyPr/>
          <a:lstStyle/>
          <a:p>
            <a:pPr algn="ctr"/>
            <a:r>
              <a:rPr lang="en-US"/>
              <a:t>RNN - Blogpost Article Generator</a:t>
            </a:r>
            <a:endParaRPr lang="en-GB"/>
          </a:p>
        </p:txBody>
      </p:sp>
      <p:sp>
        <p:nvSpPr>
          <p:cNvPr id="44" name="Rectangle 43">
            <a:extLst>
              <a:ext uri="{FF2B5EF4-FFF2-40B4-BE49-F238E27FC236}">
                <a16:creationId xmlns:a16="http://schemas.microsoft.com/office/drawing/2014/main" id="{0C65546E-2F97-9111-5F94-E12E383E22B5}"/>
              </a:ext>
            </a:extLst>
          </p:cNvPr>
          <p:cNvSpPr/>
          <p:nvPr/>
        </p:nvSpPr>
        <p:spPr>
          <a:xfrm>
            <a:off x="871962" y="1557571"/>
            <a:ext cx="3367091" cy="1866558"/>
          </a:xfrm>
          <a:prstGeom prst="rect">
            <a:avLst/>
          </a:prstGeom>
          <a:solidFill>
            <a:schemeClr val="accent1">
              <a:lumMod val="5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i="1"/>
              <a:t>“</a:t>
            </a:r>
            <a:r>
              <a:rPr lang="en-US" sz="900" b="1" i="1"/>
              <a:t>Internet explorer </a:t>
            </a:r>
            <a:r>
              <a:rPr lang="en-US" sz="900" i="1"/>
              <a:t>lose more number of online music player the company most anticipate management developer be cut out to the right system to gain position as ibm will help business suite to gain the company infrastructure among business and the company say it manager to make the company demonstration of new system for linux that application release that microsoft corp say tuesday they be make security in the imac but the company say it will help the windows xp medium player solution….”</a:t>
            </a:r>
          </a:p>
          <a:p>
            <a:pPr algn="ctr"/>
            <a:endParaRPr lang="en-GB" sz="900" i="1"/>
          </a:p>
        </p:txBody>
      </p:sp>
      <p:sp>
        <p:nvSpPr>
          <p:cNvPr id="52" name="Rectangle 51">
            <a:extLst>
              <a:ext uri="{FF2B5EF4-FFF2-40B4-BE49-F238E27FC236}">
                <a16:creationId xmlns:a16="http://schemas.microsoft.com/office/drawing/2014/main" id="{D3146D41-E5E3-D764-7B6D-6E8636051511}"/>
              </a:ext>
            </a:extLst>
          </p:cNvPr>
          <p:cNvSpPr/>
          <p:nvPr/>
        </p:nvSpPr>
        <p:spPr>
          <a:xfrm>
            <a:off x="5028767" y="1557571"/>
            <a:ext cx="3367091" cy="1866558"/>
          </a:xfrm>
          <a:prstGeom prst="rect">
            <a:avLst/>
          </a:prstGeom>
          <a:solidFill>
            <a:schemeClr val="tx1">
              <a:lumMod val="75000"/>
              <a:lumOff val="2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i="1"/>
              <a:t>“</a:t>
            </a:r>
            <a:r>
              <a:rPr lang="en-US" sz="900" b="1" i="1"/>
              <a:t>Internet explorer  </a:t>
            </a:r>
            <a:r>
              <a:rPr lang="en-US" sz="900" i="1"/>
              <a:t>lose </a:t>
            </a:r>
            <a:r>
              <a:rPr lang="en-US" sz="900" i="1">
                <a:solidFill>
                  <a:schemeClr val="tx2"/>
                </a:solidFill>
              </a:rPr>
              <a:t>a greater </a:t>
            </a:r>
            <a:r>
              <a:rPr lang="en-US" sz="900" i="1"/>
              <a:t>number of online music player</a:t>
            </a:r>
            <a:r>
              <a:rPr lang="en-US" sz="900" i="1">
                <a:solidFill>
                  <a:schemeClr val="tx2"/>
                </a:solidFill>
              </a:rPr>
              <a:t>.</a:t>
            </a:r>
            <a:r>
              <a:rPr lang="en-US" sz="900" i="1"/>
              <a:t> The </a:t>
            </a:r>
            <a:r>
              <a:rPr lang="en-US" sz="900" i="1">
                <a:solidFill>
                  <a:schemeClr val="tx2"/>
                </a:solidFill>
              </a:rPr>
              <a:t>company developer’s job will </a:t>
            </a:r>
            <a:r>
              <a:rPr lang="en-US" sz="900" i="1"/>
              <a:t>be cut </a:t>
            </a:r>
            <a:r>
              <a:rPr lang="en-US" sz="900" i="1">
                <a:solidFill>
                  <a:schemeClr val="tx2"/>
                </a:solidFill>
              </a:rPr>
              <a:t>off </a:t>
            </a:r>
            <a:r>
              <a:rPr lang="en-US" sz="900" i="1"/>
              <a:t>as </a:t>
            </a:r>
            <a:r>
              <a:rPr lang="en-US" sz="900" i="1">
                <a:solidFill>
                  <a:schemeClr val="tx2">
                    <a:lumMod val="75000"/>
                  </a:schemeClr>
                </a:solidFill>
              </a:rPr>
              <a:t>IBM</a:t>
            </a:r>
            <a:r>
              <a:rPr lang="en-US" sz="900" i="1"/>
              <a:t> will help </a:t>
            </a:r>
            <a:r>
              <a:rPr lang="en-US" sz="900" i="1">
                <a:solidFill>
                  <a:schemeClr val="bg1"/>
                </a:solidFill>
              </a:rPr>
              <a:t>to</a:t>
            </a:r>
            <a:r>
              <a:rPr lang="en-US" sz="900" i="1">
                <a:solidFill>
                  <a:schemeClr val="tx2"/>
                </a:solidFill>
              </a:rPr>
              <a:t> build  the company’s</a:t>
            </a:r>
            <a:r>
              <a:rPr lang="en-US" sz="900" i="1"/>
              <a:t> infrastructure</a:t>
            </a:r>
            <a:r>
              <a:rPr lang="en-US" sz="900" i="1">
                <a:solidFill>
                  <a:schemeClr val="tx2">
                    <a:lumMod val="75000"/>
                  </a:schemeClr>
                </a:solidFill>
              </a:rPr>
              <a:t>.</a:t>
            </a:r>
            <a:r>
              <a:rPr lang="en-US" sz="900" i="1"/>
              <a:t> </a:t>
            </a:r>
            <a:r>
              <a:rPr lang="en-US" sz="900" i="1">
                <a:solidFill>
                  <a:schemeClr val="tx2">
                    <a:lumMod val="75000"/>
                  </a:schemeClr>
                </a:solidFill>
              </a:rPr>
              <a:t>The</a:t>
            </a:r>
            <a:r>
              <a:rPr lang="en-US" sz="900" i="1"/>
              <a:t> company </a:t>
            </a:r>
            <a:r>
              <a:rPr lang="en-US" sz="900" i="1">
                <a:solidFill>
                  <a:schemeClr val="tx2">
                    <a:lumMod val="75000"/>
                  </a:schemeClr>
                </a:solidFill>
              </a:rPr>
              <a:t>said</a:t>
            </a:r>
            <a:r>
              <a:rPr lang="en-US" sz="900" i="1"/>
              <a:t> it  </a:t>
            </a:r>
            <a:r>
              <a:rPr lang="en-US" sz="900" i="1">
                <a:solidFill>
                  <a:schemeClr val="tx2">
                    <a:lumMod val="75000"/>
                  </a:schemeClr>
                </a:solidFill>
              </a:rPr>
              <a:t>manages</a:t>
            </a:r>
            <a:r>
              <a:rPr lang="en-US" sz="900" i="1"/>
              <a:t> to </a:t>
            </a:r>
            <a:r>
              <a:rPr lang="en-US" sz="900" i="1">
                <a:solidFill>
                  <a:schemeClr val="tx2">
                    <a:lumMod val="75000"/>
                  </a:schemeClr>
                </a:solidFill>
              </a:rPr>
              <a:t>demonstrate a</a:t>
            </a:r>
            <a:r>
              <a:rPr lang="en-US" sz="900" i="1"/>
              <a:t> new system for </a:t>
            </a:r>
            <a:r>
              <a:rPr lang="en-US" sz="900" i="1">
                <a:solidFill>
                  <a:schemeClr val="tx2">
                    <a:lumMod val="75000"/>
                  </a:schemeClr>
                </a:solidFill>
              </a:rPr>
              <a:t>Linux.</a:t>
            </a:r>
            <a:r>
              <a:rPr lang="en-US" sz="900" i="1"/>
              <a:t> </a:t>
            </a:r>
            <a:r>
              <a:rPr lang="en-US" sz="900" i="1">
                <a:solidFill>
                  <a:schemeClr val="tx2">
                    <a:lumMod val="75000"/>
                  </a:schemeClr>
                </a:solidFill>
              </a:rPr>
              <a:t>Meanwhile,</a:t>
            </a:r>
            <a:r>
              <a:rPr lang="en-US" sz="900" i="1"/>
              <a:t> </a:t>
            </a:r>
            <a:r>
              <a:rPr lang="en-US" sz="900" i="1">
                <a:solidFill>
                  <a:schemeClr val="tx2">
                    <a:lumMod val="75000"/>
                  </a:schemeClr>
                </a:solidFill>
              </a:rPr>
              <a:t>M</a:t>
            </a:r>
            <a:r>
              <a:rPr lang="en-US" sz="900" i="1"/>
              <a:t>icrosoft </a:t>
            </a:r>
            <a:r>
              <a:rPr lang="en-US" sz="900" i="1">
                <a:solidFill>
                  <a:schemeClr val="tx2">
                    <a:lumMod val="75000"/>
                  </a:schemeClr>
                </a:solidFill>
              </a:rPr>
              <a:t>C</a:t>
            </a:r>
            <a:r>
              <a:rPr lang="en-US" sz="900" i="1"/>
              <a:t>orp</a:t>
            </a:r>
            <a:r>
              <a:rPr lang="en-US" sz="900" i="1">
                <a:solidFill>
                  <a:schemeClr val="tx2">
                    <a:lumMod val="75000"/>
                  </a:schemeClr>
                </a:solidFill>
              </a:rPr>
              <a:t>.</a:t>
            </a:r>
            <a:r>
              <a:rPr lang="en-US" sz="900" i="1"/>
              <a:t> </a:t>
            </a:r>
            <a:r>
              <a:rPr lang="en-US" sz="900" i="1">
                <a:solidFill>
                  <a:schemeClr val="tx2">
                    <a:lumMod val="75000"/>
                  </a:schemeClr>
                </a:solidFill>
              </a:rPr>
              <a:t>said </a:t>
            </a:r>
            <a:r>
              <a:rPr lang="en-US" sz="900" i="1"/>
              <a:t>on </a:t>
            </a:r>
            <a:r>
              <a:rPr lang="en-US" sz="900" i="1">
                <a:solidFill>
                  <a:schemeClr val="tx2"/>
                </a:solidFill>
              </a:rPr>
              <a:t>T</a:t>
            </a:r>
            <a:r>
              <a:rPr lang="en-US" sz="900" i="1"/>
              <a:t>uesday that they </a:t>
            </a:r>
            <a:r>
              <a:rPr lang="en-US" sz="900" i="1">
                <a:solidFill>
                  <a:schemeClr val="tx2">
                    <a:lumMod val="75000"/>
                  </a:schemeClr>
                </a:solidFill>
              </a:rPr>
              <a:t>will</a:t>
            </a:r>
            <a:r>
              <a:rPr lang="en-US" sz="900" i="1"/>
              <a:t> make a </a:t>
            </a:r>
            <a:r>
              <a:rPr lang="en-US" sz="900" i="1">
                <a:solidFill>
                  <a:schemeClr val="tx2">
                    <a:lumMod val="75000"/>
                  </a:schemeClr>
                </a:solidFill>
              </a:rPr>
              <a:t>new application release for</a:t>
            </a:r>
            <a:r>
              <a:rPr lang="en-US" sz="900" i="1"/>
              <a:t> security in the </a:t>
            </a:r>
            <a:r>
              <a:rPr lang="en-US" sz="900" i="1">
                <a:solidFill>
                  <a:schemeClr val="tx2">
                    <a:lumMod val="75000"/>
                  </a:schemeClr>
                </a:solidFill>
              </a:rPr>
              <a:t>iMac.</a:t>
            </a:r>
            <a:r>
              <a:rPr lang="en-US" sz="900" i="1"/>
              <a:t> The company </a:t>
            </a:r>
            <a:r>
              <a:rPr lang="en-US" sz="900" i="1">
                <a:solidFill>
                  <a:schemeClr val="tx2">
                    <a:lumMod val="75000"/>
                  </a:schemeClr>
                </a:solidFill>
              </a:rPr>
              <a:t>said</a:t>
            </a:r>
            <a:r>
              <a:rPr lang="en-US" sz="900" i="1"/>
              <a:t> it will help the </a:t>
            </a:r>
            <a:r>
              <a:rPr lang="en-US" sz="900" i="1">
                <a:solidFill>
                  <a:schemeClr val="tx2">
                    <a:lumMod val="75000"/>
                  </a:schemeClr>
                </a:solidFill>
              </a:rPr>
              <a:t>W</a:t>
            </a:r>
            <a:r>
              <a:rPr lang="en-US" sz="900" i="1"/>
              <a:t>indows </a:t>
            </a:r>
            <a:r>
              <a:rPr lang="en-US" sz="900" i="1">
                <a:solidFill>
                  <a:schemeClr val="tx2">
                    <a:lumMod val="75000"/>
                  </a:schemeClr>
                </a:solidFill>
              </a:rPr>
              <a:t>XP’s</a:t>
            </a:r>
            <a:r>
              <a:rPr lang="en-US" sz="900" i="1"/>
              <a:t> medium player solution….”</a:t>
            </a:r>
          </a:p>
          <a:p>
            <a:pPr algn="ctr"/>
            <a:endParaRPr lang="en-GB" sz="900" i="1"/>
          </a:p>
        </p:txBody>
      </p:sp>
      <p:sp>
        <p:nvSpPr>
          <p:cNvPr id="55" name="TextBox 54">
            <a:extLst>
              <a:ext uri="{FF2B5EF4-FFF2-40B4-BE49-F238E27FC236}">
                <a16:creationId xmlns:a16="http://schemas.microsoft.com/office/drawing/2014/main" id="{BB284924-F833-BD95-3563-7637FCD3F49B}"/>
              </a:ext>
            </a:extLst>
          </p:cNvPr>
          <p:cNvSpPr txBox="1"/>
          <p:nvPr/>
        </p:nvSpPr>
        <p:spPr>
          <a:xfrm>
            <a:off x="871962" y="1135561"/>
            <a:ext cx="3367091" cy="255389"/>
          </a:xfrm>
          <a:prstGeom prst="roundRect">
            <a:avLst/>
          </a:prstGeom>
          <a:solidFill>
            <a:schemeClr val="bg2">
              <a:lumMod val="40000"/>
              <a:lumOff val="60000"/>
            </a:schemeClr>
          </a:solidFill>
        </p:spPr>
        <p:txBody>
          <a:bodyPr wrap="square">
            <a:spAutoFit/>
          </a:bodyPr>
          <a:lstStyle/>
          <a:p>
            <a:pPr algn="ctr"/>
            <a:r>
              <a:rPr lang="en-US" sz="900" b="1">
                <a:solidFill>
                  <a:schemeClr val="tx1"/>
                </a:solidFill>
              </a:rPr>
              <a:t>Trained Model Text Generation</a:t>
            </a:r>
            <a:endParaRPr lang="en-GB" sz="900" b="1">
              <a:solidFill>
                <a:schemeClr val="tx1"/>
              </a:solidFill>
            </a:endParaRPr>
          </a:p>
        </p:txBody>
      </p:sp>
      <p:sp>
        <p:nvSpPr>
          <p:cNvPr id="57" name="TextBox 56">
            <a:extLst>
              <a:ext uri="{FF2B5EF4-FFF2-40B4-BE49-F238E27FC236}">
                <a16:creationId xmlns:a16="http://schemas.microsoft.com/office/drawing/2014/main" id="{1BF0A8AC-7CD3-0500-E54E-9123D7D61F41}"/>
              </a:ext>
            </a:extLst>
          </p:cNvPr>
          <p:cNvSpPr txBox="1"/>
          <p:nvPr/>
        </p:nvSpPr>
        <p:spPr>
          <a:xfrm>
            <a:off x="5028767" y="1135561"/>
            <a:ext cx="3367090" cy="255389"/>
          </a:xfrm>
          <a:prstGeom prst="roundRect">
            <a:avLst/>
          </a:prstGeom>
          <a:solidFill>
            <a:schemeClr val="bg2">
              <a:lumMod val="40000"/>
              <a:lumOff val="60000"/>
            </a:schemeClr>
          </a:solidFill>
        </p:spPr>
        <p:txBody>
          <a:bodyPr wrap="square">
            <a:spAutoFit/>
          </a:bodyPr>
          <a:lstStyle/>
          <a:p>
            <a:pPr algn="ctr"/>
            <a:r>
              <a:rPr lang="en-US" sz="900" b="1">
                <a:solidFill>
                  <a:schemeClr val="tx1"/>
                </a:solidFill>
              </a:rPr>
              <a:t>Human Text Adaptation</a:t>
            </a:r>
            <a:endParaRPr lang="en-GB" sz="900" b="1">
              <a:solidFill>
                <a:schemeClr val="tx1"/>
              </a:solidFill>
            </a:endParaRPr>
          </a:p>
        </p:txBody>
      </p:sp>
      <p:sp>
        <p:nvSpPr>
          <p:cNvPr id="58" name="TextBox 57">
            <a:extLst>
              <a:ext uri="{FF2B5EF4-FFF2-40B4-BE49-F238E27FC236}">
                <a16:creationId xmlns:a16="http://schemas.microsoft.com/office/drawing/2014/main" id="{CCD0A434-4A08-D6B8-1F94-1B8F459E5755}"/>
              </a:ext>
            </a:extLst>
          </p:cNvPr>
          <p:cNvSpPr txBox="1"/>
          <p:nvPr/>
        </p:nvSpPr>
        <p:spPr>
          <a:xfrm>
            <a:off x="1873448" y="3864227"/>
            <a:ext cx="5957009" cy="715089"/>
          </a:xfrm>
          <a:prstGeom prst="roundRect">
            <a:avLst/>
          </a:prstGeom>
          <a:solidFill>
            <a:schemeClr val="bg2">
              <a:lumMod val="40000"/>
              <a:lumOff val="60000"/>
            </a:schemeClr>
          </a:solidFill>
        </p:spPr>
        <p:txBody>
          <a:bodyPr wrap="square">
            <a:spAutoFit/>
          </a:bodyPr>
          <a:lstStyle/>
          <a:p>
            <a:r>
              <a:rPr lang="en-US" sz="1000" u="sng">
                <a:solidFill>
                  <a:schemeClr val="tx1"/>
                </a:solidFill>
              </a:rPr>
              <a:t>Limitations</a:t>
            </a:r>
          </a:p>
          <a:p>
            <a:endParaRPr lang="en-US" sz="800" b="0">
              <a:solidFill>
                <a:schemeClr val="tx1"/>
              </a:solidFill>
            </a:endParaRPr>
          </a:p>
          <a:p>
            <a:r>
              <a:rPr lang="en-US" sz="900" b="0">
                <a:solidFill>
                  <a:schemeClr val="tx1"/>
                </a:solidFill>
              </a:rPr>
              <a:t>- No knowledge of linguistic semantics (incl. tenses, passive/active structure)</a:t>
            </a:r>
          </a:p>
          <a:p>
            <a:r>
              <a:rPr lang="en-US" sz="900" b="0">
                <a:solidFill>
                  <a:schemeClr val="tx1"/>
                </a:solidFill>
              </a:rPr>
              <a:t>- No punctuation between sentences</a:t>
            </a:r>
            <a:endParaRPr lang="en-GB" sz="900" b="0">
              <a:solidFill>
                <a:schemeClr val="tx1"/>
              </a:solidFill>
            </a:endParaRPr>
          </a:p>
        </p:txBody>
      </p:sp>
    </p:spTree>
    <p:extLst>
      <p:ext uri="{BB962C8B-B14F-4D97-AF65-F5344CB8AC3E}">
        <p14:creationId xmlns:p14="http://schemas.microsoft.com/office/powerpoint/2010/main" val="2670961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FCEECDB-CD31-66A6-0366-BDDBF20621CC}"/>
              </a:ext>
            </a:extLst>
          </p:cNvPr>
          <p:cNvSpPr>
            <a:spLocks noGrp="1"/>
          </p:cNvSpPr>
          <p:nvPr>
            <p:ph type="title" idx="8"/>
          </p:nvPr>
        </p:nvSpPr>
        <p:spPr>
          <a:xfrm>
            <a:off x="719999" y="225176"/>
            <a:ext cx="7704000" cy="572700"/>
          </a:xfrm>
        </p:spPr>
        <p:txBody>
          <a:bodyPr/>
          <a:lstStyle/>
          <a:p>
            <a:pPr algn="ctr"/>
            <a:r>
              <a:rPr lang="en-US"/>
              <a:t>Model 4 – Transformer: Blogpost  Article</a:t>
            </a:r>
            <a:endParaRPr lang="en-CH"/>
          </a:p>
        </p:txBody>
      </p:sp>
      <p:sp>
        <p:nvSpPr>
          <p:cNvPr id="4" name="TextBox 3">
            <a:extLst>
              <a:ext uri="{FF2B5EF4-FFF2-40B4-BE49-F238E27FC236}">
                <a16:creationId xmlns:a16="http://schemas.microsoft.com/office/drawing/2014/main" id="{31621723-C997-EB94-1DC6-BA34978B8C6E}"/>
              </a:ext>
            </a:extLst>
          </p:cNvPr>
          <p:cNvSpPr txBox="1"/>
          <p:nvPr/>
        </p:nvSpPr>
        <p:spPr>
          <a:xfrm>
            <a:off x="1101265" y="1715262"/>
            <a:ext cx="3148504" cy="492443"/>
          </a:xfrm>
          <a:prstGeom prst="rect">
            <a:avLst/>
          </a:prstGeom>
          <a:noFill/>
        </p:spPr>
        <p:txBody>
          <a:bodyPr wrap="square" rtlCol="0">
            <a:spAutoFit/>
          </a:bodyPr>
          <a:lstStyle/>
          <a:p>
            <a:pPr>
              <a:buClr>
                <a:schemeClr val="bg1"/>
              </a:buClr>
            </a:pPr>
            <a:r>
              <a:rPr lang="en-GB">
                <a:solidFill>
                  <a:schemeClr val="bg1"/>
                </a:solidFill>
              </a:rPr>
              <a:t>Dataset </a:t>
            </a:r>
            <a:r>
              <a:rPr lang="en-GB">
                <a:solidFill>
                  <a:schemeClr val="bg1"/>
                </a:solidFill>
                <a:sym typeface="Wingdings" panose="05000000000000000000" pitchFamily="2" charset="2"/>
              </a:rPr>
              <a:t> </a:t>
            </a:r>
            <a:r>
              <a:rPr lang="en-GB" err="1">
                <a:solidFill>
                  <a:schemeClr val="bg1"/>
                </a:solidFill>
              </a:rPr>
              <a:t>ag_news</a:t>
            </a:r>
            <a:endParaRPr lang="en-GB">
              <a:solidFill>
                <a:schemeClr val="bg1"/>
              </a:solidFill>
            </a:endParaRPr>
          </a:p>
          <a:p>
            <a:pPr>
              <a:buClr>
                <a:schemeClr val="bg1"/>
              </a:buClr>
            </a:pPr>
            <a:r>
              <a:rPr lang="en-GB" sz="1200">
                <a:solidFill>
                  <a:schemeClr val="bg1"/>
                </a:solidFill>
              </a:rPr>
              <a:t>(load via </a:t>
            </a:r>
            <a:r>
              <a:rPr lang="en-GB" sz="1200" err="1">
                <a:solidFill>
                  <a:schemeClr val="bg1"/>
                </a:solidFill>
              </a:rPr>
              <a:t>Huggingface</a:t>
            </a:r>
            <a:r>
              <a:rPr lang="en-GB" sz="1200">
                <a:solidFill>
                  <a:schemeClr val="bg1"/>
                </a:solidFill>
              </a:rPr>
              <a:t>)</a:t>
            </a:r>
            <a:endParaRPr lang="en-GB">
              <a:solidFill>
                <a:schemeClr val="bg1"/>
              </a:solidFill>
            </a:endParaRPr>
          </a:p>
        </p:txBody>
      </p:sp>
      <p:pic>
        <p:nvPicPr>
          <p:cNvPr id="5" name="Picture 2">
            <a:extLst>
              <a:ext uri="{FF2B5EF4-FFF2-40B4-BE49-F238E27FC236}">
                <a16:creationId xmlns:a16="http://schemas.microsoft.com/office/drawing/2014/main" id="{390902BF-425B-BFDD-EED8-89FDEE9AD3F4}"/>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3999" y="1047470"/>
            <a:ext cx="432000" cy="432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94EAF50C-DD57-CA8A-120C-E607EC227C98}"/>
              </a:ext>
            </a:extLst>
          </p:cNvPr>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03999" y="3365327"/>
            <a:ext cx="432000" cy="432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7334189-898E-0A17-173D-7C165CE2E2E2}"/>
              </a:ext>
            </a:extLst>
          </p:cNvPr>
          <p:cNvSpPr txBox="1"/>
          <p:nvPr/>
        </p:nvSpPr>
        <p:spPr>
          <a:xfrm>
            <a:off x="1091874" y="3339189"/>
            <a:ext cx="4416594" cy="792525"/>
          </a:xfrm>
          <a:prstGeom prst="rect">
            <a:avLst/>
          </a:prstGeom>
          <a:noFill/>
        </p:spPr>
        <p:txBody>
          <a:bodyPr wrap="none" rtlCol="0">
            <a:spAutoFit/>
          </a:bodyPr>
          <a:lstStyle/>
          <a:p>
            <a:pPr>
              <a:buClr>
                <a:schemeClr val="bg1"/>
              </a:buClr>
            </a:pPr>
            <a:r>
              <a:rPr lang="en-GB">
                <a:solidFill>
                  <a:schemeClr val="bg1"/>
                </a:solidFill>
              </a:rPr>
              <a:t>Customisation &amp; Hyperparameter Tuning</a:t>
            </a:r>
          </a:p>
          <a:p>
            <a:pPr marL="285750" indent="-285750">
              <a:buClr>
                <a:schemeClr val="bg1"/>
              </a:buClr>
              <a:buFont typeface="Arial" panose="020B0604020202020204" pitchFamily="34" charset="0"/>
              <a:buChar char="•"/>
            </a:pPr>
            <a:r>
              <a:rPr lang="en-US" sz="1050">
                <a:solidFill>
                  <a:schemeClr val="bg1"/>
                </a:solidFill>
              </a:rPr>
              <a:t>mask pre-trained model GPT2  </a:t>
            </a:r>
          </a:p>
          <a:p>
            <a:pPr marL="285750" indent="-285750">
              <a:buClr>
                <a:schemeClr val="bg1"/>
              </a:buClr>
              <a:buFont typeface="Arial" panose="020B0604020202020204" pitchFamily="34" charset="0"/>
              <a:buChar char="•"/>
            </a:pPr>
            <a:r>
              <a:rPr lang="en-US" sz="1050">
                <a:solidFill>
                  <a:schemeClr val="bg1"/>
                </a:solidFill>
              </a:rPr>
              <a:t>apply different decoding approach</a:t>
            </a:r>
          </a:p>
          <a:p>
            <a:pPr marL="285750" indent="-285750">
              <a:buClr>
                <a:schemeClr val="bg1"/>
              </a:buClr>
              <a:buFont typeface="Arial" panose="020B0604020202020204" pitchFamily="34" charset="0"/>
              <a:buChar char="•"/>
            </a:pPr>
            <a:r>
              <a:rPr lang="en-US" sz="1050">
                <a:solidFill>
                  <a:schemeClr val="bg1"/>
                </a:solidFill>
              </a:rPr>
              <a:t>(greedy search, beam search, top K-</a:t>
            </a:r>
            <a:r>
              <a:rPr lang="en-US" sz="1050" err="1">
                <a:solidFill>
                  <a:schemeClr val="bg1"/>
                </a:solidFill>
              </a:rPr>
              <a:t>samping</a:t>
            </a:r>
            <a:r>
              <a:rPr lang="en-US" sz="1050">
                <a:solidFill>
                  <a:schemeClr val="bg1"/>
                </a:solidFill>
              </a:rPr>
              <a:t>, nucleus </a:t>
            </a:r>
            <a:r>
              <a:rPr lang="en-US" sz="1050" err="1">
                <a:solidFill>
                  <a:schemeClr val="bg1"/>
                </a:solidFill>
              </a:rPr>
              <a:t>samping</a:t>
            </a:r>
            <a:r>
              <a:rPr lang="en-US" sz="1050">
                <a:solidFill>
                  <a:schemeClr val="bg1"/>
                </a:solidFill>
              </a:rPr>
              <a:t>) </a:t>
            </a:r>
          </a:p>
        </p:txBody>
      </p:sp>
      <p:pic>
        <p:nvPicPr>
          <p:cNvPr id="9" name="Picture 10" descr="Repeat ">
            <a:extLst>
              <a:ext uri="{FF2B5EF4-FFF2-40B4-BE49-F238E27FC236}">
                <a16:creationId xmlns:a16="http://schemas.microsoft.com/office/drawing/2014/main" id="{BB96307C-2C17-73A2-8E88-78A830D9A3B8}"/>
              </a:ext>
            </a:extLst>
          </p:cNvPr>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13390" y="4247698"/>
            <a:ext cx="432000" cy="432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a:extLst>
              <a:ext uri="{FF2B5EF4-FFF2-40B4-BE49-F238E27FC236}">
                <a16:creationId xmlns:a16="http://schemas.microsoft.com/office/drawing/2014/main" id="{02ED32FF-D765-EFCA-F4FD-F0CCDC07C00C}"/>
              </a:ext>
            </a:extLst>
          </p:cNvPr>
          <p:cNvPicPr>
            <a:picLocks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13390" y="1751915"/>
            <a:ext cx="432000" cy="43199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09857CC-0657-F6EC-FB2C-6B73264F5E82}"/>
              </a:ext>
            </a:extLst>
          </p:cNvPr>
          <p:cNvSpPr txBox="1"/>
          <p:nvPr/>
        </p:nvSpPr>
        <p:spPr>
          <a:xfrm>
            <a:off x="1101265" y="1159545"/>
            <a:ext cx="4104673" cy="307777"/>
          </a:xfrm>
          <a:prstGeom prst="rect">
            <a:avLst/>
          </a:prstGeom>
          <a:noFill/>
        </p:spPr>
        <p:txBody>
          <a:bodyPr wrap="square" rtlCol="0">
            <a:spAutoFit/>
          </a:bodyPr>
          <a:lstStyle/>
          <a:p>
            <a:pPr>
              <a:buClr>
                <a:schemeClr val="bg1"/>
              </a:buClr>
            </a:pPr>
            <a:r>
              <a:rPr lang="en-GB">
                <a:solidFill>
                  <a:schemeClr val="bg1"/>
                </a:solidFill>
              </a:rPr>
              <a:t>Fine-tune </a:t>
            </a:r>
            <a:r>
              <a:rPr lang="en-GB" u="sng">
                <a:solidFill>
                  <a:schemeClr val="bg1"/>
                </a:solidFill>
              </a:rPr>
              <a:t>pre-trained GPT2 model</a:t>
            </a:r>
            <a:endParaRPr lang="en-GB">
              <a:solidFill>
                <a:schemeClr val="bg1"/>
              </a:solidFill>
            </a:endParaRPr>
          </a:p>
        </p:txBody>
      </p:sp>
      <p:sp>
        <p:nvSpPr>
          <p:cNvPr id="14" name="TextBox 13">
            <a:extLst>
              <a:ext uri="{FF2B5EF4-FFF2-40B4-BE49-F238E27FC236}">
                <a16:creationId xmlns:a16="http://schemas.microsoft.com/office/drawing/2014/main" id="{31D562CE-4736-2B13-DC66-10BED567A325}"/>
              </a:ext>
            </a:extLst>
          </p:cNvPr>
          <p:cNvSpPr txBox="1"/>
          <p:nvPr/>
        </p:nvSpPr>
        <p:spPr>
          <a:xfrm>
            <a:off x="1071869" y="4244452"/>
            <a:ext cx="3264735" cy="469359"/>
          </a:xfrm>
          <a:prstGeom prst="rect">
            <a:avLst/>
          </a:prstGeom>
          <a:noFill/>
        </p:spPr>
        <p:txBody>
          <a:bodyPr wrap="square" rtlCol="0">
            <a:spAutoFit/>
          </a:bodyPr>
          <a:lstStyle/>
          <a:p>
            <a:pPr>
              <a:buClr>
                <a:schemeClr val="bg1"/>
              </a:buClr>
            </a:pPr>
            <a:r>
              <a:rPr lang="en-GB">
                <a:solidFill>
                  <a:schemeClr val="bg1"/>
                </a:solidFill>
              </a:rPr>
              <a:t>Learn, evaluate &amp; iterate</a:t>
            </a:r>
          </a:p>
          <a:p>
            <a:pPr marL="171450" indent="-171450">
              <a:buClr>
                <a:schemeClr val="bg1"/>
              </a:buClr>
              <a:buFont typeface="Arial" panose="020B0604020202020204" pitchFamily="34" charset="0"/>
              <a:buChar char="•"/>
            </a:pPr>
            <a:r>
              <a:rPr lang="en-GB" sz="1050">
                <a:solidFill>
                  <a:schemeClr val="bg1"/>
                </a:solidFill>
              </a:rPr>
              <a:t>Adding more dataset and fine-tune model</a:t>
            </a:r>
          </a:p>
        </p:txBody>
      </p:sp>
      <p:pic>
        <p:nvPicPr>
          <p:cNvPr id="3" name="Picture 2">
            <a:extLst>
              <a:ext uri="{FF2B5EF4-FFF2-40B4-BE49-F238E27FC236}">
                <a16:creationId xmlns:a16="http://schemas.microsoft.com/office/drawing/2014/main" id="{59A2A9B9-8F55-A928-4280-77E591B7A0C4}"/>
              </a:ext>
            </a:extLst>
          </p:cNvPr>
          <p:cNvPicPr>
            <a:picLocks noChangeAspect="1"/>
          </p:cNvPicPr>
          <p:nvPr/>
        </p:nvPicPr>
        <p:blipFill>
          <a:blip r:embed="rId7"/>
          <a:stretch>
            <a:fillRect/>
          </a:stretch>
        </p:blipFill>
        <p:spPr>
          <a:xfrm>
            <a:off x="6396839" y="2855968"/>
            <a:ext cx="2514789" cy="1703308"/>
          </a:xfrm>
          <a:prstGeom prst="rect">
            <a:avLst/>
          </a:prstGeom>
        </p:spPr>
      </p:pic>
      <p:sp>
        <p:nvSpPr>
          <p:cNvPr id="16" name="TextBox 15">
            <a:extLst>
              <a:ext uri="{FF2B5EF4-FFF2-40B4-BE49-F238E27FC236}">
                <a16:creationId xmlns:a16="http://schemas.microsoft.com/office/drawing/2014/main" id="{4B0DF2AE-203B-24CD-E4B3-6BD340475C2D}"/>
              </a:ext>
            </a:extLst>
          </p:cNvPr>
          <p:cNvSpPr txBox="1"/>
          <p:nvPr/>
        </p:nvSpPr>
        <p:spPr>
          <a:xfrm>
            <a:off x="6396839" y="2425081"/>
            <a:ext cx="2514790" cy="430887"/>
          </a:xfrm>
          <a:prstGeom prst="rect">
            <a:avLst/>
          </a:prstGeom>
          <a:solidFill>
            <a:schemeClr val="tx1"/>
          </a:solidFill>
        </p:spPr>
        <p:txBody>
          <a:bodyPr wrap="square">
            <a:spAutoFit/>
          </a:bodyPr>
          <a:lstStyle/>
          <a:p>
            <a:pPr algn="ctr"/>
            <a:r>
              <a:rPr lang="en-US" sz="1100">
                <a:solidFill>
                  <a:schemeClr val="bg1"/>
                </a:solidFill>
              </a:rPr>
              <a:t>Model trained with 1 epoch consists of 27,000 steps</a:t>
            </a:r>
          </a:p>
        </p:txBody>
      </p:sp>
      <p:pic>
        <p:nvPicPr>
          <p:cNvPr id="15" name="Picture 6">
            <a:extLst>
              <a:ext uri="{FF2B5EF4-FFF2-40B4-BE49-F238E27FC236}">
                <a16:creationId xmlns:a16="http://schemas.microsoft.com/office/drawing/2014/main" id="{A777EE25-B96E-C1BA-81BE-A71F40CA7D2C}"/>
              </a:ext>
            </a:extLst>
          </p:cNvPr>
          <p:cNvPicPr>
            <a:picLocks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37074" y="2414670"/>
            <a:ext cx="432000" cy="432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9F66E40-BCA4-6727-98D9-AF36D42BFDC4}"/>
              </a:ext>
            </a:extLst>
          </p:cNvPr>
          <p:cNvSpPr txBox="1"/>
          <p:nvPr/>
        </p:nvSpPr>
        <p:spPr>
          <a:xfrm>
            <a:off x="1091874" y="2414670"/>
            <a:ext cx="3264735" cy="792525"/>
          </a:xfrm>
          <a:prstGeom prst="rect">
            <a:avLst/>
          </a:prstGeom>
          <a:noFill/>
        </p:spPr>
        <p:txBody>
          <a:bodyPr wrap="square" rtlCol="0">
            <a:spAutoFit/>
          </a:bodyPr>
          <a:lstStyle/>
          <a:p>
            <a:pPr>
              <a:buClr>
                <a:schemeClr val="bg1"/>
              </a:buClr>
            </a:pPr>
            <a:r>
              <a:rPr lang="en-GB">
                <a:solidFill>
                  <a:schemeClr val="bg1"/>
                </a:solidFill>
              </a:rPr>
              <a:t>Data Cleansing</a:t>
            </a:r>
          </a:p>
          <a:p>
            <a:pPr marL="171450" indent="-171450">
              <a:buClr>
                <a:schemeClr val="bg1"/>
              </a:buClr>
              <a:buFont typeface="Arial" panose="020B0604020202020204" pitchFamily="34" charset="0"/>
              <a:buChar char="•"/>
            </a:pPr>
            <a:r>
              <a:rPr lang="en-GB" sz="1050">
                <a:solidFill>
                  <a:schemeClr val="bg1"/>
                </a:solidFill>
              </a:rPr>
              <a:t>Remove redundant words</a:t>
            </a:r>
          </a:p>
          <a:p>
            <a:pPr marL="171450" indent="-171450">
              <a:buClr>
                <a:schemeClr val="bg1"/>
              </a:buClr>
              <a:buFont typeface="Arial" panose="020B0604020202020204" pitchFamily="34" charset="0"/>
              <a:buChar char="•"/>
            </a:pPr>
            <a:r>
              <a:rPr lang="en-GB" sz="1050">
                <a:solidFill>
                  <a:schemeClr val="bg1"/>
                </a:solidFill>
              </a:rPr>
              <a:t>Remove special characters and punctuation</a:t>
            </a:r>
          </a:p>
          <a:p>
            <a:pPr marL="171450" indent="-171450">
              <a:buClr>
                <a:schemeClr val="bg1"/>
              </a:buClr>
              <a:buFont typeface="Arial" panose="020B0604020202020204" pitchFamily="34" charset="0"/>
              <a:buChar char="•"/>
            </a:pPr>
            <a:r>
              <a:rPr lang="en-GB" sz="1050">
                <a:solidFill>
                  <a:schemeClr val="bg1"/>
                </a:solidFill>
              </a:rPr>
              <a:t>Tokenization</a:t>
            </a:r>
          </a:p>
        </p:txBody>
      </p:sp>
    </p:spTree>
    <p:extLst>
      <p:ext uri="{BB962C8B-B14F-4D97-AF65-F5344CB8AC3E}">
        <p14:creationId xmlns:p14="http://schemas.microsoft.com/office/powerpoint/2010/main" val="775789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8"/>
          <p:cNvSpPr txBox="1">
            <a:spLocks noGrp="1"/>
          </p:cNvSpPr>
          <p:nvPr>
            <p:ph type="ctrTitle" idx="9"/>
          </p:nvPr>
        </p:nvSpPr>
        <p:spPr>
          <a:xfrm rot="5400000">
            <a:off x="6672869" y="1646270"/>
            <a:ext cx="29133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200"/>
              <a:t>AGENDA</a:t>
            </a:r>
          </a:p>
        </p:txBody>
      </p:sp>
      <p:sp>
        <p:nvSpPr>
          <p:cNvPr id="147" name="Google Shape;147;p28"/>
          <p:cNvSpPr txBox="1">
            <a:spLocks noGrp="1"/>
          </p:cNvSpPr>
          <p:nvPr>
            <p:ph type="subTitle" idx="7"/>
          </p:nvPr>
        </p:nvSpPr>
        <p:spPr>
          <a:xfrm>
            <a:off x="3427997" y="2409130"/>
            <a:ext cx="19065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n-lt"/>
              </a:rPr>
              <a:t>Various models</a:t>
            </a:r>
          </a:p>
          <a:p>
            <a:pPr marL="0" lvl="0" indent="0" algn="l" rtl="0">
              <a:spcBef>
                <a:spcPts val="0"/>
              </a:spcBef>
              <a:spcAft>
                <a:spcPts val="0"/>
              </a:spcAft>
              <a:buNone/>
            </a:pPr>
            <a:r>
              <a:rPr lang="en-US">
                <a:latin typeface="+mn-lt"/>
              </a:rPr>
              <a:t>Architecture </a:t>
            </a:r>
          </a:p>
          <a:p>
            <a:pPr marL="0" lvl="0" indent="0" algn="l" rtl="0">
              <a:spcBef>
                <a:spcPts val="0"/>
              </a:spcBef>
              <a:spcAft>
                <a:spcPts val="0"/>
              </a:spcAft>
              <a:buNone/>
            </a:pPr>
            <a:r>
              <a:rPr lang="en-US">
                <a:latin typeface="+mn-lt"/>
              </a:rPr>
              <a:t>Results</a:t>
            </a:r>
          </a:p>
        </p:txBody>
      </p:sp>
      <p:sp>
        <p:nvSpPr>
          <p:cNvPr id="148" name="Google Shape;148;p28"/>
          <p:cNvSpPr txBox="1">
            <a:spLocks noGrp="1"/>
          </p:cNvSpPr>
          <p:nvPr>
            <p:ph type="ctrTitle" idx="6"/>
          </p:nvPr>
        </p:nvSpPr>
        <p:spPr>
          <a:xfrm>
            <a:off x="3427999" y="1995031"/>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300"/>
              <a:t>MODELS</a:t>
            </a:r>
            <a:endParaRPr sz="1300"/>
          </a:p>
        </p:txBody>
      </p:sp>
      <p:sp>
        <p:nvSpPr>
          <p:cNvPr id="149" name="Google Shape;149;p28"/>
          <p:cNvSpPr txBox="1">
            <a:spLocks noGrp="1"/>
          </p:cNvSpPr>
          <p:nvPr>
            <p:ph type="title" idx="8"/>
          </p:nvPr>
        </p:nvSpPr>
        <p:spPr>
          <a:xfrm>
            <a:off x="2023007" y="2257396"/>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03</a:t>
            </a:r>
            <a:endParaRPr>
              <a:solidFill>
                <a:schemeClr val="lt1"/>
              </a:solidFill>
            </a:endParaRPr>
          </a:p>
        </p:txBody>
      </p:sp>
      <p:sp>
        <p:nvSpPr>
          <p:cNvPr id="150" name="Google Shape;150;p28"/>
          <p:cNvSpPr txBox="1">
            <a:spLocks noGrp="1"/>
          </p:cNvSpPr>
          <p:nvPr>
            <p:ph type="ctrTitle"/>
          </p:nvPr>
        </p:nvSpPr>
        <p:spPr>
          <a:xfrm>
            <a:off x="3423902" y="371226"/>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 sz="1300"/>
              <a:t>INTRODUCTION </a:t>
            </a:r>
            <a:endParaRPr sz="1300"/>
          </a:p>
        </p:txBody>
      </p:sp>
      <p:sp>
        <p:nvSpPr>
          <p:cNvPr id="151" name="Google Shape;151;p28"/>
          <p:cNvSpPr txBox="1">
            <a:spLocks noGrp="1"/>
          </p:cNvSpPr>
          <p:nvPr>
            <p:ph type="subTitle" idx="1"/>
          </p:nvPr>
        </p:nvSpPr>
        <p:spPr>
          <a:xfrm>
            <a:off x="3423900" y="786274"/>
            <a:ext cx="19065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mn-lt"/>
              </a:rPr>
              <a:t>Goals, use case, motivations</a:t>
            </a:r>
          </a:p>
        </p:txBody>
      </p:sp>
      <p:sp>
        <p:nvSpPr>
          <p:cNvPr id="152" name="Google Shape;152;p28"/>
          <p:cNvSpPr txBox="1">
            <a:spLocks noGrp="1"/>
          </p:cNvSpPr>
          <p:nvPr>
            <p:ph type="title" idx="2"/>
          </p:nvPr>
        </p:nvSpPr>
        <p:spPr>
          <a:xfrm>
            <a:off x="2023007" y="547433"/>
            <a:ext cx="1739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01</a:t>
            </a:r>
            <a:endParaRPr>
              <a:solidFill>
                <a:schemeClr val="lt1"/>
              </a:solidFill>
            </a:endParaRPr>
          </a:p>
        </p:txBody>
      </p:sp>
      <p:sp>
        <p:nvSpPr>
          <p:cNvPr id="153" name="Google Shape;153;p28"/>
          <p:cNvSpPr txBox="1">
            <a:spLocks noGrp="1"/>
          </p:cNvSpPr>
          <p:nvPr>
            <p:ph type="ctrTitle" idx="3"/>
          </p:nvPr>
        </p:nvSpPr>
        <p:spPr>
          <a:xfrm>
            <a:off x="3423900" y="1196239"/>
            <a:ext cx="253494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300"/>
              <a:t>METHODOLOGY/APPROACH </a:t>
            </a:r>
            <a:endParaRPr sz="1300"/>
          </a:p>
        </p:txBody>
      </p:sp>
      <p:sp>
        <p:nvSpPr>
          <p:cNvPr id="154" name="Google Shape;154;p28"/>
          <p:cNvSpPr txBox="1">
            <a:spLocks noGrp="1"/>
          </p:cNvSpPr>
          <p:nvPr>
            <p:ph type="subTitle" idx="4"/>
          </p:nvPr>
        </p:nvSpPr>
        <p:spPr>
          <a:xfrm>
            <a:off x="3423895" y="1610812"/>
            <a:ext cx="19767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n-lt"/>
              </a:rPr>
              <a:t>Project stages</a:t>
            </a:r>
          </a:p>
          <a:p>
            <a:pPr marL="0" indent="0"/>
            <a:r>
              <a:rPr lang="en-US">
                <a:latin typeface="+mn-lt"/>
              </a:rPr>
              <a:t>Data</a:t>
            </a:r>
          </a:p>
        </p:txBody>
      </p:sp>
      <p:sp>
        <p:nvSpPr>
          <p:cNvPr id="155" name="Google Shape;155;p28"/>
          <p:cNvSpPr txBox="1">
            <a:spLocks noGrp="1"/>
          </p:cNvSpPr>
          <p:nvPr>
            <p:ph type="title" idx="5"/>
          </p:nvPr>
        </p:nvSpPr>
        <p:spPr>
          <a:xfrm>
            <a:off x="2023007" y="1390480"/>
            <a:ext cx="1615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02</a:t>
            </a:r>
            <a:endParaRPr>
              <a:solidFill>
                <a:schemeClr val="lt1"/>
              </a:solidFill>
            </a:endParaRPr>
          </a:p>
        </p:txBody>
      </p:sp>
      <p:sp>
        <p:nvSpPr>
          <p:cNvPr id="156" name="Google Shape;156;p28"/>
          <p:cNvSpPr txBox="1">
            <a:spLocks noGrp="1"/>
          </p:cNvSpPr>
          <p:nvPr>
            <p:ph type="ctrTitle" idx="13"/>
          </p:nvPr>
        </p:nvSpPr>
        <p:spPr>
          <a:xfrm>
            <a:off x="3427998" y="3688067"/>
            <a:ext cx="2867293"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300"/>
              <a:t>CONCLUSION &amp; LESSON LEARNED</a:t>
            </a:r>
            <a:endParaRPr sz="1300"/>
          </a:p>
        </p:txBody>
      </p:sp>
      <p:sp>
        <p:nvSpPr>
          <p:cNvPr id="157" name="Google Shape;157;p28"/>
          <p:cNvSpPr txBox="1">
            <a:spLocks noGrp="1"/>
          </p:cNvSpPr>
          <p:nvPr>
            <p:ph type="subTitle" idx="14"/>
          </p:nvPr>
        </p:nvSpPr>
        <p:spPr>
          <a:xfrm>
            <a:off x="3427997" y="4106714"/>
            <a:ext cx="1906500" cy="572400"/>
          </a:xfrm>
          <a:prstGeom prst="rect">
            <a:avLst/>
          </a:prstGeom>
        </p:spPr>
        <p:txBody>
          <a:bodyPr spcFirstLastPara="1" wrap="square" lIns="91425" tIns="91425" rIns="91425" bIns="91425" anchor="t" anchorCtr="0">
            <a:noAutofit/>
          </a:bodyPr>
          <a:lstStyle/>
          <a:p>
            <a:pPr marL="0" indent="0"/>
            <a:r>
              <a:rPr lang="en-US">
                <a:latin typeface="+mn-lt"/>
              </a:rPr>
              <a:t>Hyperparameters &amp; metrics</a:t>
            </a:r>
            <a:endParaRPr lang="en">
              <a:latin typeface="+mn-lt"/>
            </a:endParaRPr>
          </a:p>
          <a:p>
            <a:pPr marL="0" lvl="0" indent="0" algn="l" rtl="0">
              <a:spcBef>
                <a:spcPts val="0"/>
              </a:spcBef>
              <a:spcAft>
                <a:spcPts val="0"/>
              </a:spcAft>
              <a:buNone/>
            </a:pPr>
            <a:r>
              <a:rPr lang="en">
                <a:latin typeface="+mn-lt"/>
              </a:rPr>
              <a:t>Google Colab</a:t>
            </a:r>
          </a:p>
          <a:p>
            <a:pPr marL="0" lvl="0" indent="0" algn="l" rtl="0">
              <a:spcBef>
                <a:spcPts val="0"/>
              </a:spcBef>
              <a:spcAft>
                <a:spcPts val="0"/>
              </a:spcAft>
              <a:buNone/>
            </a:pPr>
            <a:r>
              <a:rPr lang="en">
                <a:latin typeface="+mn-lt"/>
              </a:rPr>
              <a:t>Teamwork</a:t>
            </a:r>
          </a:p>
        </p:txBody>
      </p:sp>
      <p:sp>
        <p:nvSpPr>
          <p:cNvPr id="158" name="Google Shape;158;p28"/>
          <p:cNvSpPr txBox="1">
            <a:spLocks noGrp="1"/>
          </p:cNvSpPr>
          <p:nvPr>
            <p:ph type="title" idx="15"/>
          </p:nvPr>
        </p:nvSpPr>
        <p:spPr>
          <a:xfrm>
            <a:off x="2023007" y="3938078"/>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05</a:t>
            </a:r>
            <a:endParaRPr>
              <a:solidFill>
                <a:schemeClr val="lt1"/>
              </a:solidFill>
            </a:endParaRPr>
          </a:p>
        </p:txBody>
      </p:sp>
      <p:sp>
        <p:nvSpPr>
          <p:cNvPr id="15" name="Google Shape;156;p28">
            <a:extLst>
              <a:ext uri="{FF2B5EF4-FFF2-40B4-BE49-F238E27FC236}">
                <a16:creationId xmlns:a16="http://schemas.microsoft.com/office/drawing/2014/main" id="{8CEB78F5-6B84-5874-57C0-6E91FAC3106A}"/>
              </a:ext>
            </a:extLst>
          </p:cNvPr>
          <p:cNvSpPr txBox="1">
            <a:spLocks/>
          </p:cNvSpPr>
          <p:nvPr/>
        </p:nvSpPr>
        <p:spPr>
          <a:xfrm>
            <a:off x="3423895" y="2930716"/>
            <a:ext cx="2867293"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200"/>
              <a:buFont typeface="Kodchasan"/>
              <a:buNone/>
              <a:defRPr sz="1200" b="1" i="0" u="none" strike="noStrike" cap="none">
                <a:solidFill>
                  <a:schemeClr val="lt1"/>
                </a:solidFill>
                <a:latin typeface="Kodchasan"/>
                <a:ea typeface="Kodchasan"/>
                <a:cs typeface="Kodchasan"/>
                <a:sym typeface="Kodchasan"/>
              </a:defRPr>
            </a:lvl1pPr>
            <a:lvl2pPr marR="0" lvl="1" algn="l" rtl="0">
              <a:lnSpc>
                <a:spcPct val="100000"/>
              </a:lnSpc>
              <a:spcBef>
                <a:spcPts val="0"/>
              </a:spcBef>
              <a:spcAft>
                <a:spcPts val="0"/>
              </a:spcAft>
              <a:buClr>
                <a:schemeClr val="lt1"/>
              </a:buClr>
              <a:buSzPts val="1200"/>
              <a:buFont typeface="Fira Sans"/>
              <a:buNone/>
              <a:defRPr sz="1200" b="0" i="0" u="none" strike="noStrike" cap="none">
                <a:solidFill>
                  <a:schemeClr val="lt1"/>
                </a:solidFill>
                <a:latin typeface="Fira Sans"/>
                <a:ea typeface="Fira Sans"/>
                <a:cs typeface="Fira Sans"/>
                <a:sym typeface="Fira Sans"/>
              </a:defRPr>
            </a:lvl2pPr>
            <a:lvl3pPr marR="0" lvl="2" algn="l" rtl="0">
              <a:lnSpc>
                <a:spcPct val="100000"/>
              </a:lnSpc>
              <a:spcBef>
                <a:spcPts val="0"/>
              </a:spcBef>
              <a:spcAft>
                <a:spcPts val="0"/>
              </a:spcAft>
              <a:buClr>
                <a:schemeClr val="lt1"/>
              </a:buClr>
              <a:buSzPts val="1200"/>
              <a:buFont typeface="Fira Sans"/>
              <a:buNone/>
              <a:defRPr sz="1200" b="0" i="0" u="none" strike="noStrike" cap="none">
                <a:solidFill>
                  <a:schemeClr val="lt1"/>
                </a:solidFill>
                <a:latin typeface="Fira Sans"/>
                <a:ea typeface="Fira Sans"/>
                <a:cs typeface="Fira Sans"/>
                <a:sym typeface="Fira Sans"/>
              </a:defRPr>
            </a:lvl3pPr>
            <a:lvl4pPr marR="0" lvl="3" algn="l" rtl="0">
              <a:lnSpc>
                <a:spcPct val="100000"/>
              </a:lnSpc>
              <a:spcBef>
                <a:spcPts val="0"/>
              </a:spcBef>
              <a:spcAft>
                <a:spcPts val="0"/>
              </a:spcAft>
              <a:buClr>
                <a:schemeClr val="lt1"/>
              </a:buClr>
              <a:buSzPts val="1200"/>
              <a:buFont typeface="Fira Sans"/>
              <a:buNone/>
              <a:defRPr sz="1200" b="0" i="0" u="none" strike="noStrike" cap="none">
                <a:solidFill>
                  <a:schemeClr val="lt1"/>
                </a:solidFill>
                <a:latin typeface="Fira Sans"/>
                <a:ea typeface="Fira Sans"/>
                <a:cs typeface="Fira Sans"/>
                <a:sym typeface="Fira Sans"/>
              </a:defRPr>
            </a:lvl4pPr>
            <a:lvl5pPr marR="0" lvl="4" algn="l" rtl="0">
              <a:lnSpc>
                <a:spcPct val="100000"/>
              </a:lnSpc>
              <a:spcBef>
                <a:spcPts val="0"/>
              </a:spcBef>
              <a:spcAft>
                <a:spcPts val="0"/>
              </a:spcAft>
              <a:buClr>
                <a:schemeClr val="lt1"/>
              </a:buClr>
              <a:buSzPts val="1200"/>
              <a:buFont typeface="Fira Sans"/>
              <a:buNone/>
              <a:defRPr sz="1200" b="0" i="0" u="none" strike="noStrike" cap="none">
                <a:solidFill>
                  <a:schemeClr val="lt1"/>
                </a:solidFill>
                <a:latin typeface="Fira Sans"/>
                <a:ea typeface="Fira Sans"/>
                <a:cs typeface="Fira Sans"/>
                <a:sym typeface="Fira Sans"/>
              </a:defRPr>
            </a:lvl5pPr>
            <a:lvl6pPr marR="0" lvl="5" algn="l" rtl="0">
              <a:lnSpc>
                <a:spcPct val="100000"/>
              </a:lnSpc>
              <a:spcBef>
                <a:spcPts val="0"/>
              </a:spcBef>
              <a:spcAft>
                <a:spcPts val="0"/>
              </a:spcAft>
              <a:buClr>
                <a:schemeClr val="lt1"/>
              </a:buClr>
              <a:buSzPts val="1200"/>
              <a:buFont typeface="Fira Sans"/>
              <a:buNone/>
              <a:defRPr sz="1200" b="0" i="0" u="none" strike="noStrike" cap="none">
                <a:solidFill>
                  <a:schemeClr val="lt1"/>
                </a:solidFill>
                <a:latin typeface="Fira Sans"/>
                <a:ea typeface="Fira Sans"/>
                <a:cs typeface="Fira Sans"/>
                <a:sym typeface="Fira Sans"/>
              </a:defRPr>
            </a:lvl6pPr>
            <a:lvl7pPr marR="0" lvl="6" algn="l" rtl="0">
              <a:lnSpc>
                <a:spcPct val="100000"/>
              </a:lnSpc>
              <a:spcBef>
                <a:spcPts val="0"/>
              </a:spcBef>
              <a:spcAft>
                <a:spcPts val="0"/>
              </a:spcAft>
              <a:buClr>
                <a:schemeClr val="lt1"/>
              </a:buClr>
              <a:buSzPts val="1200"/>
              <a:buFont typeface="Fira Sans"/>
              <a:buNone/>
              <a:defRPr sz="1200" b="0" i="0" u="none" strike="noStrike" cap="none">
                <a:solidFill>
                  <a:schemeClr val="lt1"/>
                </a:solidFill>
                <a:latin typeface="Fira Sans"/>
                <a:ea typeface="Fira Sans"/>
                <a:cs typeface="Fira Sans"/>
                <a:sym typeface="Fira Sans"/>
              </a:defRPr>
            </a:lvl7pPr>
            <a:lvl8pPr marR="0" lvl="7" algn="l" rtl="0">
              <a:lnSpc>
                <a:spcPct val="100000"/>
              </a:lnSpc>
              <a:spcBef>
                <a:spcPts val="0"/>
              </a:spcBef>
              <a:spcAft>
                <a:spcPts val="0"/>
              </a:spcAft>
              <a:buClr>
                <a:schemeClr val="lt1"/>
              </a:buClr>
              <a:buSzPts val="1200"/>
              <a:buFont typeface="Fira Sans"/>
              <a:buNone/>
              <a:defRPr sz="1200" b="0" i="0" u="none" strike="noStrike" cap="none">
                <a:solidFill>
                  <a:schemeClr val="lt1"/>
                </a:solidFill>
                <a:latin typeface="Fira Sans"/>
                <a:ea typeface="Fira Sans"/>
                <a:cs typeface="Fira Sans"/>
                <a:sym typeface="Fira Sans"/>
              </a:defRPr>
            </a:lvl8pPr>
            <a:lvl9pPr marR="0" lvl="8" algn="l" rtl="0">
              <a:lnSpc>
                <a:spcPct val="100000"/>
              </a:lnSpc>
              <a:spcBef>
                <a:spcPts val="0"/>
              </a:spcBef>
              <a:spcAft>
                <a:spcPts val="0"/>
              </a:spcAft>
              <a:buClr>
                <a:schemeClr val="lt1"/>
              </a:buClr>
              <a:buSzPts val="1200"/>
              <a:buFont typeface="Fira Sans"/>
              <a:buNone/>
              <a:defRPr sz="1200" b="0" i="0" u="none" strike="noStrike" cap="none">
                <a:solidFill>
                  <a:schemeClr val="lt1"/>
                </a:solidFill>
                <a:latin typeface="Fira Sans"/>
                <a:ea typeface="Fira Sans"/>
                <a:cs typeface="Fira Sans"/>
                <a:sym typeface="Fira Sans"/>
              </a:defRPr>
            </a:lvl9pPr>
          </a:lstStyle>
          <a:p>
            <a:r>
              <a:rPr lang="en-US" sz="1300"/>
              <a:t>THEORY </a:t>
            </a:r>
          </a:p>
        </p:txBody>
      </p:sp>
      <p:sp>
        <p:nvSpPr>
          <p:cNvPr id="16" name="Google Shape;157;p28">
            <a:extLst>
              <a:ext uri="{FF2B5EF4-FFF2-40B4-BE49-F238E27FC236}">
                <a16:creationId xmlns:a16="http://schemas.microsoft.com/office/drawing/2014/main" id="{1B129834-804C-1A08-5973-B37226BC3FC6}"/>
              </a:ext>
            </a:extLst>
          </p:cNvPr>
          <p:cNvSpPr txBox="1">
            <a:spLocks/>
          </p:cNvSpPr>
          <p:nvPr/>
        </p:nvSpPr>
        <p:spPr>
          <a:xfrm>
            <a:off x="3423893" y="3349363"/>
            <a:ext cx="2467455" cy="5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000"/>
              <a:buFont typeface="Anaheim"/>
              <a:buNone/>
              <a:defRPr sz="1000" b="0" i="0" u="none" strike="noStrike" cap="none">
                <a:solidFill>
                  <a:schemeClr val="lt1"/>
                </a:solidFill>
                <a:latin typeface="Anaheim"/>
                <a:ea typeface="Anaheim"/>
                <a:cs typeface="Anaheim"/>
                <a:sym typeface="Anaheim"/>
              </a:defRPr>
            </a:lvl1pPr>
            <a:lvl2pPr marL="914400" marR="0" lvl="1" indent="-317500" algn="l" rtl="0">
              <a:lnSpc>
                <a:spcPct val="100000"/>
              </a:lnSpc>
              <a:spcBef>
                <a:spcPts val="0"/>
              </a:spcBef>
              <a:spcAft>
                <a:spcPts val="0"/>
              </a:spcAft>
              <a:buClr>
                <a:schemeClr val="lt1"/>
              </a:buClr>
              <a:buSzPts val="1000"/>
              <a:buFont typeface="Anaheim"/>
              <a:buNone/>
              <a:defRPr sz="1000" b="0" i="0" u="none" strike="noStrike" cap="none">
                <a:solidFill>
                  <a:schemeClr val="lt1"/>
                </a:solidFill>
                <a:latin typeface="Anaheim"/>
                <a:ea typeface="Anaheim"/>
                <a:cs typeface="Anaheim"/>
                <a:sym typeface="Anaheim"/>
              </a:defRPr>
            </a:lvl2pPr>
            <a:lvl3pPr marL="1371600" marR="0" lvl="2" indent="-317500" algn="l" rtl="0">
              <a:lnSpc>
                <a:spcPct val="100000"/>
              </a:lnSpc>
              <a:spcBef>
                <a:spcPts val="0"/>
              </a:spcBef>
              <a:spcAft>
                <a:spcPts val="0"/>
              </a:spcAft>
              <a:buClr>
                <a:schemeClr val="lt1"/>
              </a:buClr>
              <a:buSzPts val="1000"/>
              <a:buFont typeface="Anaheim"/>
              <a:buNone/>
              <a:defRPr sz="1000" b="0" i="0" u="none" strike="noStrike" cap="none">
                <a:solidFill>
                  <a:schemeClr val="lt1"/>
                </a:solidFill>
                <a:latin typeface="Anaheim"/>
                <a:ea typeface="Anaheim"/>
                <a:cs typeface="Anaheim"/>
                <a:sym typeface="Anaheim"/>
              </a:defRPr>
            </a:lvl3pPr>
            <a:lvl4pPr marL="1828800" marR="0" lvl="3" indent="-317500" algn="l" rtl="0">
              <a:lnSpc>
                <a:spcPct val="100000"/>
              </a:lnSpc>
              <a:spcBef>
                <a:spcPts val="0"/>
              </a:spcBef>
              <a:spcAft>
                <a:spcPts val="0"/>
              </a:spcAft>
              <a:buClr>
                <a:schemeClr val="lt1"/>
              </a:buClr>
              <a:buSzPts val="1000"/>
              <a:buFont typeface="Anaheim"/>
              <a:buNone/>
              <a:defRPr sz="1000" b="0" i="0" u="none" strike="noStrike" cap="none">
                <a:solidFill>
                  <a:schemeClr val="lt1"/>
                </a:solidFill>
                <a:latin typeface="Anaheim"/>
                <a:ea typeface="Anaheim"/>
                <a:cs typeface="Anaheim"/>
                <a:sym typeface="Anaheim"/>
              </a:defRPr>
            </a:lvl4pPr>
            <a:lvl5pPr marL="2286000" marR="0" lvl="4" indent="-317500" algn="l" rtl="0">
              <a:lnSpc>
                <a:spcPct val="100000"/>
              </a:lnSpc>
              <a:spcBef>
                <a:spcPts val="0"/>
              </a:spcBef>
              <a:spcAft>
                <a:spcPts val="0"/>
              </a:spcAft>
              <a:buClr>
                <a:schemeClr val="lt1"/>
              </a:buClr>
              <a:buSzPts val="1000"/>
              <a:buFont typeface="Anaheim"/>
              <a:buNone/>
              <a:defRPr sz="1000" b="0" i="0" u="none" strike="noStrike" cap="none">
                <a:solidFill>
                  <a:schemeClr val="lt1"/>
                </a:solidFill>
                <a:latin typeface="Anaheim"/>
                <a:ea typeface="Anaheim"/>
                <a:cs typeface="Anaheim"/>
                <a:sym typeface="Anaheim"/>
              </a:defRPr>
            </a:lvl5pPr>
            <a:lvl6pPr marL="2743200" marR="0" lvl="5" indent="-317500" algn="l" rtl="0">
              <a:lnSpc>
                <a:spcPct val="100000"/>
              </a:lnSpc>
              <a:spcBef>
                <a:spcPts val="0"/>
              </a:spcBef>
              <a:spcAft>
                <a:spcPts val="0"/>
              </a:spcAft>
              <a:buClr>
                <a:schemeClr val="lt1"/>
              </a:buClr>
              <a:buSzPts val="1000"/>
              <a:buFont typeface="Anaheim"/>
              <a:buNone/>
              <a:defRPr sz="1000" b="0" i="0" u="none" strike="noStrike" cap="none">
                <a:solidFill>
                  <a:schemeClr val="lt1"/>
                </a:solidFill>
                <a:latin typeface="Anaheim"/>
                <a:ea typeface="Anaheim"/>
                <a:cs typeface="Anaheim"/>
                <a:sym typeface="Anaheim"/>
              </a:defRPr>
            </a:lvl6pPr>
            <a:lvl7pPr marL="3200400" marR="0" lvl="6" indent="-317500" algn="l" rtl="0">
              <a:lnSpc>
                <a:spcPct val="100000"/>
              </a:lnSpc>
              <a:spcBef>
                <a:spcPts val="0"/>
              </a:spcBef>
              <a:spcAft>
                <a:spcPts val="0"/>
              </a:spcAft>
              <a:buClr>
                <a:schemeClr val="lt1"/>
              </a:buClr>
              <a:buSzPts val="1000"/>
              <a:buFont typeface="Anaheim"/>
              <a:buNone/>
              <a:defRPr sz="1000" b="0" i="0" u="none" strike="noStrike" cap="none">
                <a:solidFill>
                  <a:schemeClr val="lt1"/>
                </a:solidFill>
                <a:latin typeface="Anaheim"/>
                <a:ea typeface="Anaheim"/>
                <a:cs typeface="Anaheim"/>
                <a:sym typeface="Anaheim"/>
              </a:defRPr>
            </a:lvl7pPr>
            <a:lvl8pPr marL="3657600" marR="0" lvl="7" indent="-317500" algn="l" rtl="0">
              <a:lnSpc>
                <a:spcPct val="100000"/>
              </a:lnSpc>
              <a:spcBef>
                <a:spcPts val="0"/>
              </a:spcBef>
              <a:spcAft>
                <a:spcPts val="0"/>
              </a:spcAft>
              <a:buClr>
                <a:schemeClr val="lt1"/>
              </a:buClr>
              <a:buSzPts val="1000"/>
              <a:buFont typeface="Anaheim"/>
              <a:buNone/>
              <a:defRPr sz="1000" b="0" i="0" u="none" strike="noStrike" cap="none">
                <a:solidFill>
                  <a:schemeClr val="lt1"/>
                </a:solidFill>
                <a:latin typeface="Anaheim"/>
                <a:ea typeface="Anaheim"/>
                <a:cs typeface="Anaheim"/>
                <a:sym typeface="Anaheim"/>
              </a:defRPr>
            </a:lvl8pPr>
            <a:lvl9pPr marL="4114800" marR="0" lvl="8" indent="-317500" algn="l" rtl="0">
              <a:lnSpc>
                <a:spcPct val="100000"/>
              </a:lnSpc>
              <a:spcBef>
                <a:spcPts val="0"/>
              </a:spcBef>
              <a:spcAft>
                <a:spcPts val="0"/>
              </a:spcAft>
              <a:buClr>
                <a:schemeClr val="lt1"/>
              </a:buClr>
              <a:buSzPts val="1000"/>
              <a:buFont typeface="Anaheim"/>
              <a:buNone/>
              <a:defRPr sz="1000" b="0" i="0" u="none" strike="noStrike" cap="none">
                <a:solidFill>
                  <a:schemeClr val="lt1"/>
                </a:solidFill>
                <a:latin typeface="Anaheim"/>
                <a:ea typeface="Anaheim"/>
                <a:cs typeface="Anaheim"/>
                <a:sym typeface="Anaheim"/>
              </a:defRPr>
            </a:lvl9pPr>
          </a:lstStyle>
          <a:p>
            <a:pPr marL="0" indent="0"/>
            <a:r>
              <a:rPr lang="en">
                <a:latin typeface="+mn-lt"/>
              </a:rPr>
              <a:t>Transformers vs. RNN</a:t>
            </a:r>
          </a:p>
          <a:p>
            <a:pPr marL="0" indent="0"/>
            <a:r>
              <a:rPr lang="en">
                <a:latin typeface="+mn-lt"/>
              </a:rPr>
              <a:t>Self-trained vs Pre-trained Model</a:t>
            </a:r>
          </a:p>
        </p:txBody>
      </p:sp>
      <p:sp>
        <p:nvSpPr>
          <p:cNvPr id="17" name="Google Shape;158;p28">
            <a:extLst>
              <a:ext uri="{FF2B5EF4-FFF2-40B4-BE49-F238E27FC236}">
                <a16:creationId xmlns:a16="http://schemas.microsoft.com/office/drawing/2014/main" id="{CEF9F264-A86E-C3B3-D78D-A051CBA3770D}"/>
              </a:ext>
            </a:extLst>
          </p:cNvPr>
          <p:cNvSpPr txBox="1">
            <a:spLocks/>
          </p:cNvSpPr>
          <p:nvPr/>
        </p:nvSpPr>
        <p:spPr>
          <a:xfrm>
            <a:off x="2018904" y="3142627"/>
            <a:ext cx="15735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Kodchasan"/>
              <a:buNone/>
              <a:defRPr sz="4800" b="1" i="0" u="none" strike="noStrike" cap="none">
                <a:solidFill>
                  <a:schemeClr val="lt1"/>
                </a:solidFill>
                <a:latin typeface="Kodchasan"/>
                <a:ea typeface="Kodchasan"/>
                <a:cs typeface="Kodchasan"/>
                <a:sym typeface="Kodchasan"/>
              </a:defRPr>
            </a:lvl1pPr>
            <a:lvl2pPr marR="0" lvl="1" algn="l" rtl="0">
              <a:lnSpc>
                <a:spcPct val="100000"/>
              </a:lnSpc>
              <a:spcBef>
                <a:spcPts val="0"/>
              </a:spcBef>
              <a:spcAft>
                <a:spcPts val="0"/>
              </a:spcAft>
              <a:buClr>
                <a:schemeClr val="lt1"/>
              </a:buClr>
              <a:buSzPts val="4800"/>
              <a:buFont typeface="Fira Sans Extra Condensed Medium"/>
              <a:buNone/>
              <a:defRPr sz="4800" b="0" i="0" u="none" strike="noStrike" cap="none">
                <a:solidFill>
                  <a:schemeClr val="lt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lt1"/>
              </a:buClr>
              <a:buSzPts val="4800"/>
              <a:buFont typeface="Fira Sans Extra Condensed Medium"/>
              <a:buNone/>
              <a:defRPr sz="4800" b="0" i="0" u="none" strike="noStrike" cap="none">
                <a:solidFill>
                  <a:schemeClr val="lt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lt1"/>
              </a:buClr>
              <a:buSzPts val="4800"/>
              <a:buFont typeface="Fira Sans Extra Condensed Medium"/>
              <a:buNone/>
              <a:defRPr sz="4800" b="0" i="0" u="none" strike="noStrike" cap="none">
                <a:solidFill>
                  <a:schemeClr val="lt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lt1"/>
              </a:buClr>
              <a:buSzPts val="4800"/>
              <a:buFont typeface="Fira Sans Extra Condensed Medium"/>
              <a:buNone/>
              <a:defRPr sz="4800" b="0" i="0" u="none" strike="noStrike" cap="none">
                <a:solidFill>
                  <a:schemeClr val="lt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lt1"/>
              </a:buClr>
              <a:buSzPts val="4800"/>
              <a:buFont typeface="Fira Sans Extra Condensed Medium"/>
              <a:buNone/>
              <a:defRPr sz="4800" b="0" i="0" u="none" strike="noStrike" cap="none">
                <a:solidFill>
                  <a:schemeClr val="lt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lt1"/>
              </a:buClr>
              <a:buSzPts val="4800"/>
              <a:buFont typeface="Fira Sans Extra Condensed Medium"/>
              <a:buNone/>
              <a:defRPr sz="4800" b="0" i="0" u="none" strike="noStrike" cap="none">
                <a:solidFill>
                  <a:schemeClr val="lt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lt1"/>
              </a:buClr>
              <a:buSzPts val="4800"/>
              <a:buFont typeface="Fira Sans Extra Condensed Medium"/>
              <a:buNone/>
              <a:defRPr sz="4800" b="0" i="0" u="none" strike="noStrike" cap="none">
                <a:solidFill>
                  <a:schemeClr val="lt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lt1"/>
              </a:buClr>
              <a:buSzPts val="4800"/>
              <a:buFont typeface="Fira Sans Extra Condensed Medium"/>
              <a:buNone/>
              <a:defRPr sz="4800" b="0" i="0" u="none" strike="noStrike" cap="none">
                <a:solidFill>
                  <a:schemeClr val="lt1"/>
                </a:solidFill>
                <a:latin typeface="Fira Sans Extra Condensed Medium"/>
                <a:ea typeface="Fira Sans Extra Condensed Medium"/>
                <a:cs typeface="Fira Sans Extra Condensed Medium"/>
                <a:sym typeface="Fira Sans Extra Condensed Medium"/>
              </a:defRPr>
            </a:lvl9pPr>
          </a:lstStyle>
          <a:p>
            <a:r>
              <a:rPr lang="en"/>
              <a:t>04</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73439A3-858C-D9B4-7662-8F3F527BCE98}"/>
              </a:ext>
            </a:extLst>
          </p:cNvPr>
          <p:cNvSpPr>
            <a:spLocks noGrp="1"/>
          </p:cNvSpPr>
          <p:nvPr>
            <p:ph type="title" idx="8"/>
          </p:nvPr>
        </p:nvSpPr>
        <p:spPr>
          <a:xfrm>
            <a:off x="720000" y="261481"/>
            <a:ext cx="7704000" cy="572700"/>
          </a:xfrm>
        </p:spPr>
        <p:txBody>
          <a:bodyPr/>
          <a:lstStyle/>
          <a:p>
            <a:pPr algn="ctr"/>
            <a:r>
              <a:rPr lang="en-US"/>
              <a:t>Transformer - Blogpost Article Generator</a:t>
            </a:r>
            <a:endParaRPr lang="en-GB"/>
          </a:p>
        </p:txBody>
      </p:sp>
      <p:sp>
        <p:nvSpPr>
          <p:cNvPr id="8" name="Rectangle 7">
            <a:extLst>
              <a:ext uri="{FF2B5EF4-FFF2-40B4-BE49-F238E27FC236}">
                <a16:creationId xmlns:a16="http://schemas.microsoft.com/office/drawing/2014/main" id="{1E1A92EF-4409-CCB2-4F95-6D436C1BCEB2}"/>
              </a:ext>
            </a:extLst>
          </p:cNvPr>
          <p:cNvSpPr/>
          <p:nvPr/>
        </p:nvSpPr>
        <p:spPr>
          <a:xfrm>
            <a:off x="241028" y="1547821"/>
            <a:ext cx="1994624" cy="1565032"/>
          </a:xfrm>
          <a:prstGeom prst="rect">
            <a:avLst/>
          </a:prstGeom>
          <a:solidFill>
            <a:schemeClr val="accent1">
              <a:lumMod val="5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i="1"/>
              <a:t>“</a:t>
            </a:r>
            <a:r>
              <a:rPr lang="en-GB" sz="900" b="1" i="1"/>
              <a:t>Internet explorer </a:t>
            </a:r>
            <a:r>
              <a:rPr lang="en-GB" sz="900" i="1" err="1"/>
              <a:t>ipsi</a:t>
            </a:r>
            <a:r>
              <a:rPr lang="en-GB" sz="900" i="1"/>
              <a:t> to deliver content ad free software from </a:t>
            </a:r>
            <a:r>
              <a:rPr lang="en-GB" sz="900" i="1" err="1"/>
              <a:t>ipsi</a:t>
            </a:r>
            <a:r>
              <a:rPr lang="en-GB" sz="900" i="1"/>
              <a:t> be get their start with the release of one of the </a:t>
            </a:r>
            <a:r>
              <a:rPr lang="en-GB" sz="900" i="1" err="1"/>
              <a:t>favorite</a:t>
            </a:r>
            <a:r>
              <a:rPr lang="en-GB" sz="900" i="1"/>
              <a:t> advertising tool adobe systems </a:t>
            </a:r>
            <a:r>
              <a:rPr lang="en-GB" sz="900" i="1" err="1"/>
              <a:t>corp</a:t>
            </a:r>
            <a:r>
              <a:rPr lang="en-GB" sz="900" i="1"/>
              <a:t> </a:t>
            </a:r>
            <a:r>
              <a:rPr lang="en-GB" sz="900" i="1" err="1"/>
              <a:t>lt</a:t>
            </a:r>
            <a:r>
              <a:rPr lang="en-GB" sz="900" i="1"/>
              <a:t> </a:t>
            </a:r>
            <a:r>
              <a:rPr lang="en-GB" sz="900" i="1" err="1"/>
              <a:t>href</a:t>
            </a:r>
            <a:r>
              <a:rPr lang="en-GB" sz="900" i="1"/>
              <a:t> http www co </a:t>
            </a:r>
            <a:r>
              <a:rPr lang="en-GB" sz="900" i="1" err="1"/>
              <a:t>uk</a:t>
            </a:r>
            <a:r>
              <a:rPr lang="en-GB" sz="900" i="1"/>
              <a:t> </a:t>
            </a:r>
            <a:r>
              <a:rPr lang="en-GB" sz="900" i="1" err="1"/>
              <a:t>financequotelookup</a:t>
            </a:r>
            <a:r>
              <a:rPr lang="en-GB" sz="900" i="1"/>
              <a:t> </a:t>
            </a:r>
            <a:r>
              <a:rPr lang="en-GB" sz="900" i="1" err="1"/>
              <a:t>jhtml</a:t>
            </a:r>
            <a:r>
              <a:rPr lang="en-GB" sz="900" i="1"/>
              <a:t> ticker </a:t>
            </a:r>
            <a:r>
              <a:rPr lang="en-GB" sz="900" i="1" err="1"/>
              <a:t>adaplz</a:t>
            </a:r>
            <a:r>
              <a:rPr lang="en-GB" sz="900" i="1"/>
              <a:t> </a:t>
            </a:r>
            <a:r>
              <a:rPr lang="en-GB" sz="900" i="1" err="1"/>
              <a:t>qtype</a:t>
            </a:r>
            <a:r>
              <a:rPr lang="en-GB" sz="900" i="1"/>
              <a:t> </a:t>
            </a:r>
            <a:r>
              <a:rPr lang="en-GB" sz="900" i="1" err="1"/>
              <a:t>sym</a:t>
            </a:r>
            <a:r>
              <a:rPr lang="en-GB" sz="900" i="1"/>
              <a:t>”</a:t>
            </a:r>
          </a:p>
        </p:txBody>
      </p:sp>
      <p:sp>
        <p:nvSpPr>
          <p:cNvPr id="9" name="Rectangle 8">
            <a:extLst>
              <a:ext uri="{FF2B5EF4-FFF2-40B4-BE49-F238E27FC236}">
                <a16:creationId xmlns:a16="http://schemas.microsoft.com/office/drawing/2014/main" id="{D351E6E8-7CA1-73D1-6B68-8A765A7EDD03}"/>
              </a:ext>
            </a:extLst>
          </p:cNvPr>
          <p:cNvSpPr/>
          <p:nvPr/>
        </p:nvSpPr>
        <p:spPr>
          <a:xfrm>
            <a:off x="2497773" y="1547821"/>
            <a:ext cx="1994624" cy="1565032"/>
          </a:xfrm>
          <a:prstGeom prst="rect">
            <a:avLst/>
          </a:prstGeom>
          <a:solidFill>
            <a:schemeClr val="accent1">
              <a:lumMod val="5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i="1"/>
              <a:t>“</a:t>
            </a:r>
            <a:r>
              <a:rPr lang="en-US" sz="900" b="1" i="1"/>
              <a:t>Internet explorer </a:t>
            </a:r>
            <a:r>
              <a:rPr lang="en-US" sz="900" i="1" err="1"/>
              <a:t>ietf</a:t>
            </a:r>
            <a:r>
              <a:rPr lang="en-US" sz="900" i="1"/>
              <a:t> </a:t>
            </a:r>
            <a:r>
              <a:rPr lang="en-US" sz="900" i="1">
                <a:highlight>
                  <a:srgbClr val="FF00FF"/>
                </a:highlight>
              </a:rPr>
              <a:t>warn</a:t>
            </a:r>
            <a:r>
              <a:rPr lang="en-US" sz="900" i="1"/>
              <a:t> of </a:t>
            </a:r>
            <a:r>
              <a:rPr lang="en-US" sz="900" i="1">
                <a:highlight>
                  <a:srgbClr val="FF00FF"/>
                </a:highlight>
              </a:rPr>
              <a:t>security</a:t>
            </a:r>
            <a:r>
              <a:rPr lang="en-US" sz="900" i="1"/>
              <a:t> flaw in windows xp service pack microsoft on tuesday </a:t>
            </a:r>
            <a:r>
              <a:rPr lang="en-US" sz="900" i="1">
                <a:highlight>
                  <a:srgbClr val="FF00FF"/>
                </a:highlight>
              </a:rPr>
              <a:t>warn</a:t>
            </a:r>
            <a:r>
              <a:rPr lang="en-US" sz="900" i="1"/>
              <a:t> that </a:t>
            </a:r>
            <a:r>
              <a:rPr lang="en-US" sz="900" i="1">
                <a:highlight>
                  <a:srgbClr val="FF00FF"/>
                </a:highlight>
              </a:rPr>
              <a:t>security</a:t>
            </a:r>
            <a:r>
              <a:rPr lang="en-US" sz="900" i="1"/>
              <a:t> hole could allow an attacker to take control of user computer and steal their personal information</a:t>
            </a:r>
            <a:r>
              <a:rPr lang="en-GB" sz="900" i="1"/>
              <a:t>”</a:t>
            </a:r>
          </a:p>
        </p:txBody>
      </p:sp>
      <p:sp>
        <p:nvSpPr>
          <p:cNvPr id="11" name="Rectangle 10">
            <a:extLst>
              <a:ext uri="{FF2B5EF4-FFF2-40B4-BE49-F238E27FC236}">
                <a16:creationId xmlns:a16="http://schemas.microsoft.com/office/drawing/2014/main" id="{63979F06-E1C3-474A-F681-54EB6E5B05C6}"/>
              </a:ext>
            </a:extLst>
          </p:cNvPr>
          <p:cNvSpPr/>
          <p:nvPr/>
        </p:nvSpPr>
        <p:spPr>
          <a:xfrm>
            <a:off x="4754518" y="1547821"/>
            <a:ext cx="1994624" cy="1565032"/>
          </a:xfrm>
          <a:prstGeom prst="rect">
            <a:avLst/>
          </a:prstGeom>
          <a:solidFill>
            <a:schemeClr val="accent1">
              <a:lumMod val="5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i="1"/>
              <a:t>“</a:t>
            </a:r>
            <a:r>
              <a:rPr lang="en-US" sz="900" b="1" i="1"/>
              <a:t>Internet explorer </a:t>
            </a:r>
            <a:r>
              <a:rPr lang="en-US" sz="900" i="1"/>
              <a:t>ix to be launch next week in the late round of the open source enterprise linux series the </a:t>
            </a:r>
            <a:r>
              <a:rPr lang="en-US" sz="900" i="1" err="1"/>
              <a:t>xm</a:t>
            </a:r>
            <a:r>
              <a:rPr lang="en-US" sz="900" i="1"/>
              <a:t> release be expect to be </a:t>
            </a:r>
            <a:r>
              <a:rPr lang="en-US" sz="900" i="1">
                <a:highlight>
                  <a:srgbClr val="FF00FF"/>
                </a:highlight>
              </a:rPr>
              <a:t>available</a:t>
            </a:r>
            <a:r>
              <a:rPr lang="en-US" sz="900" i="1"/>
              <a:t> on the next </a:t>
            </a:r>
            <a:r>
              <a:rPr lang="en-US" sz="900" i="1" err="1"/>
              <a:t>os</a:t>
            </a:r>
            <a:r>
              <a:rPr lang="en-US" sz="900" i="1"/>
              <a:t> and will be </a:t>
            </a:r>
            <a:r>
              <a:rPr lang="en-US" sz="900" i="1">
                <a:highlight>
                  <a:srgbClr val="FF00FF"/>
                </a:highlight>
              </a:rPr>
              <a:t>available</a:t>
            </a:r>
            <a:r>
              <a:rPr lang="en-US" sz="900" i="1"/>
              <a:t> for download in the next few day</a:t>
            </a:r>
            <a:r>
              <a:rPr lang="en-GB" sz="900" i="1"/>
              <a:t>”</a:t>
            </a:r>
          </a:p>
        </p:txBody>
      </p:sp>
      <p:sp>
        <p:nvSpPr>
          <p:cNvPr id="12" name="Rectangle 11">
            <a:extLst>
              <a:ext uri="{FF2B5EF4-FFF2-40B4-BE49-F238E27FC236}">
                <a16:creationId xmlns:a16="http://schemas.microsoft.com/office/drawing/2014/main" id="{CF969DDD-B1CF-3392-920E-2C3ABBD67EBD}"/>
              </a:ext>
            </a:extLst>
          </p:cNvPr>
          <p:cNvSpPr/>
          <p:nvPr/>
        </p:nvSpPr>
        <p:spPr>
          <a:xfrm>
            <a:off x="6967948" y="1547821"/>
            <a:ext cx="1994624" cy="1565032"/>
          </a:xfrm>
          <a:prstGeom prst="rect">
            <a:avLst/>
          </a:prstGeom>
          <a:solidFill>
            <a:schemeClr val="accent1">
              <a:lumMod val="5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i="1"/>
              <a:t>“</a:t>
            </a:r>
            <a:r>
              <a:rPr lang="en-US" sz="900" b="1" i="1"/>
              <a:t>Internet explorer </a:t>
            </a:r>
            <a:r>
              <a:rPr lang="en-US" sz="900" i="1" err="1"/>
              <a:t>ietf</a:t>
            </a:r>
            <a:r>
              <a:rPr lang="en-US" sz="900" i="1"/>
              <a:t> say it have develop new web browser that will help user find and download file on their hard drive</a:t>
            </a:r>
            <a:r>
              <a:rPr lang="en-US" sz="900" b="1" i="1"/>
              <a:t>”</a:t>
            </a:r>
            <a:endParaRPr lang="en-GB" sz="900" i="1"/>
          </a:p>
        </p:txBody>
      </p:sp>
      <p:sp>
        <p:nvSpPr>
          <p:cNvPr id="19" name="Rectangle 18">
            <a:extLst>
              <a:ext uri="{FF2B5EF4-FFF2-40B4-BE49-F238E27FC236}">
                <a16:creationId xmlns:a16="http://schemas.microsoft.com/office/drawing/2014/main" id="{120CCFCE-D952-58E3-12EE-6E18076B9E0F}"/>
              </a:ext>
            </a:extLst>
          </p:cNvPr>
          <p:cNvSpPr/>
          <p:nvPr/>
        </p:nvSpPr>
        <p:spPr>
          <a:xfrm>
            <a:off x="241028" y="3257381"/>
            <a:ext cx="1994624" cy="486844"/>
          </a:xfrm>
          <a:prstGeom prst="rect">
            <a:avLst/>
          </a:prstGeom>
          <a:solidFill>
            <a:schemeClr val="bg1">
              <a:lumMod val="5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i="1"/>
              <a:t>Unclear sentence and meaning</a:t>
            </a:r>
          </a:p>
        </p:txBody>
      </p:sp>
      <p:sp>
        <p:nvSpPr>
          <p:cNvPr id="20" name="Rectangle 19">
            <a:extLst>
              <a:ext uri="{FF2B5EF4-FFF2-40B4-BE49-F238E27FC236}">
                <a16:creationId xmlns:a16="http://schemas.microsoft.com/office/drawing/2014/main" id="{E9499CE5-6C13-A500-4F61-B9AE4BEC47B9}"/>
              </a:ext>
            </a:extLst>
          </p:cNvPr>
          <p:cNvSpPr/>
          <p:nvPr/>
        </p:nvSpPr>
        <p:spPr>
          <a:xfrm>
            <a:off x="2497772" y="3257381"/>
            <a:ext cx="1994624" cy="486844"/>
          </a:xfrm>
          <a:prstGeom prst="rect">
            <a:avLst/>
          </a:prstGeom>
          <a:solidFill>
            <a:schemeClr val="bg1">
              <a:lumMod val="5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i="1"/>
              <a:t>Clearer sentence with repeating words &amp; unclear context</a:t>
            </a:r>
          </a:p>
        </p:txBody>
      </p:sp>
      <p:sp>
        <p:nvSpPr>
          <p:cNvPr id="21" name="Rectangle 20">
            <a:extLst>
              <a:ext uri="{FF2B5EF4-FFF2-40B4-BE49-F238E27FC236}">
                <a16:creationId xmlns:a16="http://schemas.microsoft.com/office/drawing/2014/main" id="{C2BA409E-F889-C7BB-F359-C182708C7A30}"/>
              </a:ext>
            </a:extLst>
          </p:cNvPr>
          <p:cNvSpPr/>
          <p:nvPr/>
        </p:nvSpPr>
        <p:spPr>
          <a:xfrm>
            <a:off x="4754516" y="3257381"/>
            <a:ext cx="1994624" cy="486844"/>
          </a:xfrm>
          <a:prstGeom prst="rect">
            <a:avLst/>
          </a:prstGeom>
          <a:solidFill>
            <a:schemeClr val="bg1">
              <a:lumMod val="5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i="1"/>
              <a:t>Clearer context with less repeating words</a:t>
            </a:r>
          </a:p>
        </p:txBody>
      </p:sp>
      <p:sp>
        <p:nvSpPr>
          <p:cNvPr id="22" name="Rectangle 21">
            <a:extLst>
              <a:ext uri="{FF2B5EF4-FFF2-40B4-BE49-F238E27FC236}">
                <a16:creationId xmlns:a16="http://schemas.microsoft.com/office/drawing/2014/main" id="{AB41C7C6-88EF-CD1B-C62D-EE57E5C94225}"/>
              </a:ext>
            </a:extLst>
          </p:cNvPr>
          <p:cNvSpPr/>
          <p:nvPr/>
        </p:nvSpPr>
        <p:spPr>
          <a:xfrm>
            <a:off x="6967948" y="3257381"/>
            <a:ext cx="1994624" cy="486844"/>
          </a:xfrm>
          <a:prstGeom prst="rect">
            <a:avLst/>
          </a:prstGeom>
          <a:solidFill>
            <a:schemeClr val="bg1">
              <a:lumMod val="5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i="1"/>
              <a:t>More fluid sentence</a:t>
            </a:r>
          </a:p>
        </p:txBody>
      </p:sp>
      <p:sp>
        <p:nvSpPr>
          <p:cNvPr id="26" name="TextBox 25">
            <a:extLst>
              <a:ext uri="{FF2B5EF4-FFF2-40B4-BE49-F238E27FC236}">
                <a16:creationId xmlns:a16="http://schemas.microsoft.com/office/drawing/2014/main" id="{E89D1B51-B71E-6429-A47F-AD8B66679453}"/>
              </a:ext>
            </a:extLst>
          </p:cNvPr>
          <p:cNvSpPr txBox="1"/>
          <p:nvPr/>
        </p:nvSpPr>
        <p:spPr>
          <a:xfrm>
            <a:off x="241027" y="1092474"/>
            <a:ext cx="1994624" cy="255389"/>
          </a:xfrm>
          <a:prstGeom prst="roundRect">
            <a:avLst/>
          </a:prstGeom>
          <a:solidFill>
            <a:schemeClr val="accent1">
              <a:lumMod val="20000"/>
              <a:lumOff val="80000"/>
            </a:schemeClr>
          </a:solidFill>
        </p:spPr>
        <p:txBody>
          <a:bodyPr wrap="square">
            <a:spAutoFit/>
          </a:bodyPr>
          <a:lstStyle/>
          <a:p>
            <a:pPr algn="ctr"/>
            <a:r>
              <a:rPr lang="en-US" sz="900" b="1">
                <a:solidFill>
                  <a:schemeClr val="tx1"/>
                </a:solidFill>
              </a:rPr>
              <a:t>Greedy Search</a:t>
            </a:r>
            <a:endParaRPr lang="en-GB" sz="900" b="1">
              <a:solidFill>
                <a:schemeClr val="tx1"/>
              </a:solidFill>
            </a:endParaRPr>
          </a:p>
        </p:txBody>
      </p:sp>
      <p:sp>
        <p:nvSpPr>
          <p:cNvPr id="27" name="TextBox 26">
            <a:extLst>
              <a:ext uri="{FF2B5EF4-FFF2-40B4-BE49-F238E27FC236}">
                <a16:creationId xmlns:a16="http://schemas.microsoft.com/office/drawing/2014/main" id="{84A340DF-4DDF-9725-15BC-6F46A6534529}"/>
              </a:ext>
            </a:extLst>
          </p:cNvPr>
          <p:cNvSpPr txBox="1"/>
          <p:nvPr/>
        </p:nvSpPr>
        <p:spPr>
          <a:xfrm>
            <a:off x="2497772" y="1111722"/>
            <a:ext cx="1994624" cy="255389"/>
          </a:xfrm>
          <a:prstGeom prst="roundRect">
            <a:avLst/>
          </a:prstGeom>
          <a:solidFill>
            <a:schemeClr val="accent1">
              <a:lumMod val="20000"/>
              <a:lumOff val="80000"/>
            </a:schemeClr>
          </a:solidFill>
        </p:spPr>
        <p:txBody>
          <a:bodyPr wrap="square">
            <a:spAutoFit/>
          </a:bodyPr>
          <a:lstStyle/>
          <a:p>
            <a:pPr algn="ctr"/>
            <a:r>
              <a:rPr lang="en-US" sz="900" b="1">
                <a:solidFill>
                  <a:schemeClr val="tx1"/>
                </a:solidFill>
              </a:rPr>
              <a:t>Beam Search</a:t>
            </a:r>
            <a:endParaRPr lang="en-GB" sz="900" b="1">
              <a:solidFill>
                <a:schemeClr val="tx1"/>
              </a:solidFill>
            </a:endParaRPr>
          </a:p>
        </p:txBody>
      </p:sp>
      <p:sp>
        <p:nvSpPr>
          <p:cNvPr id="28" name="TextBox 27">
            <a:extLst>
              <a:ext uri="{FF2B5EF4-FFF2-40B4-BE49-F238E27FC236}">
                <a16:creationId xmlns:a16="http://schemas.microsoft.com/office/drawing/2014/main" id="{BD743732-A2C2-F14F-B399-52816E8E944C}"/>
              </a:ext>
            </a:extLst>
          </p:cNvPr>
          <p:cNvSpPr txBox="1"/>
          <p:nvPr/>
        </p:nvSpPr>
        <p:spPr>
          <a:xfrm>
            <a:off x="4754516" y="1111722"/>
            <a:ext cx="1994624" cy="255389"/>
          </a:xfrm>
          <a:prstGeom prst="roundRect">
            <a:avLst/>
          </a:prstGeom>
          <a:solidFill>
            <a:schemeClr val="accent1">
              <a:lumMod val="20000"/>
              <a:lumOff val="80000"/>
            </a:schemeClr>
          </a:solidFill>
        </p:spPr>
        <p:txBody>
          <a:bodyPr wrap="square">
            <a:spAutoFit/>
          </a:bodyPr>
          <a:lstStyle/>
          <a:p>
            <a:pPr algn="ctr"/>
            <a:r>
              <a:rPr lang="en-US" sz="900" b="1">
                <a:solidFill>
                  <a:schemeClr val="tx1"/>
                </a:solidFill>
              </a:rPr>
              <a:t>Top-K Sampling</a:t>
            </a:r>
            <a:endParaRPr lang="en-GB" sz="900" b="1">
              <a:solidFill>
                <a:schemeClr val="tx1"/>
              </a:solidFill>
            </a:endParaRPr>
          </a:p>
        </p:txBody>
      </p:sp>
      <p:sp>
        <p:nvSpPr>
          <p:cNvPr id="29" name="TextBox 28">
            <a:extLst>
              <a:ext uri="{FF2B5EF4-FFF2-40B4-BE49-F238E27FC236}">
                <a16:creationId xmlns:a16="http://schemas.microsoft.com/office/drawing/2014/main" id="{5C698467-6114-3758-22B1-947D732E20EB}"/>
              </a:ext>
            </a:extLst>
          </p:cNvPr>
          <p:cNvSpPr txBox="1"/>
          <p:nvPr/>
        </p:nvSpPr>
        <p:spPr>
          <a:xfrm>
            <a:off x="6967948" y="1111722"/>
            <a:ext cx="1994624" cy="255389"/>
          </a:xfrm>
          <a:prstGeom prst="roundRect">
            <a:avLst/>
          </a:prstGeom>
          <a:solidFill>
            <a:schemeClr val="accent1">
              <a:lumMod val="20000"/>
              <a:lumOff val="80000"/>
            </a:schemeClr>
          </a:solidFill>
        </p:spPr>
        <p:txBody>
          <a:bodyPr wrap="square">
            <a:spAutoFit/>
          </a:bodyPr>
          <a:lstStyle/>
          <a:p>
            <a:pPr algn="ctr"/>
            <a:r>
              <a:rPr lang="en-US" sz="900" b="1">
                <a:solidFill>
                  <a:schemeClr val="tx1"/>
                </a:solidFill>
              </a:rPr>
              <a:t>Nucleus Sampling</a:t>
            </a:r>
            <a:endParaRPr lang="en-GB" sz="900" b="1">
              <a:solidFill>
                <a:schemeClr val="tx1"/>
              </a:solidFill>
            </a:endParaRPr>
          </a:p>
        </p:txBody>
      </p:sp>
      <p:sp>
        <p:nvSpPr>
          <p:cNvPr id="30" name="TextBox 29">
            <a:extLst>
              <a:ext uri="{FF2B5EF4-FFF2-40B4-BE49-F238E27FC236}">
                <a16:creationId xmlns:a16="http://schemas.microsoft.com/office/drawing/2014/main" id="{E3D5C257-8B79-A5E2-09AF-7F0A5D1A59BF}"/>
              </a:ext>
            </a:extLst>
          </p:cNvPr>
          <p:cNvSpPr txBox="1"/>
          <p:nvPr/>
        </p:nvSpPr>
        <p:spPr>
          <a:xfrm>
            <a:off x="2008251" y="4280053"/>
            <a:ext cx="5957009" cy="561856"/>
          </a:xfrm>
          <a:prstGeom prst="roundRect">
            <a:avLst/>
          </a:prstGeom>
          <a:solidFill>
            <a:schemeClr val="accent1">
              <a:lumMod val="20000"/>
              <a:lumOff val="80000"/>
            </a:schemeClr>
          </a:solidFill>
        </p:spPr>
        <p:txBody>
          <a:bodyPr wrap="square">
            <a:spAutoFit/>
          </a:bodyPr>
          <a:lstStyle/>
          <a:p>
            <a:r>
              <a:rPr lang="en-US" sz="1000" u="sng">
                <a:solidFill>
                  <a:schemeClr val="tx1"/>
                </a:solidFill>
              </a:rPr>
              <a:t>Limitation</a:t>
            </a:r>
          </a:p>
          <a:p>
            <a:endParaRPr lang="en-US" sz="800" b="0">
              <a:solidFill>
                <a:schemeClr val="tx1"/>
              </a:solidFill>
            </a:endParaRPr>
          </a:p>
          <a:p>
            <a:r>
              <a:rPr lang="en-US" sz="900" b="0">
                <a:solidFill>
                  <a:schemeClr val="tx1"/>
                </a:solidFill>
              </a:rPr>
              <a:t>- Limited knowledge of linguistic semantics (incl. tenses, passive/active structure)</a:t>
            </a:r>
            <a:endParaRPr lang="en-GB" sz="900" b="0">
              <a:solidFill>
                <a:schemeClr val="tx1"/>
              </a:solidFill>
            </a:endParaRPr>
          </a:p>
        </p:txBody>
      </p:sp>
    </p:spTree>
    <p:extLst>
      <p:ext uri="{BB962C8B-B14F-4D97-AF65-F5344CB8AC3E}">
        <p14:creationId xmlns:p14="http://schemas.microsoft.com/office/powerpoint/2010/main" val="18610751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484;p80">
            <a:extLst>
              <a:ext uri="{FF2B5EF4-FFF2-40B4-BE49-F238E27FC236}">
                <a16:creationId xmlns:a16="http://schemas.microsoft.com/office/drawing/2014/main" id="{99FC2FA7-1068-2477-EB58-335747BE6CD2}"/>
              </a:ext>
            </a:extLst>
          </p:cNvPr>
          <p:cNvSpPr/>
          <p:nvPr/>
        </p:nvSpPr>
        <p:spPr>
          <a:xfrm>
            <a:off x="1016222" y="2075529"/>
            <a:ext cx="1786443" cy="339356"/>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0B9FF5CA-AB87-897D-C495-9B59DDB4D5BE}"/>
              </a:ext>
            </a:extLst>
          </p:cNvPr>
          <p:cNvSpPr>
            <a:spLocks noGrp="1"/>
          </p:cNvSpPr>
          <p:nvPr>
            <p:ph type="title"/>
          </p:nvPr>
        </p:nvSpPr>
        <p:spPr>
          <a:xfrm>
            <a:off x="574165" y="412774"/>
            <a:ext cx="7704000" cy="572700"/>
          </a:xfrm>
        </p:spPr>
        <p:txBody>
          <a:bodyPr/>
          <a:lstStyle/>
          <a:p>
            <a:pPr algn="ctr"/>
            <a:r>
              <a:rPr lang="en-US"/>
              <a:t>Benchmark with the original GPT2 model</a:t>
            </a:r>
            <a:endParaRPr lang="en-CH"/>
          </a:p>
        </p:txBody>
      </p:sp>
      <p:grpSp>
        <p:nvGrpSpPr>
          <p:cNvPr id="5" name="Group 4">
            <a:extLst>
              <a:ext uri="{FF2B5EF4-FFF2-40B4-BE49-F238E27FC236}">
                <a16:creationId xmlns:a16="http://schemas.microsoft.com/office/drawing/2014/main" id="{33CFEAA7-9268-1E0F-AF44-F68B2A17AF73}"/>
              </a:ext>
            </a:extLst>
          </p:cNvPr>
          <p:cNvGrpSpPr/>
          <p:nvPr/>
        </p:nvGrpSpPr>
        <p:grpSpPr>
          <a:xfrm>
            <a:off x="1147838" y="1782985"/>
            <a:ext cx="1523210" cy="914400"/>
            <a:chOff x="4114800" y="2114550"/>
            <a:chExt cx="1523210" cy="914400"/>
          </a:xfrm>
        </p:grpSpPr>
        <p:pic>
          <p:nvPicPr>
            <p:cNvPr id="6" name="Graphic 5" descr="Rating Star with solid fill">
              <a:extLst>
                <a:ext uri="{FF2B5EF4-FFF2-40B4-BE49-F238E27FC236}">
                  <a16:creationId xmlns:a16="http://schemas.microsoft.com/office/drawing/2014/main" id="{D6A0E9A2-A9B5-385E-8B51-928622821AD4}"/>
                </a:ext>
              </a:extLst>
            </p:cNvPr>
            <p:cNvPicPr>
              <a:picLocks noChangeAspect="1"/>
            </p:cNvPicPr>
            <p:nvPr/>
          </p:nvPicPr>
          <p:blipFill rotWithShape="1">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r="33420"/>
            <a:stretch/>
          </p:blipFill>
          <p:spPr>
            <a:xfrm>
              <a:off x="4114800" y="2114550"/>
              <a:ext cx="608810" cy="914400"/>
            </a:xfrm>
            <a:prstGeom prst="rect">
              <a:avLst/>
            </a:prstGeom>
          </p:spPr>
        </p:pic>
        <p:pic>
          <p:nvPicPr>
            <p:cNvPr id="7" name="Graphic 6" descr="Rating 3 Star with solid fill">
              <a:extLst>
                <a:ext uri="{FF2B5EF4-FFF2-40B4-BE49-F238E27FC236}">
                  <a16:creationId xmlns:a16="http://schemas.microsoft.com/office/drawing/2014/main" id="{5F44F398-22FD-9100-ECC8-7B823DDED7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23610" y="2114550"/>
              <a:ext cx="914400" cy="914400"/>
            </a:xfrm>
            <a:prstGeom prst="rect">
              <a:avLst/>
            </a:prstGeom>
          </p:spPr>
        </p:pic>
      </p:grpSp>
      <p:sp>
        <p:nvSpPr>
          <p:cNvPr id="8" name="Rectangle 7">
            <a:extLst>
              <a:ext uri="{FF2B5EF4-FFF2-40B4-BE49-F238E27FC236}">
                <a16:creationId xmlns:a16="http://schemas.microsoft.com/office/drawing/2014/main" id="{84C40691-99E1-49E3-4F2A-13223F620550}"/>
              </a:ext>
            </a:extLst>
          </p:cNvPr>
          <p:cNvSpPr/>
          <p:nvPr/>
        </p:nvSpPr>
        <p:spPr>
          <a:xfrm>
            <a:off x="633046" y="2414884"/>
            <a:ext cx="2169619" cy="2187261"/>
          </a:xfrm>
          <a:prstGeom prst="rect">
            <a:avLst/>
          </a:prstGeom>
          <a:solidFill>
            <a:srgbClr val="0C376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CH" sz="1000" b="0" i="1" u="none" strike="noStrike" cap="none" normalizeH="0" baseline="0">
                <a:ln>
                  <a:noFill/>
                </a:ln>
                <a:solidFill>
                  <a:schemeClr val="bg1"/>
                </a:solidFill>
                <a:effectLst/>
                <a:latin typeface="Arial Unicode MS"/>
              </a:rPr>
              <a:t>“This skincare product I bought is great!!! I use it to cover my legs with an over-sized band and it works great for my bum. I've been using it for over two years and I can't stop going through it like I used to. I think my bum is a bit bigger now so I find that it is easier to put it on. I would definitely recommend it to anyone who has sensitive skin.”</a:t>
            </a:r>
          </a:p>
        </p:txBody>
      </p:sp>
      <p:sp>
        <p:nvSpPr>
          <p:cNvPr id="12" name="Rectangle 1">
            <a:extLst>
              <a:ext uri="{FF2B5EF4-FFF2-40B4-BE49-F238E27FC236}">
                <a16:creationId xmlns:a16="http://schemas.microsoft.com/office/drawing/2014/main" id="{BB71F5E8-134A-8C01-993E-A357F3AE92CA}"/>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CH" altLang="en-CH" sz="1800" b="0" i="0" u="none" strike="noStrike" cap="none" normalizeH="0" baseline="0">
              <a:ln>
                <a:noFill/>
              </a:ln>
              <a:solidFill>
                <a:schemeClr val="tx1"/>
              </a:solidFill>
              <a:effectLst/>
              <a:latin typeface="Arial" panose="020B0604020202020204" pitchFamily="34" charset="0"/>
            </a:endParaRPr>
          </a:p>
        </p:txBody>
      </p:sp>
      <p:sp>
        <p:nvSpPr>
          <p:cNvPr id="15" name="Google Shape;1484;p80">
            <a:extLst>
              <a:ext uri="{FF2B5EF4-FFF2-40B4-BE49-F238E27FC236}">
                <a16:creationId xmlns:a16="http://schemas.microsoft.com/office/drawing/2014/main" id="{04C14ED4-07E6-C767-372A-1E797678FB71}"/>
              </a:ext>
            </a:extLst>
          </p:cNvPr>
          <p:cNvSpPr/>
          <p:nvPr/>
        </p:nvSpPr>
        <p:spPr>
          <a:xfrm>
            <a:off x="6491722" y="2075529"/>
            <a:ext cx="1786443" cy="339356"/>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Rectangle 15">
            <a:extLst>
              <a:ext uri="{FF2B5EF4-FFF2-40B4-BE49-F238E27FC236}">
                <a16:creationId xmlns:a16="http://schemas.microsoft.com/office/drawing/2014/main" id="{B73CBCBC-9C90-2584-8099-76522898EE19}"/>
              </a:ext>
            </a:extLst>
          </p:cNvPr>
          <p:cNvSpPr/>
          <p:nvPr/>
        </p:nvSpPr>
        <p:spPr>
          <a:xfrm>
            <a:off x="4093848" y="2414884"/>
            <a:ext cx="4201066" cy="2187261"/>
          </a:xfrm>
          <a:prstGeom prst="rect">
            <a:avLst/>
          </a:prstGeom>
          <a:solidFill>
            <a:srgbClr val="0C376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eaLnBrk="0" fontAlgn="base" hangingPunct="0">
              <a:spcBef>
                <a:spcPct val="0"/>
              </a:spcBef>
              <a:spcAft>
                <a:spcPct val="0"/>
              </a:spcAft>
              <a:buClrTx/>
            </a:pPr>
            <a:r>
              <a:rPr lang="en-US" sz="1000" i="1">
                <a:solidFill>
                  <a:schemeClr val="bg1"/>
                </a:solidFill>
                <a:latin typeface="Arial Unicode MS"/>
              </a:rPr>
              <a:t>“This skincare product I bought is great  but you won't find any great skincare products that are as hydrating as I was hoping for. The only thing that I would change is the size of the bottle so you can easily see the glaze on the back of the lid. I use this product for my skincare products and they still are great.</a:t>
            </a:r>
          </a:p>
          <a:p>
            <a:pPr algn="ctr" eaLnBrk="0" fontAlgn="base" hangingPunct="0">
              <a:spcBef>
                <a:spcPct val="0"/>
              </a:spcBef>
              <a:spcAft>
                <a:spcPct val="0"/>
              </a:spcAft>
              <a:buClrTx/>
            </a:pPr>
            <a:endParaRPr lang="en-US" sz="1000" i="1">
              <a:solidFill>
                <a:schemeClr val="bg1"/>
              </a:solidFill>
              <a:latin typeface="Arial Unicode MS"/>
            </a:endParaRPr>
          </a:p>
          <a:p>
            <a:pPr algn="ctr" eaLnBrk="0" fontAlgn="base" hangingPunct="0">
              <a:spcBef>
                <a:spcPct val="0"/>
              </a:spcBef>
              <a:spcAft>
                <a:spcPct val="0"/>
              </a:spcAft>
              <a:buClrTx/>
            </a:pPr>
            <a:r>
              <a:rPr lang="en-US" sz="1000" i="1">
                <a:solidFill>
                  <a:schemeClr val="bg1"/>
                </a:solidFill>
                <a:latin typeface="Arial Unicode MS"/>
              </a:rPr>
              <a:t>I've been using this product for quite a while now and I'm very satisfied. I've had the skincare product for over 20 years and I'm not sure what's next. I hope you all enjoy this product because it's so great.</a:t>
            </a:r>
          </a:p>
          <a:p>
            <a:pPr algn="ctr" eaLnBrk="0" fontAlgn="base" hangingPunct="0">
              <a:spcBef>
                <a:spcPct val="0"/>
              </a:spcBef>
              <a:spcAft>
                <a:spcPct val="0"/>
              </a:spcAft>
              <a:buClrTx/>
            </a:pPr>
            <a:r>
              <a:rPr lang="en-US" sz="1000" i="1">
                <a:solidFill>
                  <a:schemeClr val="bg1"/>
                </a:solidFill>
                <a:latin typeface="Arial Unicode MS"/>
              </a:rPr>
              <a:t>I don't know if I'll ever buy a skincare product again, but I'm not sure I'll be able to find a skincare product that doesn't have a skincare product on the market..”</a:t>
            </a:r>
          </a:p>
        </p:txBody>
      </p:sp>
      <p:grpSp>
        <p:nvGrpSpPr>
          <p:cNvPr id="17" name="Group 16">
            <a:extLst>
              <a:ext uri="{FF2B5EF4-FFF2-40B4-BE49-F238E27FC236}">
                <a16:creationId xmlns:a16="http://schemas.microsoft.com/office/drawing/2014/main" id="{D05C2E6A-6D45-4EB5-6E31-92C919723125}"/>
              </a:ext>
            </a:extLst>
          </p:cNvPr>
          <p:cNvGrpSpPr/>
          <p:nvPr/>
        </p:nvGrpSpPr>
        <p:grpSpPr>
          <a:xfrm>
            <a:off x="6663531" y="1782983"/>
            <a:ext cx="1523210" cy="914400"/>
            <a:chOff x="4114800" y="2114550"/>
            <a:chExt cx="1523210" cy="914400"/>
          </a:xfrm>
        </p:grpSpPr>
        <p:pic>
          <p:nvPicPr>
            <p:cNvPr id="18" name="Graphic 17" descr="Rating Star with solid fill">
              <a:extLst>
                <a:ext uri="{FF2B5EF4-FFF2-40B4-BE49-F238E27FC236}">
                  <a16:creationId xmlns:a16="http://schemas.microsoft.com/office/drawing/2014/main" id="{A30A8799-DCE6-61CE-3D0F-AF7534C75089}"/>
                </a:ext>
              </a:extLst>
            </p:cNvPr>
            <p:cNvPicPr>
              <a:picLocks noChangeAspect="1"/>
            </p:cNvPicPr>
            <p:nvPr/>
          </p:nvPicPr>
          <p:blipFill rotWithShape="1">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r="33420"/>
            <a:stretch/>
          </p:blipFill>
          <p:spPr>
            <a:xfrm>
              <a:off x="4114800" y="2114550"/>
              <a:ext cx="608810" cy="914400"/>
            </a:xfrm>
            <a:prstGeom prst="rect">
              <a:avLst/>
            </a:prstGeom>
          </p:spPr>
        </p:pic>
        <p:pic>
          <p:nvPicPr>
            <p:cNvPr id="19" name="Graphic 18" descr="Rating 3 Star with solid fill">
              <a:extLst>
                <a:ext uri="{FF2B5EF4-FFF2-40B4-BE49-F238E27FC236}">
                  <a16:creationId xmlns:a16="http://schemas.microsoft.com/office/drawing/2014/main" id="{8DEEDE51-2B59-B91C-FE40-E8D86C2C22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23610" y="2114550"/>
              <a:ext cx="914400" cy="914400"/>
            </a:xfrm>
            <a:prstGeom prst="rect">
              <a:avLst/>
            </a:prstGeom>
          </p:spPr>
        </p:pic>
      </p:grpSp>
      <p:sp>
        <p:nvSpPr>
          <p:cNvPr id="20" name="Rectangle 2">
            <a:extLst>
              <a:ext uri="{FF2B5EF4-FFF2-40B4-BE49-F238E27FC236}">
                <a16:creationId xmlns:a16="http://schemas.microsoft.com/office/drawing/2014/main" id="{160E5B96-1769-623B-6ECA-D53C827A23DE}"/>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CH" altLang="en-CH" sz="1800" b="0" i="0" u="none" strike="noStrike" cap="none" normalizeH="0" baseline="0">
              <a:ln>
                <a:noFill/>
              </a:ln>
              <a:solidFill>
                <a:schemeClr val="tx1"/>
              </a:solidFill>
              <a:effectLst/>
              <a:latin typeface="Arial" panose="020B0604020202020204" pitchFamily="34" charset="0"/>
            </a:endParaRPr>
          </a:p>
        </p:txBody>
      </p:sp>
      <p:sp>
        <p:nvSpPr>
          <p:cNvPr id="21" name="TextBox 20">
            <a:extLst>
              <a:ext uri="{FF2B5EF4-FFF2-40B4-BE49-F238E27FC236}">
                <a16:creationId xmlns:a16="http://schemas.microsoft.com/office/drawing/2014/main" id="{29436F1C-221F-C2E5-055D-DF8EB40CA35D}"/>
              </a:ext>
            </a:extLst>
          </p:cNvPr>
          <p:cNvSpPr txBox="1"/>
          <p:nvPr/>
        </p:nvSpPr>
        <p:spPr>
          <a:xfrm>
            <a:off x="633046" y="1357081"/>
            <a:ext cx="2232542" cy="255389"/>
          </a:xfrm>
          <a:prstGeom prst="roundRect">
            <a:avLst/>
          </a:prstGeom>
          <a:solidFill>
            <a:schemeClr val="accent1">
              <a:lumMod val="20000"/>
              <a:lumOff val="80000"/>
            </a:schemeClr>
          </a:solidFill>
        </p:spPr>
        <p:txBody>
          <a:bodyPr wrap="square">
            <a:spAutoFit/>
          </a:bodyPr>
          <a:lstStyle/>
          <a:p>
            <a:pPr algn="ctr"/>
            <a:r>
              <a:rPr lang="en-GB" sz="900" b="1">
                <a:solidFill>
                  <a:schemeClr val="tx1"/>
                </a:solidFill>
                <a:cs typeface="Arial" pitchFamily="34" charset="0"/>
              </a:rPr>
              <a:t>Short text with temperature 0.7</a:t>
            </a:r>
          </a:p>
        </p:txBody>
      </p:sp>
      <p:sp>
        <p:nvSpPr>
          <p:cNvPr id="22" name="TextBox 21">
            <a:extLst>
              <a:ext uri="{FF2B5EF4-FFF2-40B4-BE49-F238E27FC236}">
                <a16:creationId xmlns:a16="http://schemas.microsoft.com/office/drawing/2014/main" id="{73A391C3-351D-D3F6-6096-CA3D05746035}"/>
              </a:ext>
            </a:extLst>
          </p:cNvPr>
          <p:cNvSpPr txBox="1"/>
          <p:nvPr/>
        </p:nvSpPr>
        <p:spPr>
          <a:xfrm>
            <a:off x="4093848" y="1329722"/>
            <a:ext cx="4201066" cy="255389"/>
          </a:xfrm>
          <a:prstGeom prst="roundRect">
            <a:avLst/>
          </a:prstGeom>
          <a:solidFill>
            <a:schemeClr val="accent1">
              <a:lumMod val="20000"/>
              <a:lumOff val="80000"/>
            </a:schemeClr>
          </a:solidFill>
        </p:spPr>
        <p:txBody>
          <a:bodyPr wrap="square">
            <a:spAutoFit/>
          </a:bodyPr>
          <a:lstStyle/>
          <a:p>
            <a:pPr algn="ctr"/>
            <a:r>
              <a:rPr lang="en-GB" sz="900" b="1">
                <a:solidFill>
                  <a:schemeClr val="tx1"/>
                </a:solidFill>
                <a:cs typeface="Arial" pitchFamily="34" charset="0"/>
              </a:rPr>
              <a:t>Long text with temperature = 0.7 &amp; top-K = 50</a:t>
            </a:r>
          </a:p>
        </p:txBody>
      </p:sp>
    </p:spTree>
    <p:extLst>
      <p:ext uri="{BB962C8B-B14F-4D97-AF65-F5344CB8AC3E}">
        <p14:creationId xmlns:p14="http://schemas.microsoft.com/office/powerpoint/2010/main" val="32833494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B919D42-1AEA-292C-597D-17D7FA464EF6}"/>
              </a:ext>
            </a:extLst>
          </p:cNvPr>
          <p:cNvSpPr>
            <a:spLocks noGrp="1"/>
          </p:cNvSpPr>
          <p:nvPr>
            <p:ph type="title" idx="8"/>
          </p:nvPr>
        </p:nvSpPr>
        <p:spPr>
          <a:xfrm>
            <a:off x="720000" y="374544"/>
            <a:ext cx="7704000" cy="572700"/>
          </a:xfrm>
        </p:spPr>
        <p:txBody>
          <a:bodyPr/>
          <a:lstStyle/>
          <a:p>
            <a:pPr algn="ctr"/>
            <a:r>
              <a:rPr lang="en-US"/>
              <a:t>Training Approach Comparison</a:t>
            </a:r>
            <a:endParaRPr lang="en-CH"/>
          </a:p>
        </p:txBody>
      </p:sp>
      <p:grpSp>
        <p:nvGrpSpPr>
          <p:cNvPr id="15" name="Google Shape;570;p52">
            <a:extLst>
              <a:ext uri="{FF2B5EF4-FFF2-40B4-BE49-F238E27FC236}">
                <a16:creationId xmlns:a16="http://schemas.microsoft.com/office/drawing/2014/main" id="{C0AE1495-7194-D09F-BFDA-C8A6955F059C}"/>
              </a:ext>
            </a:extLst>
          </p:cNvPr>
          <p:cNvGrpSpPr/>
          <p:nvPr/>
        </p:nvGrpSpPr>
        <p:grpSpPr>
          <a:xfrm>
            <a:off x="762095" y="1387104"/>
            <a:ext cx="3668360" cy="3369878"/>
            <a:chOff x="733913" y="1271159"/>
            <a:chExt cx="3663231" cy="1493948"/>
          </a:xfrm>
        </p:grpSpPr>
        <p:sp>
          <p:nvSpPr>
            <p:cNvPr id="16" name="Google Shape;571;p52">
              <a:extLst>
                <a:ext uri="{FF2B5EF4-FFF2-40B4-BE49-F238E27FC236}">
                  <a16:creationId xmlns:a16="http://schemas.microsoft.com/office/drawing/2014/main" id="{B64AEFD7-879C-F829-7850-2ECCA2C51041}"/>
                </a:ext>
              </a:extLst>
            </p:cNvPr>
            <p:cNvSpPr/>
            <p:nvPr/>
          </p:nvSpPr>
          <p:spPr>
            <a:xfrm>
              <a:off x="733913" y="1271159"/>
              <a:ext cx="3663231" cy="1486999"/>
            </a:xfrm>
            <a:custGeom>
              <a:avLst/>
              <a:gdLst/>
              <a:ahLst/>
              <a:cxnLst/>
              <a:rect l="l" t="t" r="r" b="b"/>
              <a:pathLst>
                <a:path w="74562" h="17119" extrusionOk="0">
                  <a:moveTo>
                    <a:pt x="0" y="0"/>
                  </a:moveTo>
                  <a:lnTo>
                    <a:pt x="74561" y="0"/>
                  </a:lnTo>
                  <a:lnTo>
                    <a:pt x="74561" y="17118"/>
                  </a:lnTo>
                  <a:lnTo>
                    <a:pt x="0" y="17118"/>
                  </a:lnTo>
                  <a:close/>
                </a:path>
              </a:pathLst>
            </a:custGeom>
            <a:gradFill>
              <a:gsLst>
                <a:gs pos="0">
                  <a:srgbClr val="0A3250">
                    <a:alpha val="7870"/>
                  </a:srgbClr>
                </a:gs>
                <a:gs pos="100000">
                  <a:srgbClr val="010101">
                    <a:alpha val="7870"/>
                  </a:srgbClr>
                </a:gs>
              </a:gsLst>
              <a:lin ang="5400700" scaled="0"/>
            </a:gradFill>
            <a:ln w="28575" cap="flat" cmpd="sng">
              <a:solidFill>
                <a:schemeClr val="lt1"/>
              </a:solidFill>
              <a:prstDash val="solid"/>
              <a:round/>
              <a:headEnd type="none" w="sm" len="sm"/>
              <a:tailEnd type="none" w="sm" len="sm"/>
            </a:ln>
            <a:effectLst>
              <a:outerShdw blurRad="114300" dist="1905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72;p52">
              <a:extLst>
                <a:ext uri="{FF2B5EF4-FFF2-40B4-BE49-F238E27FC236}">
                  <a16:creationId xmlns:a16="http://schemas.microsoft.com/office/drawing/2014/main" id="{BC069DA3-BAD0-2EDA-0008-2BA5C3FD3B1C}"/>
                </a:ext>
              </a:extLst>
            </p:cNvPr>
            <p:cNvSpPr/>
            <p:nvPr/>
          </p:nvSpPr>
          <p:spPr>
            <a:xfrm>
              <a:off x="733913" y="1271159"/>
              <a:ext cx="710272" cy="1476489"/>
            </a:xfrm>
            <a:custGeom>
              <a:avLst/>
              <a:gdLst/>
              <a:ahLst/>
              <a:cxnLst/>
              <a:rect l="l" t="t" r="r" b="b"/>
              <a:pathLst>
                <a:path w="14457" h="16998" extrusionOk="0">
                  <a:moveTo>
                    <a:pt x="0" y="0"/>
                  </a:moveTo>
                  <a:lnTo>
                    <a:pt x="0" y="16997"/>
                  </a:lnTo>
                  <a:lnTo>
                    <a:pt x="14457" y="0"/>
                  </a:lnTo>
                  <a:close/>
                </a:path>
              </a:pathLst>
            </a:custGeom>
            <a:gradFill>
              <a:gsLst>
                <a:gs pos="0">
                  <a:srgbClr val="00FFFF">
                    <a:alpha val="14901"/>
                    <a:alpha val="7870"/>
                  </a:srgbClr>
                </a:gs>
                <a:gs pos="100000">
                  <a:srgbClr val="FFFFFF">
                    <a:alpha val="0"/>
                    <a:alpha val="787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73;p52">
              <a:extLst>
                <a:ext uri="{FF2B5EF4-FFF2-40B4-BE49-F238E27FC236}">
                  <a16:creationId xmlns:a16="http://schemas.microsoft.com/office/drawing/2014/main" id="{672B1C33-75C7-9864-AED0-A2D01EA029D6}"/>
                </a:ext>
              </a:extLst>
            </p:cNvPr>
            <p:cNvSpPr/>
            <p:nvPr/>
          </p:nvSpPr>
          <p:spPr>
            <a:xfrm>
              <a:off x="3217222" y="1271159"/>
              <a:ext cx="1179857" cy="1493948"/>
            </a:xfrm>
            <a:custGeom>
              <a:avLst/>
              <a:gdLst/>
              <a:ahLst/>
              <a:cxnLst/>
              <a:rect l="l" t="t" r="r" b="b"/>
              <a:pathLst>
                <a:path w="24015" h="17199" extrusionOk="0">
                  <a:moveTo>
                    <a:pt x="13893" y="0"/>
                  </a:moveTo>
                  <a:lnTo>
                    <a:pt x="1" y="17199"/>
                  </a:lnTo>
                  <a:lnTo>
                    <a:pt x="23974" y="17199"/>
                  </a:lnTo>
                  <a:lnTo>
                    <a:pt x="24014" y="0"/>
                  </a:lnTo>
                  <a:close/>
                </a:path>
              </a:pathLst>
            </a:custGeom>
            <a:gradFill>
              <a:gsLst>
                <a:gs pos="0">
                  <a:srgbClr val="00FFFF">
                    <a:alpha val="14901"/>
                    <a:alpha val="7870"/>
                  </a:srgbClr>
                </a:gs>
                <a:gs pos="100000">
                  <a:srgbClr val="FFFFFF">
                    <a:alpha val="0"/>
                    <a:alpha val="787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570;p52">
            <a:extLst>
              <a:ext uri="{FF2B5EF4-FFF2-40B4-BE49-F238E27FC236}">
                <a16:creationId xmlns:a16="http://schemas.microsoft.com/office/drawing/2014/main" id="{13AEF3F3-3DCD-FDBE-3D13-C099C4021050}"/>
              </a:ext>
            </a:extLst>
          </p:cNvPr>
          <p:cNvGrpSpPr/>
          <p:nvPr/>
        </p:nvGrpSpPr>
        <p:grpSpPr>
          <a:xfrm>
            <a:off x="4785630" y="1375249"/>
            <a:ext cx="3668360" cy="3421721"/>
            <a:chOff x="733913" y="1271159"/>
            <a:chExt cx="3663231" cy="1493948"/>
          </a:xfrm>
        </p:grpSpPr>
        <p:sp>
          <p:nvSpPr>
            <p:cNvPr id="20" name="Google Shape;571;p52">
              <a:extLst>
                <a:ext uri="{FF2B5EF4-FFF2-40B4-BE49-F238E27FC236}">
                  <a16:creationId xmlns:a16="http://schemas.microsoft.com/office/drawing/2014/main" id="{F97FC31A-53AB-397E-48F4-F26CBF35CBAC}"/>
                </a:ext>
              </a:extLst>
            </p:cNvPr>
            <p:cNvSpPr/>
            <p:nvPr/>
          </p:nvSpPr>
          <p:spPr>
            <a:xfrm>
              <a:off x="733913" y="1271159"/>
              <a:ext cx="3663231" cy="1486999"/>
            </a:xfrm>
            <a:custGeom>
              <a:avLst/>
              <a:gdLst/>
              <a:ahLst/>
              <a:cxnLst/>
              <a:rect l="l" t="t" r="r" b="b"/>
              <a:pathLst>
                <a:path w="74562" h="17119" extrusionOk="0">
                  <a:moveTo>
                    <a:pt x="0" y="0"/>
                  </a:moveTo>
                  <a:lnTo>
                    <a:pt x="74561" y="0"/>
                  </a:lnTo>
                  <a:lnTo>
                    <a:pt x="74561" y="17118"/>
                  </a:lnTo>
                  <a:lnTo>
                    <a:pt x="0" y="17118"/>
                  </a:lnTo>
                  <a:close/>
                </a:path>
              </a:pathLst>
            </a:custGeom>
            <a:gradFill>
              <a:gsLst>
                <a:gs pos="0">
                  <a:srgbClr val="0A3250">
                    <a:alpha val="7870"/>
                  </a:srgbClr>
                </a:gs>
                <a:gs pos="100000">
                  <a:srgbClr val="010101">
                    <a:alpha val="7870"/>
                  </a:srgbClr>
                </a:gs>
              </a:gsLst>
              <a:lin ang="5400700" scaled="0"/>
            </a:gradFill>
            <a:ln w="28575" cap="flat" cmpd="sng">
              <a:solidFill>
                <a:schemeClr val="lt1"/>
              </a:solidFill>
              <a:prstDash val="solid"/>
              <a:round/>
              <a:headEnd type="none" w="sm" len="sm"/>
              <a:tailEnd type="none" w="sm" len="sm"/>
            </a:ln>
            <a:effectLst>
              <a:outerShdw blurRad="114300" dist="1905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72;p52">
              <a:extLst>
                <a:ext uri="{FF2B5EF4-FFF2-40B4-BE49-F238E27FC236}">
                  <a16:creationId xmlns:a16="http://schemas.microsoft.com/office/drawing/2014/main" id="{3C67028B-A2BF-11EE-098A-214E3204D1DD}"/>
                </a:ext>
              </a:extLst>
            </p:cNvPr>
            <p:cNvSpPr/>
            <p:nvPr/>
          </p:nvSpPr>
          <p:spPr>
            <a:xfrm>
              <a:off x="733913" y="1271159"/>
              <a:ext cx="710272" cy="1476489"/>
            </a:xfrm>
            <a:custGeom>
              <a:avLst/>
              <a:gdLst/>
              <a:ahLst/>
              <a:cxnLst/>
              <a:rect l="l" t="t" r="r" b="b"/>
              <a:pathLst>
                <a:path w="14457" h="16998" extrusionOk="0">
                  <a:moveTo>
                    <a:pt x="0" y="0"/>
                  </a:moveTo>
                  <a:lnTo>
                    <a:pt x="0" y="16997"/>
                  </a:lnTo>
                  <a:lnTo>
                    <a:pt x="14457" y="0"/>
                  </a:lnTo>
                  <a:close/>
                </a:path>
              </a:pathLst>
            </a:custGeom>
            <a:gradFill>
              <a:gsLst>
                <a:gs pos="0">
                  <a:srgbClr val="00FFFF">
                    <a:alpha val="14901"/>
                    <a:alpha val="7870"/>
                  </a:srgbClr>
                </a:gs>
                <a:gs pos="100000">
                  <a:srgbClr val="FFFFFF">
                    <a:alpha val="0"/>
                    <a:alpha val="787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73;p52">
              <a:extLst>
                <a:ext uri="{FF2B5EF4-FFF2-40B4-BE49-F238E27FC236}">
                  <a16:creationId xmlns:a16="http://schemas.microsoft.com/office/drawing/2014/main" id="{F0C8E307-6EBE-9CFC-90B1-CB325139B649}"/>
                </a:ext>
              </a:extLst>
            </p:cNvPr>
            <p:cNvSpPr/>
            <p:nvPr/>
          </p:nvSpPr>
          <p:spPr>
            <a:xfrm>
              <a:off x="3217222" y="1271159"/>
              <a:ext cx="1179857" cy="1493948"/>
            </a:xfrm>
            <a:custGeom>
              <a:avLst/>
              <a:gdLst/>
              <a:ahLst/>
              <a:cxnLst/>
              <a:rect l="l" t="t" r="r" b="b"/>
              <a:pathLst>
                <a:path w="24015" h="17199" extrusionOk="0">
                  <a:moveTo>
                    <a:pt x="13893" y="0"/>
                  </a:moveTo>
                  <a:lnTo>
                    <a:pt x="1" y="17199"/>
                  </a:lnTo>
                  <a:lnTo>
                    <a:pt x="23974" y="17199"/>
                  </a:lnTo>
                  <a:lnTo>
                    <a:pt x="24014" y="0"/>
                  </a:lnTo>
                  <a:close/>
                </a:path>
              </a:pathLst>
            </a:custGeom>
            <a:gradFill>
              <a:gsLst>
                <a:gs pos="0">
                  <a:srgbClr val="00FFFF">
                    <a:alpha val="14901"/>
                    <a:alpha val="7870"/>
                  </a:srgbClr>
                </a:gs>
                <a:gs pos="100000">
                  <a:srgbClr val="FFFFFF">
                    <a:alpha val="0"/>
                    <a:alpha val="787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576;p52">
            <a:extLst>
              <a:ext uri="{FF2B5EF4-FFF2-40B4-BE49-F238E27FC236}">
                <a16:creationId xmlns:a16="http://schemas.microsoft.com/office/drawing/2014/main" id="{CF0813C5-92F8-666F-139B-FD5DAA03A4CF}"/>
              </a:ext>
            </a:extLst>
          </p:cNvPr>
          <p:cNvSpPr txBox="1">
            <a:spLocks noGrp="1"/>
          </p:cNvSpPr>
          <p:nvPr>
            <p:ph type="subTitle" idx="1"/>
          </p:nvPr>
        </p:nvSpPr>
        <p:spPr>
          <a:xfrm>
            <a:off x="720000" y="1224871"/>
            <a:ext cx="3710487" cy="657209"/>
          </a:xfrm>
          <a:prstGeom prst="rect">
            <a:avLst/>
          </a:prstGeom>
        </p:spPr>
        <p:txBody>
          <a:bodyPr spcFirstLastPara="1" wrap="square" lIns="91425" tIns="91425" rIns="91425" bIns="91425" anchor="b" anchorCtr="0">
            <a:noAutofit/>
          </a:bodyPr>
          <a:lstStyle/>
          <a:p>
            <a:pPr marL="0" lvl="0" indent="0" algn="ctr"/>
            <a:r>
              <a:rPr lang="en-GB" sz="2000" b="1"/>
              <a:t>Char-to-char Mapping</a:t>
            </a:r>
            <a:endParaRPr sz="2000" b="1"/>
          </a:p>
        </p:txBody>
      </p:sp>
      <p:sp>
        <p:nvSpPr>
          <p:cNvPr id="29" name="Google Shape;576;p52">
            <a:extLst>
              <a:ext uri="{FF2B5EF4-FFF2-40B4-BE49-F238E27FC236}">
                <a16:creationId xmlns:a16="http://schemas.microsoft.com/office/drawing/2014/main" id="{C51898EC-5B20-8686-E2CA-46082F46E4F9}"/>
              </a:ext>
            </a:extLst>
          </p:cNvPr>
          <p:cNvSpPr txBox="1">
            <a:spLocks/>
          </p:cNvSpPr>
          <p:nvPr/>
        </p:nvSpPr>
        <p:spPr>
          <a:xfrm>
            <a:off x="4799071" y="1251053"/>
            <a:ext cx="3668295" cy="6572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1pPr>
            <a:lvl2pPr marL="914400" marR="0" lvl="1" indent="-317500" algn="l"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2pPr>
            <a:lvl3pPr marL="1371600" marR="0" lvl="2" indent="-317500" algn="l"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3pPr>
            <a:lvl4pPr marL="1828800" marR="0" lvl="3" indent="-317500" algn="l"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4pPr>
            <a:lvl5pPr marL="2286000" marR="0" lvl="4" indent="-317500" algn="l"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5pPr>
            <a:lvl6pPr marL="2743200" marR="0" lvl="5" indent="-317500" algn="l"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6pPr>
            <a:lvl7pPr marL="3200400" marR="0" lvl="6" indent="-317500" algn="l"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7pPr>
            <a:lvl8pPr marL="3657600" marR="0" lvl="7" indent="-317500" algn="l"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8pPr>
            <a:lvl9pPr marL="4114800" marR="0" lvl="8" indent="-317500" algn="l"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9pPr>
          </a:lstStyle>
          <a:p>
            <a:pPr marL="0" indent="0" algn="ctr"/>
            <a:r>
              <a:rPr lang="en-GB" sz="2000" b="1"/>
              <a:t>Word-to-Word Mapping</a:t>
            </a:r>
          </a:p>
        </p:txBody>
      </p:sp>
      <p:sp>
        <p:nvSpPr>
          <p:cNvPr id="31" name="TextBox 30">
            <a:extLst>
              <a:ext uri="{FF2B5EF4-FFF2-40B4-BE49-F238E27FC236}">
                <a16:creationId xmlns:a16="http://schemas.microsoft.com/office/drawing/2014/main" id="{34AA46B0-2A4C-5B12-A33B-DDCED12B5405}"/>
              </a:ext>
            </a:extLst>
          </p:cNvPr>
          <p:cNvSpPr txBox="1"/>
          <p:nvPr/>
        </p:nvSpPr>
        <p:spPr>
          <a:xfrm>
            <a:off x="843496" y="2052447"/>
            <a:ext cx="4572000" cy="677108"/>
          </a:xfrm>
          <a:prstGeom prst="rect">
            <a:avLst/>
          </a:prstGeom>
          <a:noFill/>
        </p:spPr>
        <p:txBody>
          <a:bodyPr wrap="square">
            <a:spAutoFit/>
          </a:bodyPr>
          <a:lstStyle/>
          <a:p>
            <a:pPr marL="0" lvl="0" indent="0"/>
            <a:r>
              <a:rPr lang="en-GB" b="1">
                <a:solidFill>
                  <a:schemeClr val="bg1"/>
                </a:solidFill>
              </a:rPr>
              <a:t>Advantages</a:t>
            </a:r>
          </a:p>
          <a:p>
            <a:pPr marL="285750" lvl="0" indent="-285750">
              <a:buFont typeface="Arial" panose="020B0604020202020204" pitchFamily="34" charset="0"/>
              <a:buChar char="•"/>
            </a:pPr>
            <a:r>
              <a:rPr lang="en-GB" sz="1200">
                <a:solidFill>
                  <a:schemeClr val="bg1"/>
                </a:solidFill>
              </a:rPr>
              <a:t>Simple approach to understand</a:t>
            </a:r>
          </a:p>
          <a:p>
            <a:pPr marL="285750" lvl="0" indent="-285750">
              <a:buFont typeface="Arial" panose="020B0604020202020204" pitchFamily="34" charset="0"/>
              <a:buChar char="•"/>
            </a:pPr>
            <a:r>
              <a:rPr lang="en-GB" sz="1200">
                <a:solidFill>
                  <a:schemeClr val="bg1"/>
                </a:solidFill>
              </a:rPr>
              <a:t>Good for short text, single words, names</a:t>
            </a:r>
          </a:p>
        </p:txBody>
      </p:sp>
      <p:sp>
        <p:nvSpPr>
          <p:cNvPr id="32" name="TextBox 31">
            <a:extLst>
              <a:ext uri="{FF2B5EF4-FFF2-40B4-BE49-F238E27FC236}">
                <a16:creationId xmlns:a16="http://schemas.microsoft.com/office/drawing/2014/main" id="{D73F701D-5BBE-AA0E-02BE-0252AA82A18E}"/>
              </a:ext>
            </a:extLst>
          </p:cNvPr>
          <p:cNvSpPr txBox="1"/>
          <p:nvPr/>
        </p:nvSpPr>
        <p:spPr>
          <a:xfrm>
            <a:off x="859680" y="3176921"/>
            <a:ext cx="3431126" cy="492443"/>
          </a:xfrm>
          <a:prstGeom prst="rect">
            <a:avLst/>
          </a:prstGeom>
          <a:noFill/>
        </p:spPr>
        <p:txBody>
          <a:bodyPr wrap="square">
            <a:spAutoFit/>
          </a:bodyPr>
          <a:lstStyle/>
          <a:p>
            <a:pPr marL="0" lvl="0" indent="0"/>
            <a:r>
              <a:rPr lang="en-GB" b="1">
                <a:solidFill>
                  <a:schemeClr val="bg1"/>
                </a:solidFill>
              </a:rPr>
              <a:t>Disadvantages</a:t>
            </a:r>
          </a:p>
          <a:p>
            <a:pPr marL="285750" lvl="0" indent="-285750">
              <a:buFont typeface="Arial" panose="020B0604020202020204" pitchFamily="34" charset="0"/>
              <a:buChar char="•"/>
            </a:pPr>
            <a:r>
              <a:rPr lang="en-GB" sz="1200">
                <a:solidFill>
                  <a:schemeClr val="bg1"/>
                </a:solidFill>
              </a:rPr>
              <a:t>Not as suitable for longer texts</a:t>
            </a:r>
          </a:p>
        </p:txBody>
      </p:sp>
      <p:sp>
        <p:nvSpPr>
          <p:cNvPr id="33" name="TextBox 32">
            <a:extLst>
              <a:ext uri="{FF2B5EF4-FFF2-40B4-BE49-F238E27FC236}">
                <a16:creationId xmlns:a16="http://schemas.microsoft.com/office/drawing/2014/main" id="{87D0FD33-5B27-FBDD-3786-A5E7DFFF0919}"/>
              </a:ext>
            </a:extLst>
          </p:cNvPr>
          <p:cNvSpPr txBox="1"/>
          <p:nvPr/>
        </p:nvSpPr>
        <p:spPr>
          <a:xfrm>
            <a:off x="4905016" y="2099272"/>
            <a:ext cx="3479678" cy="677108"/>
          </a:xfrm>
          <a:prstGeom prst="rect">
            <a:avLst/>
          </a:prstGeom>
          <a:noFill/>
        </p:spPr>
        <p:txBody>
          <a:bodyPr wrap="square">
            <a:spAutoFit/>
          </a:bodyPr>
          <a:lstStyle/>
          <a:p>
            <a:pPr marL="0" lvl="0" indent="0"/>
            <a:r>
              <a:rPr lang="en-GB" b="1">
                <a:solidFill>
                  <a:schemeClr val="bg1"/>
                </a:solidFill>
              </a:rPr>
              <a:t>Advantages</a:t>
            </a:r>
          </a:p>
          <a:p>
            <a:pPr marL="285750" lvl="0" indent="-285750">
              <a:buFont typeface="Arial" panose="020B0604020202020204" pitchFamily="34" charset="0"/>
              <a:buChar char="•"/>
            </a:pPr>
            <a:r>
              <a:rPr lang="en-GB" sz="1200">
                <a:solidFill>
                  <a:schemeClr val="bg1"/>
                </a:solidFill>
              </a:rPr>
              <a:t>Suitable for complex language problems / domain specific</a:t>
            </a:r>
          </a:p>
        </p:txBody>
      </p:sp>
      <p:sp>
        <p:nvSpPr>
          <p:cNvPr id="34" name="TextBox 33">
            <a:extLst>
              <a:ext uri="{FF2B5EF4-FFF2-40B4-BE49-F238E27FC236}">
                <a16:creationId xmlns:a16="http://schemas.microsoft.com/office/drawing/2014/main" id="{CA61CD26-993C-52B5-18CD-08DCB2F30AB6}"/>
              </a:ext>
            </a:extLst>
          </p:cNvPr>
          <p:cNvSpPr txBox="1"/>
          <p:nvPr/>
        </p:nvSpPr>
        <p:spPr>
          <a:xfrm>
            <a:off x="4955533" y="3164232"/>
            <a:ext cx="3505145" cy="1046440"/>
          </a:xfrm>
          <a:prstGeom prst="rect">
            <a:avLst/>
          </a:prstGeom>
          <a:noFill/>
        </p:spPr>
        <p:txBody>
          <a:bodyPr wrap="square">
            <a:spAutoFit/>
          </a:bodyPr>
          <a:lstStyle/>
          <a:p>
            <a:pPr marL="0" lvl="0" indent="0"/>
            <a:r>
              <a:rPr lang="en-GB" b="1">
                <a:solidFill>
                  <a:schemeClr val="bg1"/>
                </a:solidFill>
              </a:rPr>
              <a:t>Disadvantages</a:t>
            </a:r>
          </a:p>
          <a:p>
            <a:pPr marL="285750" lvl="0" indent="-285750">
              <a:buFont typeface="Arial" panose="020B0604020202020204" pitchFamily="34" charset="0"/>
              <a:buChar char="•"/>
            </a:pPr>
            <a:r>
              <a:rPr lang="en-GB" sz="1200">
                <a:solidFill>
                  <a:schemeClr val="bg1"/>
                </a:solidFill>
              </a:rPr>
              <a:t>Computationally more expensive when need to train large corpus</a:t>
            </a:r>
          </a:p>
          <a:p>
            <a:pPr marL="285750" lvl="0" indent="-285750">
              <a:buFont typeface="Arial" panose="020B0604020202020204" pitchFamily="34" charset="0"/>
              <a:buChar char="•"/>
            </a:pPr>
            <a:r>
              <a:rPr lang="en-GB" sz="1200">
                <a:solidFill>
                  <a:schemeClr val="bg1"/>
                </a:solidFill>
              </a:rPr>
              <a:t>The deeper a neural network is, the harder is it to train</a:t>
            </a:r>
          </a:p>
        </p:txBody>
      </p:sp>
    </p:spTree>
    <p:extLst>
      <p:ext uri="{BB962C8B-B14F-4D97-AF65-F5344CB8AC3E}">
        <p14:creationId xmlns:p14="http://schemas.microsoft.com/office/powerpoint/2010/main" val="22033474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5" name="Google Shape;295;p42"/>
          <p:cNvSpPr txBox="1">
            <a:spLocks noGrp="1"/>
          </p:cNvSpPr>
          <p:nvPr>
            <p:ph type="title"/>
          </p:nvPr>
        </p:nvSpPr>
        <p:spPr>
          <a:xfrm>
            <a:off x="2563050" y="1490363"/>
            <a:ext cx="4017900" cy="135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THEORY</a:t>
            </a:r>
            <a:endParaRPr sz="4000"/>
          </a:p>
        </p:txBody>
      </p:sp>
      <p:sp>
        <p:nvSpPr>
          <p:cNvPr id="296" name="Google Shape;296;p42"/>
          <p:cNvSpPr/>
          <p:nvPr/>
        </p:nvSpPr>
        <p:spPr>
          <a:xfrm>
            <a:off x="1889475" y="2803775"/>
            <a:ext cx="5365200" cy="19800"/>
          </a:xfrm>
          <a:prstGeom prst="rect">
            <a:avLst/>
          </a:prstGeom>
          <a:gradFill>
            <a:gsLst>
              <a:gs pos="0">
                <a:srgbClr val="FFFFFF">
                  <a:alpha val="0"/>
                </a:srgbClr>
              </a:gs>
              <a:gs pos="11000">
                <a:srgbClr val="FFFFFF">
                  <a:alpha val="0"/>
                </a:srgbClr>
              </a:gs>
              <a:gs pos="48000">
                <a:srgbClr val="8CFFFF"/>
              </a:gs>
              <a:gs pos="92000">
                <a:srgbClr val="FFFFFF">
                  <a:alpha val="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4235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1182;p75">
            <a:extLst>
              <a:ext uri="{FF2B5EF4-FFF2-40B4-BE49-F238E27FC236}">
                <a16:creationId xmlns:a16="http://schemas.microsoft.com/office/drawing/2014/main" id="{C52D66C9-C7A6-9F44-8BF2-9779C902A4A0}"/>
              </a:ext>
            </a:extLst>
          </p:cNvPr>
          <p:cNvSpPr txBox="1">
            <a:spLocks/>
          </p:cNvSpPr>
          <p:nvPr/>
        </p:nvSpPr>
        <p:spPr>
          <a:xfrm>
            <a:off x="860208" y="1521338"/>
            <a:ext cx="7704000" cy="3522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1pPr>
            <a:lvl2pPr marL="914400" marR="0" lvl="1" indent="-317500" algn="l"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2pPr>
            <a:lvl3pPr marL="1371600" marR="0" lvl="2" indent="-317500" algn="l"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3pPr>
            <a:lvl4pPr marL="1828800" marR="0" lvl="3" indent="-317500" algn="l"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4pPr>
            <a:lvl5pPr marL="2286000" marR="0" lvl="4" indent="-317500" algn="l"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5pPr>
            <a:lvl6pPr marL="2743200" marR="0" lvl="5" indent="-317500" algn="l"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6pPr>
            <a:lvl7pPr marL="3200400" marR="0" lvl="6" indent="-317500" algn="l"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7pPr>
            <a:lvl8pPr marL="3657600" marR="0" lvl="7" indent="-317500" algn="l"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8pPr>
            <a:lvl9pPr marL="4114800" marR="0" lvl="8" indent="-317500" algn="l"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9pPr>
          </a:lstStyle>
          <a:p>
            <a:pPr marL="0" indent="0">
              <a:lnSpc>
                <a:spcPct val="114999"/>
              </a:lnSpc>
            </a:pPr>
            <a:endParaRPr lang="en" b="1">
              <a:latin typeface="Kodchasan"/>
            </a:endParaRPr>
          </a:p>
        </p:txBody>
      </p:sp>
      <p:sp>
        <p:nvSpPr>
          <p:cNvPr id="3" name="Title 2">
            <a:extLst>
              <a:ext uri="{FF2B5EF4-FFF2-40B4-BE49-F238E27FC236}">
                <a16:creationId xmlns:a16="http://schemas.microsoft.com/office/drawing/2014/main" id="{6E137804-06CD-FE36-BF29-640A7F3DB517}"/>
              </a:ext>
            </a:extLst>
          </p:cNvPr>
          <p:cNvSpPr>
            <a:spLocks noGrp="1"/>
          </p:cNvSpPr>
          <p:nvPr>
            <p:ph type="title" idx="8"/>
          </p:nvPr>
        </p:nvSpPr>
        <p:spPr>
          <a:xfrm>
            <a:off x="638462" y="262888"/>
            <a:ext cx="7704000" cy="572700"/>
          </a:xfrm>
        </p:spPr>
        <p:txBody>
          <a:bodyPr/>
          <a:lstStyle/>
          <a:p>
            <a:r>
              <a:rPr lang="en-HK"/>
              <a:t>RNN - Architecture</a:t>
            </a:r>
          </a:p>
        </p:txBody>
      </p:sp>
      <p:pic>
        <p:nvPicPr>
          <p:cNvPr id="11" name="Picture 10">
            <a:extLst>
              <a:ext uri="{FF2B5EF4-FFF2-40B4-BE49-F238E27FC236}">
                <a16:creationId xmlns:a16="http://schemas.microsoft.com/office/drawing/2014/main" id="{BAEBFE45-5960-98E8-0B4F-469A262791EE}"/>
              </a:ext>
            </a:extLst>
          </p:cNvPr>
          <p:cNvPicPr>
            <a:picLocks noChangeAspect="1"/>
          </p:cNvPicPr>
          <p:nvPr/>
        </p:nvPicPr>
        <p:blipFill>
          <a:blip r:embed="rId3"/>
          <a:stretch>
            <a:fillRect/>
          </a:stretch>
        </p:blipFill>
        <p:spPr>
          <a:xfrm>
            <a:off x="519708" y="1628250"/>
            <a:ext cx="3600000" cy="2019661"/>
          </a:xfrm>
          <a:prstGeom prst="rect">
            <a:avLst/>
          </a:prstGeom>
        </p:spPr>
      </p:pic>
      <p:pic>
        <p:nvPicPr>
          <p:cNvPr id="20" name="Picture 19">
            <a:extLst>
              <a:ext uri="{FF2B5EF4-FFF2-40B4-BE49-F238E27FC236}">
                <a16:creationId xmlns:a16="http://schemas.microsoft.com/office/drawing/2014/main" id="{C8E03927-6D15-8A7D-536F-F78231C092FA}"/>
              </a:ext>
            </a:extLst>
          </p:cNvPr>
          <p:cNvPicPr>
            <a:picLocks noChangeAspect="1"/>
          </p:cNvPicPr>
          <p:nvPr/>
        </p:nvPicPr>
        <p:blipFill rotWithShape="1">
          <a:blip r:embed="rId4"/>
          <a:srcRect t="-1" b="-6745"/>
          <a:stretch/>
        </p:blipFill>
        <p:spPr>
          <a:xfrm>
            <a:off x="4811891" y="1628249"/>
            <a:ext cx="3600000" cy="2019661"/>
          </a:xfrm>
          <a:prstGeom prst="rect">
            <a:avLst/>
          </a:prstGeom>
        </p:spPr>
      </p:pic>
      <p:sp>
        <p:nvSpPr>
          <p:cNvPr id="21" name="TextBox 20">
            <a:extLst>
              <a:ext uri="{FF2B5EF4-FFF2-40B4-BE49-F238E27FC236}">
                <a16:creationId xmlns:a16="http://schemas.microsoft.com/office/drawing/2014/main" id="{8F3324CB-11D9-82D3-84FF-2C778B9F2006}"/>
              </a:ext>
            </a:extLst>
          </p:cNvPr>
          <p:cNvSpPr txBox="1"/>
          <p:nvPr/>
        </p:nvSpPr>
        <p:spPr>
          <a:xfrm>
            <a:off x="4811891" y="3790036"/>
            <a:ext cx="2740499" cy="307777"/>
          </a:xfrm>
          <a:prstGeom prst="rect">
            <a:avLst/>
          </a:prstGeom>
          <a:noFill/>
        </p:spPr>
        <p:txBody>
          <a:bodyPr wrap="square" rtlCol="0">
            <a:spAutoFit/>
          </a:bodyPr>
          <a:lstStyle/>
          <a:p>
            <a:r>
              <a:rPr lang="en-HK">
                <a:solidFill>
                  <a:schemeClr val="bg1"/>
                </a:solidFill>
              </a:rPr>
              <a:t>GRU – Gated </a:t>
            </a:r>
            <a:r>
              <a:rPr lang="en-HK" err="1">
                <a:solidFill>
                  <a:schemeClr val="bg1"/>
                </a:solidFill>
              </a:rPr>
              <a:t>Reccurent</a:t>
            </a:r>
            <a:r>
              <a:rPr lang="en-HK">
                <a:solidFill>
                  <a:schemeClr val="bg1"/>
                </a:solidFill>
              </a:rPr>
              <a:t> Unit</a:t>
            </a:r>
          </a:p>
        </p:txBody>
      </p:sp>
      <p:sp>
        <p:nvSpPr>
          <p:cNvPr id="22" name="TextBox 21">
            <a:extLst>
              <a:ext uri="{FF2B5EF4-FFF2-40B4-BE49-F238E27FC236}">
                <a16:creationId xmlns:a16="http://schemas.microsoft.com/office/drawing/2014/main" id="{65174A93-A376-DD07-AF47-956FF768A4DD}"/>
              </a:ext>
            </a:extLst>
          </p:cNvPr>
          <p:cNvSpPr txBox="1"/>
          <p:nvPr/>
        </p:nvSpPr>
        <p:spPr>
          <a:xfrm>
            <a:off x="441736" y="3790036"/>
            <a:ext cx="3175963" cy="307777"/>
          </a:xfrm>
          <a:prstGeom prst="rect">
            <a:avLst/>
          </a:prstGeom>
          <a:noFill/>
        </p:spPr>
        <p:txBody>
          <a:bodyPr wrap="square" rtlCol="0">
            <a:spAutoFit/>
          </a:bodyPr>
          <a:lstStyle/>
          <a:p>
            <a:r>
              <a:rPr lang="en-HK">
                <a:solidFill>
                  <a:schemeClr val="bg1"/>
                </a:solidFill>
              </a:rPr>
              <a:t>LSTM – Long Short-Term Memory</a:t>
            </a:r>
          </a:p>
        </p:txBody>
      </p:sp>
      <p:sp>
        <p:nvSpPr>
          <p:cNvPr id="24" name="TextBox 23">
            <a:extLst>
              <a:ext uri="{FF2B5EF4-FFF2-40B4-BE49-F238E27FC236}">
                <a16:creationId xmlns:a16="http://schemas.microsoft.com/office/drawing/2014/main" id="{5CB71545-ACF6-2A8F-34DD-AED4919AE055}"/>
              </a:ext>
            </a:extLst>
          </p:cNvPr>
          <p:cNvSpPr txBox="1"/>
          <p:nvPr/>
        </p:nvSpPr>
        <p:spPr>
          <a:xfrm>
            <a:off x="811967" y="2133970"/>
            <a:ext cx="740463" cy="246221"/>
          </a:xfrm>
          <a:prstGeom prst="rect">
            <a:avLst/>
          </a:prstGeom>
          <a:noFill/>
        </p:spPr>
        <p:txBody>
          <a:bodyPr wrap="square" rtlCol="0">
            <a:spAutoFit/>
          </a:bodyPr>
          <a:lstStyle/>
          <a:p>
            <a:r>
              <a:rPr lang="en-HK" sz="1000">
                <a:solidFill>
                  <a:srgbClr val="FF0000"/>
                </a:solidFill>
              </a:rPr>
              <a:t>Forget</a:t>
            </a:r>
          </a:p>
        </p:txBody>
      </p:sp>
      <p:sp>
        <p:nvSpPr>
          <p:cNvPr id="25" name="TextBox 24">
            <a:extLst>
              <a:ext uri="{FF2B5EF4-FFF2-40B4-BE49-F238E27FC236}">
                <a16:creationId xmlns:a16="http://schemas.microsoft.com/office/drawing/2014/main" id="{490F9F8C-8756-AF62-918F-6E7D8B7A46ED}"/>
              </a:ext>
            </a:extLst>
          </p:cNvPr>
          <p:cNvSpPr txBox="1"/>
          <p:nvPr/>
        </p:nvSpPr>
        <p:spPr>
          <a:xfrm>
            <a:off x="1600671" y="2133970"/>
            <a:ext cx="740463" cy="246221"/>
          </a:xfrm>
          <a:prstGeom prst="rect">
            <a:avLst/>
          </a:prstGeom>
          <a:noFill/>
        </p:spPr>
        <p:txBody>
          <a:bodyPr wrap="square" rtlCol="0">
            <a:spAutoFit/>
          </a:bodyPr>
          <a:lstStyle/>
          <a:p>
            <a:r>
              <a:rPr lang="en-HK" sz="1000">
                <a:solidFill>
                  <a:srgbClr val="FF0000"/>
                </a:solidFill>
              </a:rPr>
              <a:t>Input</a:t>
            </a:r>
          </a:p>
        </p:txBody>
      </p:sp>
      <p:sp>
        <p:nvSpPr>
          <p:cNvPr id="26" name="TextBox 25">
            <a:extLst>
              <a:ext uri="{FF2B5EF4-FFF2-40B4-BE49-F238E27FC236}">
                <a16:creationId xmlns:a16="http://schemas.microsoft.com/office/drawing/2014/main" id="{6BDE6DDE-CB97-35B9-31B9-05B8F7B076AB}"/>
              </a:ext>
            </a:extLst>
          </p:cNvPr>
          <p:cNvSpPr txBox="1"/>
          <p:nvPr/>
        </p:nvSpPr>
        <p:spPr>
          <a:xfrm>
            <a:off x="2095586" y="1752712"/>
            <a:ext cx="740463" cy="246221"/>
          </a:xfrm>
          <a:prstGeom prst="rect">
            <a:avLst/>
          </a:prstGeom>
          <a:noFill/>
        </p:spPr>
        <p:txBody>
          <a:bodyPr wrap="square" rtlCol="0">
            <a:spAutoFit/>
          </a:bodyPr>
          <a:lstStyle/>
          <a:p>
            <a:r>
              <a:rPr lang="en-HK" sz="1000">
                <a:solidFill>
                  <a:srgbClr val="FF0000"/>
                </a:solidFill>
              </a:rPr>
              <a:t>Update</a:t>
            </a:r>
          </a:p>
        </p:txBody>
      </p:sp>
      <p:sp>
        <p:nvSpPr>
          <p:cNvPr id="27" name="TextBox 26">
            <a:extLst>
              <a:ext uri="{FF2B5EF4-FFF2-40B4-BE49-F238E27FC236}">
                <a16:creationId xmlns:a16="http://schemas.microsoft.com/office/drawing/2014/main" id="{CC3A952F-4005-B0E7-82AB-F28290306A70}"/>
              </a:ext>
            </a:extLst>
          </p:cNvPr>
          <p:cNvSpPr txBox="1"/>
          <p:nvPr/>
        </p:nvSpPr>
        <p:spPr>
          <a:xfrm>
            <a:off x="2465817" y="2257080"/>
            <a:ext cx="740463" cy="246221"/>
          </a:xfrm>
          <a:prstGeom prst="rect">
            <a:avLst/>
          </a:prstGeom>
          <a:noFill/>
        </p:spPr>
        <p:txBody>
          <a:bodyPr wrap="square" rtlCol="0">
            <a:spAutoFit/>
          </a:bodyPr>
          <a:lstStyle/>
          <a:p>
            <a:r>
              <a:rPr lang="en-HK" sz="1000">
                <a:solidFill>
                  <a:srgbClr val="FF0000"/>
                </a:solidFill>
              </a:rPr>
              <a:t>Output</a:t>
            </a:r>
          </a:p>
        </p:txBody>
      </p:sp>
      <p:sp>
        <p:nvSpPr>
          <p:cNvPr id="28" name="Oval 27">
            <a:extLst>
              <a:ext uri="{FF2B5EF4-FFF2-40B4-BE49-F238E27FC236}">
                <a16:creationId xmlns:a16="http://schemas.microsoft.com/office/drawing/2014/main" id="{878823E4-5C94-D87E-6260-C84D2313FBE9}"/>
              </a:ext>
            </a:extLst>
          </p:cNvPr>
          <p:cNvSpPr/>
          <p:nvPr/>
        </p:nvSpPr>
        <p:spPr>
          <a:xfrm>
            <a:off x="612333" y="2867238"/>
            <a:ext cx="180000" cy="180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29" name="Oval 28">
            <a:extLst>
              <a:ext uri="{FF2B5EF4-FFF2-40B4-BE49-F238E27FC236}">
                <a16:creationId xmlns:a16="http://schemas.microsoft.com/office/drawing/2014/main" id="{3003DFA2-770E-C1B4-BECD-5F414E468993}"/>
              </a:ext>
            </a:extLst>
          </p:cNvPr>
          <p:cNvSpPr/>
          <p:nvPr/>
        </p:nvSpPr>
        <p:spPr>
          <a:xfrm>
            <a:off x="612333" y="1998933"/>
            <a:ext cx="180000" cy="180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31" name="TextBox 30">
            <a:extLst>
              <a:ext uri="{FF2B5EF4-FFF2-40B4-BE49-F238E27FC236}">
                <a16:creationId xmlns:a16="http://schemas.microsoft.com/office/drawing/2014/main" id="{3EB990AC-A28D-415F-54CC-11381C88D9BB}"/>
              </a:ext>
            </a:extLst>
          </p:cNvPr>
          <p:cNvSpPr txBox="1"/>
          <p:nvPr/>
        </p:nvSpPr>
        <p:spPr>
          <a:xfrm>
            <a:off x="456039" y="3047238"/>
            <a:ext cx="740463" cy="400110"/>
          </a:xfrm>
          <a:prstGeom prst="rect">
            <a:avLst/>
          </a:prstGeom>
          <a:noFill/>
        </p:spPr>
        <p:txBody>
          <a:bodyPr wrap="square" rtlCol="0">
            <a:spAutoFit/>
          </a:bodyPr>
          <a:lstStyle/>
          <a:p>
            <a:r>
              <a:rPr lang="en-HK" sz="1000">
                <a:solidFill>
                  <a:srgbClr val="00B050"/>
                </a:solidFill>
              </a:rPr>
              <a:t>Hidden state</a:t>
            </a:r>
          </a:p>
        </p:txBody>
      </p:sp>
      <p:sp>
        <p:nvSpPr>
          <p:cNvPr id="32" name="TextBox 31">
            <a:extLst>
              <a:ext uri="{FF2B5EF4-FFF2-40B4-BE49-F238E27FC236}">
                <a16:creationId xmlns:a16="http://schemas.microsoft.com/office/drawing/2014/main" id="{D40107C5-05F2-0A5A-4DA8-6068ECA48464}"/>
              </a:ext>
            </a:extLst>
          </p:cNvPr>
          <p:cNvSpPr txBox="1"/>
          <p:nvPr/>
        </p:nvSpPr>
        <p:spPr>
          <a:xfrm>
            <a:off x="422101" y="1618391"/>
            <a:ext cx="740463" cy="246221"/>
          </a:xfrm>
          <a:prstGeom prst="rect">
            <a:avLst/>
          </a:prstGeom>
          <a:noFill/>
        </p:spPr>
        <p:txBody>
          <a:bodyPr wrap="square" rtlCol="0">
            <a:spAutoFit/>
          </a:bodyPr>
          <a:lstStyle/>
          <a:p>
            <a:r>
              <a:rPr lang="en-HK" sz="1000">
                <a:solidFill>
                  <a:srgbClr val="00B050"/>
                </a:solidFill>
              </a:rPr>
              <a:t>Cell State</a:t>
            </a:r>
          </a:p>
        </p:txBody>
      </p:sp>
      <p:sp>
        <p:nvSpPr>
          <p:cNvPr id="33" name="Oval 32">
            <a:extLst>
              <a:ext uri="{FF2B5EF4-FFF2-40B4-BE49-F238E27FC236}">
                <a16:creationId xmlns:a16="http://schemas.microsoft.com/office/drawing/2014/main" id="{05E15CB8-D382-375D-4F6C-B904D30783B0}"/>
              </a:ext>
            </a:extLst>
          </p:cNvPr>
          <p:cNvSpPr/>
          <p:nvPr/>
        </p:nvSpPr>
        <p:spPr>
          <a:xfrm>
            <a:off x="1272593" y="2915101"/>
            <a:ext cx="180000" cy="180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34" name="Oval 33">
            <a:extLst>
              <a:ext uri="{FF2B5EF4-FFF2-40B4-BE49-F238E27FC236}">
                <a16:creationId xmlns:a16="http://schemas.microsoft.com/office/drawing/2014/main" id="{40AE0F59-488E-69F4-48BF-5A381CC3C540}"/>
              </a:ext>
            </a:extLst>
          </p:cNvPr>
          <p:cNvSpPr/>
          <p:nvPr/>
        </p:nvSpPr>
        <p:spPr>
          <a:xfrm>
            <a:off x="1887175" y="2930114"/>
            <a:ext cx="180000" cy="180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35" name="Oval 34">
            <a:extLst>
              <a:ext uri="{FF2B5EF4-FFF2-40B4-BE49-F238E27FC236}">
                <a16:creationId xmlns:a16="http://schemas.microsoft.com/office/drawing/2014/main" id="{2B3918B7-6BB9-3178-D4B3-FFF1D5CCC40B}"/>
              </a:ext>
            </a:extLst>
          </p:cNvPr>
          <p:cNvSpPr/>
          <p:nvPr/>
        </p:nvSpPr>
        <p:spPr>
          <a:xfrm>
            <a:off x="2568105" y="2927866"/>
            <a:ext cx="180000" cy="180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36" name="Oval 35">
            <a:extLst>
              <a:ext uri="{FF2B5EF4-FFF2-40B4-BE49-F238E27FC236}">
                <a16:creationId xmlns:a16="http://schemas.microsoft.com/office/drawing/2014/main" id="{C3DD5BDA-B44D-9908-9441-678DBEE247BF}"/>
              </a:ext>
            </a:extLst>
          </p:cNvPr>
          <p:cNvSpPr/>
          <p:nvPr/>
        </p:nvSpPr>
        <p:spPr>
          <a:xfrm>
            <a:off x="3494843" y="2915101"/>
            <a:ext cx="180000" cy="180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37" name="Oval 36">
            <a:extLst>
              <a:ext uri="{FF2B5EF4-FFF2-40B4-BE49-F238E27FC236}">
                <a16:creationId xmlns:a16="http://schemas.microsoft.com/office/drawing/2014/main" id="{780EF9DF-3A83-C2E4-984F-4E56A889F813}"/>
              </a:ext>
            </a:extLst>
          </p:cNvPr>
          <p:cNvSpPr/>
          <p:nvPr/>
        </p:nvSpPr>
        <p:spPr>
          <a:xfrm>
            <a:off x="1436099" y="1990514"/>
            <a:ext cx="180000" cy="180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38" name="Oval 37">
            <a:extLst>
              <a:ext uri="{FF2B5EF4-FFF2-40B4-BE49-F238E27FC236}">
                <a16:creationId xmlns:a16="http://schemas.microsoft.com/office/drawing/2014/main" id="{5715AFDE-1AF5-DE0E-7C98-973F31AA9116}"/>
              </a:ext>
            </a:extLst>
          </p:cNvPr>
          <p:cNvSpPr/>
          <p:nvPr/>
        </p:nvSpPr>
        <p:spPr>
          <a:xfrm>
            <a:off x="2327572" y="1995952"/>
            <a:ext cx="180000" cy="180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39" name="Oval 38">
            <a:extLst>
              <a:ext uri="{FF2B5EF4-FFF2-40B4-BE49-F238E27FC236}">
                <a16:creationId xmlns:a16="http://schemas.microsoft.com/office/drawing/2014/main" id="{FC87D9ED-B119-088F-04DB-BB992038EA47}"/>
              </a:ext>
            </a:extLst>
          </p:cNvPr>
          <p:cNvSpPr/>
          <p:nvPr/>
        </p:nvSpPr>
        <p:spPr>
          <a:xfrm>
            <a:off x="3039045" y="1987438"/>
            <a:ext cx="180000" cy="180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40" name="Oval 39">
            <a:extLst>
              <a:ext uri="{FF2B5EF4-FFF2-40B4-BE49-F238E27FC236}">
                <a16:creationId xmlns:a16="http://schemas.microsoft.com/office/drawing/2014/main" id="{771E9D69-2E27-8C40-2D6A-6DB803F37D78}"/>
              </a:ext>
            </a:extLst>
          </p:cNvPr>
          <p:cNvSpPr/>
          <p:nvPr/>
        </p:nvSpPr>
        <p:spPr>
          <a:xfrm>
            <a:off x="3514033" y="1987438"/>
            <a:ext cx="180000" cy="180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41" name="Rectangle 40">
            <a:extLst>
              <a:ext uri="{FF2B5EF4-FFF2-40B4-BE49-F238E27FC236}">
                <a16:creationId xmlns:a16="http://schemas.microsoft.com/office/drawing/2014/main" id="{F20BD86A-46F6-FA37-619A-B34088FEF524}"/>
              </a:ext>
            </a:extLst>
          </p:cNvPr>
          <p:cNvSpPr/>
          <p:nvPr/>
        </p:nvSpPr>
        <p:spPr>
          <a:xfrm>
            <a:off x="6193678" y="1694688"/>
            <a:ext cx="808074" cy="16728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42" name="TextBox 41">
            <a:extLst>
              <a:ext uri="{FF2B5EF4-FFF2-40B4-BE49-F238E27FC236}">
                <a16:creationId xmlns:a16="http://schemas.microsoft.com/office/drawing/2014/main" id="{8A33C97B-29CA-3D7E-CABE-83109ADABAF9}"/>
              </a:ext>
            </a:extLst>
          </p:cNvPr>
          <p:cNvSpPr txBox="1"/>
          <p:nvPr/>
        </p:nvSpPr>
        <p:spPr>
          <a:xfrm>
            <a:off x="6241659" y="1446027"/>
            <a:ext cx="740463" cy="246221"/>
          </a:xfrm>
          <a:prstGeom prst="rect">
            <a:avLst/>
          </a:prstGeom>
          <a:noFill/>
        </p:spPr>
        <p:txBody>
          <a:bodyPr wrap="square" rtlCol="0">
            <a:spAutoFit/>
          </a:bodyPr>
          <a:lstStyle/>
          <a:p>
            <a:r>
              <a:rPr lang="en-HK" sz="1000">
                <a:solidFill>
                  <a:schemeClr val="bg1"/>
                </a:solidFill>
              </a:rPr>
              <a:t>Update</a:t>
            </a:r>
          </a:p>
        </p:txBody>
      </p:sp>
      <p:sp>
        <p:nvSpPr>
          <p:cNvPr id="43" name="Rectangle 42">
            <a:extLst>
              <a:ext uri="{FF2B5EF4-FFF2-40B4-BE49-F238E27FC236}">
                <a16:creationId xmlns:a16="http://schemas.microsoft.com/office/drawing/2014/main" id="{FC26C6CE-AFE5-E60F-DCB6-833877B97233}"/>
              </a:ext>
            </a:extLst>
          </p:cNvPr>
          <p:cNvSpPr/>
          <p:nvPr/>
        </p:nvSpPr>
        <p:spPr>
          <a:xfrm>
            <a:off x="5328231" y="1692248"/>
            <a:ext cx="808074" cy="16728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44" name="TextBox 43">
            <a:extLst>
              <a:ext uri="{FF2B5EF4-FFF2-40B4-BE49-F238E27FC236}">
                <a16:creationId xmlns:a16="http://schemas.microsoft.com/office/drawing/2014/main" id="{0D54121C-4F20-9501-F581-F25AECDA7D78}"/>
              </a:ext>
            </a:extLst>
          </p:cNvPr>
          <p:cNvSpPr txBox="1"/>
          <p:nvPr/>
        </p:nvSpPr>
        <p:spPr>
          <a:xfrm>
            <a:off x="5376212" y="1443587"/>
            <a:ext cx="740463" cy="246221"/>
          </a:xfrm>
          <a:prstGeom prst="rect">
            <a:avLst/>
          </a:prstGeom>
          <a:noFill/>
        </p:spPr>
        <p:txBody>
          <a:bodyPr wrap="square" rtlCol="0">
            <a:spAutoFit/>
          </a:bodyPr>
          <a:lstStyle/>
          <a:p>
            <a:r>
              <a:rPr lang="en-HK" sz="1000">
                <a:solidFill>
                  <a:schemeClr val="bg1"/>
                </a:solidFill>
              </a:rPr>
              <a:t>Reset</a:t>
            </a:r>
          </a:p>
        </p:txBody>
      </p:sp>
      <p:sp>
        <p:nvSpPr>
          <p:cNvPr id="45" name="Rectangle 44">
            <a:extLst>
              <a:ext uri="{FF2B5EF4-FFF2-40B4-BE49-F238E27FC236}">
                <a16:creationId xmlns:a16="http://schemas.microsoft.com/office/drawing/2014/main" id="{026D0953-22E7-FB22-8F1B-C378F61D8031}"/>
              </a:ext>
            </a:extLst>
          </p:cNvPr>
          <p:cNvSpPr/>
          <p:nvPr/>
        </p:nvSpPr>
        <p:spPr>
          <a:xfrm>
            <a:off x="851840" y="1600125"/>
            <a:ext cx="1213234" cy="16933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46" name="TextBox 45">
            <a:extLst>
              <a:ext uri="{FF2B5EF4-FFF2-40B4-BE49-F238E27FC236}">
                <a16:creationId xmlns:a16="http://schemas.microsoft.com/office/drawing/2014/main" id="{E419604A-7B06-169E-2E4B-4BDD5FD12C5D}"/>
              </a:ext>
            </a:extLst>
          </p:cNvPr>
          <p:cNvSpPr txBox="1"/>
          <p:nvPr/>
        </p:nvSpPr>
        <p:spPr>
          <a:xfrm>
            <a:off x="899821" y="1351464"/>
            <a:ext cx="1111724" cy="249235"/>
          </a:xfrm>
          <a:prstGeom prst="rect">
            <a:avLst/>
          </a:prstGeom>
          <a:noFill/>
        </p:spPr>
        <p:txBody>
          <a:bodyPr wrap="square" rtlCol="0">
            <a:spAutoFit/>
          </a:bodyPr>
          <a:lstStyle/>
          <a:p>
            <a:r>
              <a:rPr lang="en-HK" sz="1000">
                <a:solidFill>
                  <a:schemeClr val="bg1"/>
                </a:solidFill>
              </a:rPr>
              <a:t>Update</a:t>
            </a:r>
          </a:p>
        </p:txBody>
      </p:sp>
    </p:spTree>
    <p:extLst>
      <p:ext uri="{BB962C8B-B14F-4D97-AF65-F5344CB8AC3E}">
        <p14:creationId xmlns:p14="http://schemas.microsoft.com/office/powerpoint/2010/main" val="2852057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3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xit"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3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3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39"/>
                                        </p:tgtEl>
                                        <p:attrNameLst>
                                          <p:attrName>style.visibility</p:attrName>
                                        </p:attrNameLst>
                                      </p:cBhvr>
                                      <p:to>
                                        <p:strVal val="hidden"/>
                                      </p:to>
                                    </p:set>
                                  </p:childTnLst>
                                </p:cTn>
                              </p:par>
                              <p:par>
                                <p:cTn id="47" presetID="1" presetClass="exit"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3" grpId="0" animBg="1"/>
      <p:bldP spid="33" grpId="1" animBg="1"/>
      <p:bldP spid="34" grpId="0" animBg="1"/>
      <p:bldP spid="34" grpId="1" animBg="1"/>
      <p:bldP spid="35" grpId="0" animBg="1"/>
      <p:bldP spid="35" grpId="1" animBg="1"/>
      <p:bldP spid="36" grpId="0" animBg="1"/>
      <p:bldP spid="37" grpId="0" animBg="1"/>
      <p:bldP spid="37" grpId="1" animBg="1"/>
      <p:bldP spid="38" grpId="0" animBg="1"/>
      <p:bldP spid="38" grpId="1" animBg="1"/>
      <p:bldP spid="39" grpId="0" animBg="1"/>
      <p:bldP spid="39" grpId="1" animBg="1"/>
      <p:bldP spid="40" grpId="0" animBg="1"/>
      <p:bldP spid="41" grpId="0" animBg="1"/>
      <p:bldP spid="42" grpId="0"/>
      <p:bldP spid="43" grpId="0" animBg="1"/>
      <p:bldP spid="44" grpId="0"/>
      <p:bldP spid="45" grpId="0" animBg="1"/>
      <p:bldP spid="4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FCEECDB-CD31-66A6-0366-BDDBF20621CC}"/>
              </a:ext>
            </a:extLst>
          </p:cNvPr>
          <p:cNvSpPr>
            <a:spLocks noGrp="1"/>
          </p:cNvSpPr>
          <p:nvPr>
            <p:ph type="title" idx="8"/>
          </p:nvPr>
        </p:nvSpPr>
        <p:spPr>
          <a:xfrm>
            <a:off x="326683" y="395349"/>
            <a:ext cx="7704000" cy="572700"/>
          </a:xfrm>
        </p:spPr>
        <p:txBody>
          <a:bodyPr/>
          <a:lstStyle/>
          <a:p>
            <a:r>
              <a:rPr lang="en-US"/>
              <a:t>RNN - Architecture</a:t>
            </a:r>
            <a:endParaRPr lang="en-CH"/>
          </a:p>
        </p:txBody>
      </p:sp>
      <p:sp>
        <p:nvSpPr>
          <p:cNvPr id="5" name="TextBox 4">
            <a:extLst>
              <a:ext uri="{FF2B5EF4-FFF2-40B4-BE49-F238E27FC236}">
                <a16:creationId xmlns:a16="http://schemas.microsoft.com/office/drawing/2014/main" id="{AF69EC9A-C1A1-4EB5-0C5C-D8718AE01634}"/>
              </a:ext>
            </a:extLst>
          </p:cNvPr>
          <p:cNvSpPr txBox="1"/>
          <p:nvPr/>
        </p:nvSpPr>
        <p:spPr>
          <a:xfrm>
            <a:off x="4397756" y="1853193"/>
            <a:ext cx="3225800" cy="1323439"/>
          </a:xfrm>
          <a:prstGeom prst="rect">
            <a:avLst/>
          </a:prstGeom>
          <a:noFill/>
        </p:spPr>
        <p:txBody>
          <a:bodyPr wrap="square" rtlCol="0">
            <a:spAutoFit/>
          </a:bodyPr>
          <a:lstStyle/>
          <a:p>
            <a:r>
              <a:rPr lang="en-HK" sz="1600" b="1">
                <a:solidFill>
                  <a:schemeClr val="bg1"/>
                </a:solidFill>
              </a:rPr>
              <a:t>Disadvantage RNN</a:t>
            </a:r>
          </a:p>
          <a:p>
            <a:pPr marL="285750" indent="-285750">
              <a:buClr>
                <a:schemeClr val="bg1"/>
              </a:buClr>
              <a:buFont typeface="Wingdings" panose="05000000000000000000" pitchFamily="2" charset="2"/>
              <a:buChar char="§"/>
            </a:pPr>
            <a:r>
              <a:rPr lang="en-HK" sz="1600" b="1">
                <a:solidFill>
                  <a:schemeClr val="bg1"/>
                </a:solidFill>
              </a:rPr>
              <a:t>Slower (Sequentially)</a:t>
            </a:r>
          </a:p>
          <a:p>
            <a:pPr marL="285750" indent="-285750">
              <a:buClr>
                <a:schemeClr val="bg1"/>
              </a:buClr>
              <a:buFont typeface="Wingdings" panose="05000000000000000000" pitchFamily="2" charset="2"/>
              <a:buChar char="§"/>
            </a:pPr>
            <a:r>
              <a:rPr lang="en-HK" sz="1600" b="1">
                <a:solidFill>
                  <a:schemeClr val="bg1"/>
                </a:solidFill>
              </a:rPr>
              <a:t>Long sequences lead to vanishing / exploding gradients</a:t>
            </a:r>
          </a:p>
        </p:txBody>
      </p:sp>
      <p:grpSp>
        <p:nvGrpSpPr>
          <p:cNvPr id="17" name="그룹 3">
            <a:extLst>
              <a:ext uri="{FF2B5EF4-FFF2-40B4-BE49-F238E27FC236}">
                <a16:creationId xmlns:a16="http://schemas.microsoft.com/office/drawing/2014/main" id="{301C466F-667E-471C-8151-5A9B422124F7}"/>
              </a:ext>
            </a:extLst>
          </p:cNvPr>
          <p:cNvGrpSpPr/>
          <p:nvPr/>
        </p:nvGrpSpPr>
        <p:grpSpPr>
          <a:xfrm>
            <a:off x="798883" y="1456944"/>
            <a:ext cx="2121101" cy="2923218"/>
            <a:chOff x="4511824" y="1879009"/>
            <a:chExt cx="3044540" cy="3960440"/>
          </a:xfrm>
        </p:grpSpPr>
        <p:grpSp>
          <p:nvGrpSpPr>
            <p:cNvPr id="18" name="Group 17">
              <a:extLst>
                <a:ext uri="{FF2B5EF4-FFF2-40B4-BE49-F238E27FC236}">
                  <a16:creationId xmlns:a16="http://schemas.microsoft.com/office/drawing/2014/main" id="{AC825BEB-85D6-45E2-9200-0EEC688CB143}"/>
                </a:ext>
              </a:extLst>
            </p:cNvPr>
            <p:cNvGrpSpPr/>
            <p:nvPr/>
          </p:nvGrpSpPr>
          <p:grpSpPr>
            <a:xfrm>
              <a:off x="4511824" y="2628856"/>
              <a:ext cx="3044540" cy="3210593"/>
              <a:chOff x="2987824" y="2139745"/>
              <a:chExt cx="3044540" cy="3210593"/>
            </a:xfrm>
          </p:grpSpPr>
          <p:sp>
            <p:nvSpPr>
              <p:cNvPr id="37" name="Rounded Rectangle 7">
                <a:extLst>
                  <a:ext uri="{FF2B5EF4-FFF2-40B4-BE49-F238E27FC236}">
                    <a16:creationId xmlns:a16="http://schemas.microsoft.com/office/drawing/2014/main" id="{4E3E0C8A-32C3-4C8E-9597-325D5DF70B92}"/>
                  </a:ext>
                </a:extLst>
              </p:cNvPr>
              <p:cNvSpPr/>
              <p:nvPr/>
            </p:nvSpPr>
            <p:spPr>
              <a:xfrm flipH="1">
                <a:off x="2987824" y="2139745"/>
                <a:ext cx="3044540" cy="3210593"/>
              </a:xfrm>
              <a:custGeom>
                <a:avLst/>
                <a:gdLst/>
                <a:ahLst/>
                <a:cxnLst/>
                <a:rect l="l" t="t" r="r" b="b"/>
                <a:pathLst>
                  <a:path w="3044540" h="3210593">
                    <a:moveTo>
                      <a:pt x="1861922" y="0"/>
                    </a:moveTo>
                    <a:lnTo>
                      <a:pt x="1526583" y="0"/>
                    </a:lnTo>
                    <a:lnTo>
                      <a:pt x="1517957" y="0"/>
                    </a:lnTo>
                    <a:lnTo>
                      <a:pt x="1182618" y="0"/>
                    </a:lnTo>
                    <a:cubicBezTo>
                      <a:pt x="1115834" y="0"/>
                      <a:pt x="1061694" y="54140"/>
                      <a:pt x="1061694" y="120924"/>
                    </a:cubicBezTo>
                    <a:lnTo>
                      <a:pt x="1061694" y="124522"/>
                    </a:lnTo>
                    <a:cubicBezTo>
                      <a:pt x="1061694" y="186217"/>
                      <a:pt x="1107897" y="237121"/>
                      <a:pt x="1167844" y="242463"/>
                    </a:cubicBezTo>
                    <a:lnTo>
                      <a:pt x="1167844" y="1151605"/>
                    </a:lnTo>
                    <a:cubicBezTo>
                      <a:pt x="665968" y="1729560"/>
                      <a:pt x="-318989" y="2600813"/>
                      <a:pt x="102162" y="2997613"/>
                    </a:cubicBezTo>
                    <a:cubicBezTo>
                      <a:pt x="257144" y="3143634"/>
                      <a:pt x="884398" y="3212712"/>
                      <a:pt x="1517957" y="3210508"/>
                    </a:cubicBezTo>
                    <a:lnTo>
                      <a:pt x="1517957" y="3210593"/>
                    </a:lnTo>
                    <a:lnTo>
                      <a:pt x="1522270" y="3210551"/>
                    </a:lnTo>
                    <a:lnTo>
                      <a:pt x="1526583" y="3210593"/>
                    </a:lnTo>
                    <a:lnTo>
                      <a:pt x="1526583" y="3210508"/>
                    </a:lnTo>
                    <a:cubicBezTo>
                      <a:pt x="2160143" y="3212712"/>
                      <a:pt x="2787396" y="3143634"/>
                      <a:pt x="2942378" y="2997613"/>
                    </a:cubicBezTo>
                    <a:cubicBezTo>
                      <a:pt x="3363529" y="2600813"/>
                      <a:pt x="2378572" y="1729560"/>
                      <a:pt x="1876696" y="1151605"/>
                    </a:cubicBezTo>
                    <a:lnTo>
                      <a:pt x="1876696" y="242463"/>
                    </a:lnTo>
                    <a:cubicBezTo>
                      <a:pt x="1936643" y="237121"/>
                      <a:pt x="1982846" y="186217"/>
                      <a:pt x="1982846" y="124522"/>
                    </a:cubicBezTo>
                    <a:lnTo>
                      <a:pt x="1982846" y="120924"/>
                    </a:lnTo>
                    <a:cubicBezTo>
                      <a:pt x="1982846" y="54140"/>
                      <a:pt x="1928706" y="0"/>
                      <a:pt x="1861922" y="0"/>
                    </a:cubicBezTo>
                    <a:close/>
                  </a:path>
                </a:pathLst>
              </a:cu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grpSp>
            <p:nvGrpSpPr>
              <p:cNvPr id="38" name="Group 37">
                <a:extLst>
                  <a:ext uri="{FF2B5EF4-FFF2-40B4-BE49-F238E27FC236}">
                    <a16:creationId xmlns:a16="http://schemas.microsoft.com/office/drawing/2014/main" id="{83D1FF80-D206-4504-A83A-4CE204BE7762}"/>
                  </a:ext>
                </a:extLst>
              </p:cNvPr>
              <p:cNvGrpSpPr/>
              <p:nvPr/>
            </p:nvGrpSpPr>
            <p:grpSpPr>
              <a:xfrm>
                <a:off x="3135495" y="3702934"/>
                <a:ext cx="2766449" cy="1584000"/>
                <a:chOff x="6383239" y="4110399"/>
                <a:chExt cx="2766449" cy="1584000"/>
              </a:xfrm>
            </p:grpSpPr>
            <p:sp>
              <p:nvSpPr>
                <p:cNvPr id="39" name="Rounded Rectangle 7">
                  <a:extLst>
                    <a:ext uri="{FF2B5EF4-FFF2-40B4-BE49-F238E27FC236}">
                      <a16:creationId xmlns:a16="http://schemas.microsoft.com/office/drawing/2014/main" id="{4EC64218-EABA-458B-A289-1FA12DC79DB8}"/>
                    </a:ext>
                  </a:extLst>
                </p:cNvPr>
                <p:cNvSpPr/>
                <p:nvPr/>
              </p:nvSpPr>
              <p:spPr>
                <a:xfrm flipH="1">
                  <a:off x="6383239" y="4110399"/>
                  <a:ext cx="2766449" cy="1584000"/>
                </a:xfrm>
                <a:custGeom>
                  <a:avLst/>
                  <a:gdLst/>
                  <a:ahLst/>
                  <a:cxnLst/>
                  <a:rect l="l" t="t" r="r" b="b"/>
                  <a:pathLst>
                    <a:path w="3044540" h="1696108">
                      <a:moveTo>
                        <a:pt x="2208461" y="0"/>
                      </a:moveTo>
                      <a:lnTo>
                        <a:pt x="836080" y="0"/>
                      </a:lnTo>
                      <a:cubicBezTo>
                        <a:pt x="337493" y="534424"/>
                        <a:pt x="-237513" y="1163094"/>
                        <a:pt x="102162" y="1483128"/>
                      </a:cubicBezTo>
                      <a:cubicBezTo>
                        <a:pt x="257144" y="1629149"/>
                        <a:pt x="884398" y="1698227"/>
                        <a:pt x="1517957" y="1696023"/>
                      </a:cubicBezTo>
                      <a:lnTo>
                        <a:pt x="1517957" y="1696108"/>
                      </a:lnTo>
                      <a:lnTo>
                        <a:pt x="1522270" y="1696066"/>
                      </a:lnTo>
                      <a:lnTo>
                        <a:pt x="1526583" y="1696108"/>
                      </a:lnTo>
                      <a:lnTo>
                        <a:pt x="1526583" y="1696023"/>
                      </a:lnTo>
                      <a:cubicBezTo>
                        <a:pt x="2160143" y="1698227"/>
                        <a:pt x="2787396" y="1629149"/>
                        <a:pt x="2942378" y="1483128"/>
                      </a:cubicBezTo>
                      <a:cubicBezTo>
                        <a:pt x="3282053" y="1163093"/>
                        <a:pt x="2707047" y="534424"/>
                        <a:pt x="2208461" y="0"/>
                      </a:cubicBezTo>
                      <a:close/>
                    </a:path>
                  </a:pathLst>
                </a:custGeom>
                <a:solidFill>
                  <a:schemeClr val="tx2">
                    <a:lumMod val="75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sp>
              <p:nvSpPr>
                <p:cNvPr id="40" name="Rounded Rectangle 7">
                  <a:extLst>
                    <a:ext uri="{FF2B5EF4-FFF2-40B4-BE49-F238E27FC236}">
                      <a16:creationId xmlns:a16="http://schemas.microsoft.com/office/drawing/2014/main" id="{79F205F8-4A58-41E1-B084-2FE5155A77B6}"/>
                    </a:ext>
                  </a:extLst>
                </p:cNvPr>
                <p:cNvSpPr/>
                <p:nvPr/>
              </p:nvSpPr>
              <p:spPr>
                <a:xfrm flipH="1">
                  <a:off x="6383335" y="4110399"/>
                  <a:ext cx="2766256" cy="1188000"/>
                </a:xfrm>
                <a:custGeom>
                  <a:avLst/>
                  <a:gdLst/>
                  <a:ahLst/>
                  <a:cxnLst/>
                  <a:rect l="l" t="t" r="r" b="b"/>
                  <a:pathLst>
                    <a:path w="2766256" h="1188000">
                      <a:moveTo>
                        <a:pt x="2006642" y="0"/>
                      </a:moveTo>
                      <a:lnTo>
                        <a:pt x="759616" y="0"/>
                      </a:lnTo>
                      <a:cubicBezTo>
                        <a:pt x="391919" y="405075"/>
                        <a:pt x="-21518" y="868128"/>
                        <a:pt x="872" y="1188000"/>
                      </a:cubicBezTo>
                      <a:lnTo>
                        <a:pt x="2765385" y="1188000"/>
                      </a:lnTo>
                      <a:cubicBezTo>
                        <a:pt x="2787776" y="868128"/>
                        <a:pt x="2374339" y="405075"/>
                        <a:pt x="2006642" y="0"/>
                      </a:cubicBez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sp>
              <p:nvSpPr>
                <p:cNvPr id="41" name="Rounded Rectangle 7">
                  <a:extLst>
                    <a:ext uri="{FF2B5EF4-FFF2-40B4-BE49-F238E27FC236}">
                      <a16:creationId xmlns:a16="http://schemas.microsoft.com/office/drawing/2014/main" id="{C721B7D2-D896-460C-8950-925CDFDEE130}"/>
                    </a:ext>
                  </a:extLst>
                </p:cNvPr>
                <p:cNvSpPr/>
                <p:nvPr/>
              </p:nvSpPr>
              <p:spPr>
                <a:xfrm flipH="1">
                  <a:off x="6510226" y="4110399"/>
                  <a:ext cx="2512475" cy="792000"/>
                </a:xfrm>
                <a:custGeom>
                  <a:avLst/>
                  <a:gdLst/>
                  <a:ahLst/>
                  <a:cxnLst/>
                  <a:rect l="l" t="t" r="r" b="b"/>
                  <a:pathLst>
                    <a:path w="2512475" h="792000">
                      <a:moveTo>
                        <a:pt x="1879751" y="0"/>
                      </a:moveTo>
                      <a:lnTo>
                        <a:pt x="632725" y="0"/>
                      </a:lnTo>
                      <a:cubicBezTo>
                        <a:pt x="398817" y="257686"/>
                        <a:pt x="146400" y="538833"/>
                        <a:pt x="0" y="792000"/>
                      </a:cubicBezTo>
                      <a:lnTo>
                        <a:pt x="2512475" y="792000"/>
                      </a:lnTo>
                      <a:cubicBezTo>
                        <a:pt x="2366076" y="538833"/>
                        <a:pt x="2113659" y="257686"/>
                        <a:pt x="1879751" y="0"/>
                      </a:cubicBezTo>
                      <a:close/>
                    </a:path>
                  </a:pathLst>
                </a:custGeom>
                <a:solidFill>
                  <a:schemeClr val="tx2">
                    <a:lumMod val="75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sp>
              <p:nvSpPr>
                <p:cNvPr id="42" name="Rounded Rectangle 7">
                  <a:extLst>
                    <a:ext uri="{FF2B5EF4-FFF2-40B4-BE49-F238E27FC236}">
                      <a16:creationId xmlns:a16="http://schemas.microsoft.com/office/drawing/2014/main" id="{581D1E4D-7290-43E5-A0DD-3818A8C3B309}"/>
                    </a:ext>
                  </a:extLst>
                </p:cNvPr>
                <p:cNvSpPr/>
                <p:nvPr/>
              </p:nvSpPr>
              <p:spPr>
                <a:xfrm flipH="1">
                  <a:off x="6795509" y="4110399"/>
                  <a:ext cx="1941908" cy="396000"/>
                </a:xfrm>
                <a:custGeom>
                  <a:avLst/>
                  <a:gdLst/>
                  <a:ahLst/>
                  <a:cxnLst/>
                  <a:rect l="l" t="t" r="r" b="b"/>
                  <a:pathLst>
                    <a:path w="1941908" h="396000">
                      <a:moveTo>
                        <a:pt x="1594467" y="0"/>
                      </a:moveTo>
                      <a:lnTo>
                        <a:pt x="347441" y="0"/>
                      </a:lnTo>
                      <a:cubicBezTo>
                        <a:pt x="231031" y="128244"/>
                        <a:pt x="110036" y="262299"/>
                        <a:pt x="0" y="396000"/>
                      </a:cubicBezTo>
                      <a:lnTo>
                        <a:pt x="1941908" y="396000"/>
                      </a:lnTo>
                      <a:cubicBezTo>
                        <a:pt x="1831872" y="262299"/>
                        <a:pt x="1710877" y="128244"/>
                        <a:pt x="1594467" y="0"/>
                      </a:cubicBezTo>
                      <a:close/>
                    </a:path>
                  </a:pathLst>
                </a:cu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grpSp>
        </p:grpSp>
        <p:sp>
          <p:nvSpPr>
            <p:cNvPr id="19" name="Oval 18">
              <a:extLst>
                <a:ext uri="{FF2B5EF4-FFF2-40B4-BE49-F238E27FC236}">
                  <a16:creationId xmlns:a16="http://schemas.microsoft.com/office/drawing/2014/main" id="{A9D4E3E2-E762-4902-A472-D33F75A9E6D9}"/>
                </a:ext>
              </a:extLst>
            </p:cNvPr>
            <p:cNvSpPr/>
            <p:nvPr/>
          </p:nvSpPr>
          <p:spPr>
            <a:xfrm>
              <a:off x="6240016" y="5426574"/>
              <a:ext cx="198000" cy="19800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sp>
          <p:nvSpPr>
            <p:cNvPr id="20" name="Oval 19">
              <a:extLst>
                <a:ext uri="{FF2B5EF4-FFF2-40B4-BE49-F238E27FC236}">
                  <a16:creationId xmlns:a16="http://schemas.microsoft.com/office/drawing/2014/main" id="{7DA4DA8D-188A-41EA-A3C3-84126FFB90A6}"/>
                </a:ext>
              </a:extLst>
            </p:cNvPr>
            <p:cNvSpPr/>
            <p:nvPr/>
          </p:nvSpPr>
          <p:spPr>
            <a:xfrm>
              <a:off x="6194417" y="4994314"/>
              <a:ext cx="146207" cy="146207"/>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sp>
          <p:nvSpPr>
            <p:cNvPr id="21" name="Oval 20">
              <a:extLst>
                <a:ext uri="{FF2B5EF4-FFF2-40B4-BE49-F238E27FC236}">
                  <a16:creationId xmlns:a16="http://schemas.microsoft.com/office/drawing/2014/main" id="{AA3560F3-7E17-4EDB-A607-83D3E0847554}"/>
                </a:ext>
              </a:extLst>
            </p:cNvPr>
            <p:cNvSpPr/>
            <p:nvPr/>
          </p:nvSpPr>
          <p:spPr>
            <a:xfrm>
              <a:off x="6148817" y="4562053"/>
              <a:ext cx="146207" cy="146207"/>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sp>
          <p:nvSpPr>
            <p:cNvPr id="22" name="Oval 21">
              <a:extLst>
                <a:ext uri="{FF2B5EF4-FFF2-40B4-BE49-F238E27FC236}">
                  <a16:creationId xmlns:a16="http://schemas.microsoft.com/office/drawing/2014/main" id="{001F8207-E644-442D-BB21-1E4C89E8249E}"/>
                </a:ext>
              </a:extLst>
            </p:cNvPr>
            <p:cNvSpPr/>
            <p:nvPr/>
          </p:nvSpPr>
          <p:spPr>
            <a:xfrm>
              <a:off x="5620495" y="4708260"/>
              <a:ext cx="146207" cy="146207"/>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sp>
          <p:nvSpPr>
            <p:cNvPr id="23" name="Oval 22">
              <a:extLst>
                <a:ext uri="{FF2B5EF4-FFF2-40B4-BE49-F238E27FC236}">
                  <a16:creationId xmlns:a16="http://schemas.microsoft.com/office/drawing/2014/main" id="{95913D37-0B44-4A2C-9FA7-833F1E663D28}"/>
                </a:ext>
              </a:extLst>
            </p:cNvPr>
            <p:cNvSpPr/>
            <p:nvPr/>
          </p:nvSpPr>
          <p:spPr>
            <a:xfrm>
              <a:off x="5901133" y="4336287"/>
              <a:ext cx="107515" cy="107515"/>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sp>
          <p:nvSpPr>
            <p:cNvPr id="24" name="Oval 23">
              <a:extLst>
                <a:ext uri="{FF2B5EF4-FFF2-40B4-BE49-F238E27FC236}">
                  <a16:creationId xmlns:a16="http://schemas.microsoft.com/office/drawing/2014/main" id="{BBC67086-5D2A-4EE3-9CC8-725BF6323D4C}"/>
                </a:ext>
              </a:extLst>
            </p:cNvPr>
            <p:cNvSpPr/>
            <p:nvPr/>
          </p:nvSpPr>
          <p:spPr>
            <a:xfrm>
              <a:off x="6436617" y="4246080"/>
              <a:ext cx="198000" cy="19800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sp>
          <p:nvSpPr>
            <p:cNvPr id="25" name="Oval 24">
              <a:extLst>
                <a:ext uri="{FF2B5EF4-FFF2-40B4-BE49-F238E27FC236}">
                  <a16:creationId xmlns:a16="http://schemas.microsoft.com/office/drawing/2014/main" id="{1A03B077-C16E-4863-9313-B6883B4C7E54}"/>
                </a:ext>
              </a:extLst>
            </p:cNvPr>
            <p:cNvSpPr/>
            <p:nvPr/>
          </p:nvSpPr>
          <p:spPr>
            <a:xfrm>
              <a:off x="5436663" y="4246080"/>
              <a:ext cx="198000" cy="19800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sp>
          <p:nvSpPr>
            <p:cNvPr id="26" name="Oval 25">
              <a:extLst>
                <a:ext uri="{FF2B5EF4-FFF2-40B4-BE49-F238E27FC236}">
                  <a16:creationId xmlns:a16="http://schemas.microsoft.com/office/drawing/2014/main" id="{08A4F088-DA26-4131-90BC-FAA094B55914}"/>
                </a:ext>
              </a:extLst>
            </p:cNvPr>
            <p:cNvSpPr/>
            <p:nvPr/>
          </p:nvSpPr>
          <p:spPr>
            <a:xfrm>
              <a:off x="5926580" y="4929117"/>
              <a:ext cx="107515" cy="107515"/>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sp>
          <p:nvSpPr>
            <p:cNvPr id="27" name="Oval 26">
              <a:extLst>
                <a:ext uri="{FF2B5EF4-FFF2-40B4-BE49-F238E27FC236}">
                  <a16:creationId xmlns:a16="http://schemas.microsoft.com/office/drawing/2014/main" id="{EC410394-57EA-4738-B7FE-9E54478FC674}"/>
                </a:ext>
              </a:extLst>
            </p:cNvPr>
            <p:cNvSpPr/>
            <p:nvPr/>
          </p:nvSpPr>
          <p:spPr>
            <a:xfrm>
              <a:off x="5836094" y="3763096"/>
              <a:ext cx="198000" cy="19800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sp>
          <p:nvSpPr>
            <p:cNvPr id="28" name="Oval 27">
              <a:extLst>
                <a:ext uri="{FF2B5EF4-FFF2-40B4-BE49-F238E27FC236}">
                  <a16:creationId xmlns:a16="http://schemas.microsoft.com/office/drawing/2014/main" id="{51E8AF88-493E-4257-B16C-A935DE841099}"/>
                </a:ext>
              </a:extLst>
            </p:cNvPr>
            <p:cNvSpPr/>
            <p:nvPr/>
          </p:nvSpPr>
          <p:spPr>
            <a:xfrm>
              <a:off x="6008648" y="3448593"/>
              <a:ext cx="87353" cy="87353"/>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sp>
          <p:nvSpPr>
            <p:cNvPr id="29" name="Oval 28">
              <a:extLst>
                <a:ext uri="{FF2B5EF4-FFF2-40B4-BE49-F238E27FC236}">
                  <a16:creationId xmlns:a16="http://schemas.microsoft.com/office/drawing/2014/main" id="{B2E80713-4E97-4178-AAC6-ED019302DF6F}"/>
                </a:ext>
              </a:extLst>
            </p:cNvPr>
            <p:cNvSpPr/>
            <p:nvPr/>
          </p:nvSpPr>
          <p:spPr>
            <a:xfrm>
              <a:off x="5879977" y="1879009"/>
              <a:ext cx="87353" cy="8735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sp>
          <p:nvSpPr>
            <p:cNvPr id="30" name="Oval 29">
              <a:extLst>
                <a:ext uri="{FF2B5EF4-FFF2-40B4-BE49-F238E27FC236}">
                  <a16:creationId xmlns:a16="http://schemas.microsoft.com/office/drawing/2014/main" id="{7297C732-5651-40D3-BB23-45EEDDC162E6}"/>
                </a:ext>
              </a:extLst>
            </p:cNvPr>
            <p:cNvSpPr/>
            <p:nvPr/>
          </p:nvSpPr>
          <p:spPr>
            <a:xfrm>
              <a:off x="6121923" y="3912872"/>
              <a:ext cx="146630" cy="14663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sp>
          <p:nvSpPr>
            <p:cNvPr id="31" name="Oval 30">
              <a:extLst>
                <a:ext uri="{FF2B5EF4-FFF2-40B4-BE49-F238E27FC236}">
                  <a16:creationId xmlns:a16="http://schemas.microsoft.com/office/drawing/2014/main" id="{FCA3BD58-0CD5-42B6-9717-33A2552E90C1}"/>
                </a:ext>
              </a:extLst>
            </p:cNvPr>
            <p:cNvSpPr/>
            <p:nvPr/>
          </p:nvSpPr>
          <p:spPr>
            <a:xfrm>
              <a:off x="5847837" y="3140594"/>
              <a:ext cx="146630" cy="14663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sp>
          <p:nvSpPr>
            <p:cNvPr id="32" name="Oval 31">
              <a:extLst>
                <a:ext uri="{FF2B5EF4-FFF2-40B4-BE49-F238E27FC236}">
                  <a16:creationId xmlns:a16="http://schemas.microsoft.com/office/drawing/2014/main" id="{3E350D59-C843-43CE-BB47-136BE912CC17}"/>
                </a:ext>
              </a:extLst>
            </p:cNvPr>
            <p:cNvSpPr/>
            <p:nvPr/>
          </p:nvSpPr>
          <p:spPr>
            <a:xfrm>
              <a:off x="6107885" y="2720683"/>
              <a:ext cx="146630" cy="14663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sp>
          <p:nvSpPr>
            <p:cNvPr id="33" name="Oval 32">
              <a:extLst>
                <a:ext uri="{FF2B5EF4-FFF2-40B4-BE49-F238E27FC236}">
                  <a16:creationId xmlns:a16="http://schemas.microsoft.com/office/drawing/2014/main" id="{8A29EC7F-73A6-4B98-A638-D00432F02ED8}"/>
                </a:ext>
              </a:extLst>
            </p:cNvPr>
            <p:cNvSpPr/>
            <p:nvPr/>
          </p:nvSpPr>
          <p:spPr>
            <a:xfrm>
              <a:off x="5847837" y="2332270"/>
              <a:ext cx="198000" cy="19800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sp>
          <p:nvSpPr>
            <p:cNvPr id="34" name="Oval 33">
              <a:extLst>
                <a:ext uri="{FF2B5EF4-FFF2-40B4-BE49-F238E27FC236}">
                  <a16:creationId xmlns:a16="http://schemas.microsoft.com/office/drawing/2014/main" id="{6FB20D21-BFF2-4D38-9B6F-176E04794324}"/>
                </a:ext>
              </a:extLst>
            </p:cNvPr>
            <p:cNvSpPr/>
            <p:nvPr/>
          </p:nvSpPr>
          <p:spPr>
            <a:xfrm>
              <a:off x="6096000" y="2023024"/>
              <a:ext cx="198000" cy="19800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sp>
          <p:nvSpPr>
            <p:cNvPr id="35" name="Oval 34">
              <a:extLst>
                <a:ext uri="{FF2B5EF4-FFF2-40B4-BE49-F238E27FC236}">
                  <a16:creationId xmlns:a16="http://schemas.microsoft.com/office/drawing/2014/main" id="{82799DA1-B78E-4241-B25F-BB5238949E72}"/>
                </a:ext>
              </a:extLst>
            </p:cNvPr>
            <p:cNvSpPr/>
            <p:nvPr/>
          </p:nvSpPr>
          <p:spPr>
            <a:xfrm>
              <a:off x="6152664" y="2383065"/>
              <a:ext cx="87353" cy="87353"/>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sp>
          <p:nvSpPr>
            <p:cNvPr id="36" name="Oval 35">
              <a:extLst>
                <a:ext uri="{FF2B5EF4-FFF2-40B4-BE49-F238E27FC236}">
                  <a16:creationId xmlns:a16="http://schemas.microsoft.com/office/drawing/2014/main" id="{9D5DF85A-53B6-40E3-927D-FCD3D69EBD98}"/>
                </a:ext>
              </a:extLst>
            </p:cNvPr>
            <p:cNvSpPr/>
            <p:nvPr/>
          </p:nvSpPr>
          <p:spPr>
            <a:xfrm>
              <a:off x="5807969" y="2799768"/>
              <a:ext cx="87353" cy="87353"/>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p>
          </p:txBody>
        </p:sp>
      </p:grpSp>
    </p:spTree>
    <p:extLst>
      <p:ext uri="{BB962C8B-B14F-4D97-AF65-F5344CB8AC3E}">
        <p14:creationId xmlns:p14="http://schemas.microsoft.com/office/powerpoint/2010/main" val="18793422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1182;p75">
            <a:extLst>
              <a:ext uri="{FF2B5EF4-FFF2-40B4-BE49-F238E27FC236}">
                <a16:creationId xmlns:a16="http://schemas.microsoft.com/office/drawing/2014/main" id="{C52D66C9-C7A6-9F44-8BF2-9779C902A4A0}"/>
              </a:ext>
            </a:extLst>
          </p:cNvPr>
          <p:cNvSpPr txBox="1">
            <a:spLocks/>
          </p:cNvSpPr>
          <p:nvPr/>
        </p:nvSpPr>
        <p:spPr>
          <a:xfrm>
            <a:off x="720000" y="1045850"/>
            <a:ext cx="7704000" cy="3522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1pPr>
            <a:lvl2pPr marL="914400" marR="0" lvl="1" indent="-317500" algn="l"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2pPr>
            <a:lvl3pPr marL="1371600" marR="0" lvl="2" indent="-317500" algn="l"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3pPr>
            <a:lvl4pPr marL="1828800" marR="0" lvl="3" indent="-317500" algn="l"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4pPr>
            <a:lvl5pPr marL="2286000" marR="0" lvl="4" indent="-317500" algn="l"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5pPr>
            <a:lvl6pPr marL="2743200" marR="0" lvl="5" indent="-317500" algn="l"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6pPr>
            <a:lvl7pPr marL="3200400" marR="0" lvl="6" indent="-317500" algn="l"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7pPr>
            <a:lvl8pPr marL="3657600" marR="0" lvl="7" indent="-317500" algn="l"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8pPr>
            <a:lvl9pPr marL="4114800" marR="0" lvl="8" indent="-317500" algn="l"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9pPr>
          </a:lstStyle>
          <a:p>
            <a:pPr marL="0" indent="0">
              <a:lnSpc>
                <a:spcPct val="114999"/>
              </a:lnSpc>
            </a:pPr>
            <a:endParaRPr lang="en" b="1">
              <a:latin typeface="Kodchasan"/>
            </a:endParaRPr>
          </a:p>
        </p:txBody>
      </p:sp>
      <p:pic>
        <p:nvPicPr>
          <p:cNvPr id="6" name="Picture 5">
            <a:extLst>
              <a:ext uri="{FF2B5EF4-FFF2-40B4-BE49-F238E27FC236}">
                <a16:creationId xmlns:a16="http://schemas.microsoft.com/office/drawing/2014/main" id="{7C71B5EB-7E36-FD9F-F2C8-EA69FF27F80B}"/>
              </a:ext>
            </a:extLst>
          </p:cNvPr>
          <p:cNvPicPr>
            <a:picLocks noChangeAspect="1"/>
          </p:cNvPicPr>
          <p:nvPr/>
        </p:nvPicPr>
        <p:blipFill>
          <a:blip r:embed="rId3"/>
          <a:stretch>
            <a:fillRect/>
          </a:stretch>
        </p:blipFill>
        <p:spPr>
          <a:xfrm>
            <a:off x="3130881" y="949843"/>
            <a:ext cx="2623272" cy="3853416"/>
          </a:xfrm>
          <a:prstGeom prst="rect">
            <a:avLst/>
          </a:prstGeom>
        </p:spPr>
      </p:pic>
      <p:sp>
        <p:nvSpPr>
          <p:cNvPr id="3" name="Title 2">
            <a:extLst>
              <a:ext uri="{FF2B5EF4-FFF2-40B4-BE49-F238E27FC236}">
                <a16:creationId xmlns:a16="http://schemas.microsoft.com/office/drawing/2014/main" id="{6E137804-06CD-FE36-BF29-640A7F3DB517}"/>
              </a:ext>
            </a:extLst>
          </p:cNvPr>
          <p:cNvSpPr>
            <a:spLocks noGrp="1"/>
          </p:cNvSpPr>
          <p:nvPr>
            <p:ph type="title" idx="8"/>
          </p:nvPr>
        </p:nvSpPr>
        <p:spPr>
          <a:xfrm>
            <a:off x="659040" y="252900"/>
            <a:ext cx="7704000" cy="572700"/>
          </a:xfrm>
        </p:spPr>
        <p:txBody>
          <a:bodyPr/>
          <a:lstStyle/>
          <a:p>
            <a:r>
              <a:rPr lang="en-HK"/>
              <a:t>Transformer - Architecture</a:t>
            </a:r>
          </a:p>
        </p:txBody>
      </p:sp>
      <p:sp>
        <p:nvSpPr>
          <p:cNvPr id="2" name="TextBox 1">
            <a:extLst>
              <a:ext uri="{FF2B5EF4-FFF2-40B4-BE49-F238E27FC236}">
                <a16:creationId xmlns:a16="http://schemas.microsoft.com/office/drawing/2014/main" id="{811D0351-7103-9CD8-45C2-BE71FCE6A839}"/>
              </a:ext>
            </a:extLst>
          </p:cNvPr>
          <p:cNvSpPr txBox="1"/>
          <p:nvPr/>
        </p:nvSpPr>
        <p:spPr>
          <a:xfrm>
            <a:off x="3076352" y="4847227"/>
            <a:ext cx="921489" cy="307777"/>
          </a:xfrm>
          <a:prstGeom prst="rect">
            <a:avLst/>
          </a:prstGeom>
          <a:noFill/>
        </p:spPr>
        <p:txBody>
          <a:bodyPr wrap="square" rtlCol="0">
            <a:spAutoFit/>
          </a:bodyPr>
          <a:lstStyle/>
          <a:p>
            <a:r>
              <a:rPr lang="en-HK" b="1">
                <a:solidFill>
                  <a:schemeClr val="bg1"/>
                </a:solidFill>
              </a:rPr>
              <a:t>Encoder</a:t>
            </a:r>
          </a:p>
        </p:txBody>
      </p:sp>
      <p:sp>
        <p:nvSpPr>
          <p:cNvPr id="7" name="TextBox 6">
            <a:extLst>
              <a:ext uri="{FF2B5EF4-FFF2-40B4-BE49-F238E27FC236}">
                <a16:creationId xmlns:a16="http://schemas.microsoft.com/office/drawing/2014/main" id="{8942F818-D003-3848-8D49-DAFDE3E59971}"/>
              </a:ext>
            </a:extLst>
          </p:cNvPr>
          <p:cNvSpPr txBox="1"/>
          <p:nvPr/>
        </p:nvSpPr>
        <p:spPr>
          <a:xfrm>
            <a:off x="4572000" y="4847227"/>
            <a:ext cx="921489" cy="307777"/>
          </a:xfrm>
          <a:prstGeom prst="rect">
            <a:avLst/>
          </a:prstGeom>
          <a:noFill/>
        </p:spPr>
        <p:txBody>
          <a:bodyPr wrap="square" rtlCol="0">
            <a:spAutoFit/>
          </a:bodyPr>
          <a:lstStyle/>
          <a:p>
            <a:r>
              <a:rPr lang="en-HK" b="1">
                <a:solidFill>
                  <a:schemeClr val="bg1"/>
                </a:solidFill>
              </a:rPr>
              <a:t>Decoder</a:t>
            </a:r>
          </a:p>
        </p:txBody>
      </p:sp>
      <p:sp>
        <p:nvSpPr>
          <p:cNvPr id="8" name="TextBox 7">
            <a:extLst>
              <a:ext uri="{FF2B5EF4-FFF2-40B4-BE49-F238E27FC236}">
                <a16:creationId xmlns:a16="http://schemas.microsoft.com/office/drawing/2014/main" id="{4A9D78EF-C2EE-4AF8-1280-3EC08B7B23E2}"/>
              </a:ext>
            </a:extLst>
          </p:cNvPr>
          <p:cNvSpPr txBox="1"/>
          <p:nvPr/>
        </p:nvSpPr>
        <p:spPr>
          <a:xfrm>
            <a:off x="1453117" y="3675902"/>
            <a:ext cx="921489" cy="307777"/>
          </a:xfrm>
          <a:prstGeom prst="rect">
            <a:avLst/>
          </a:prstGeom>
          <a:noFill/>
        </p:spPr>
        <p:txBody>
          <a:bodyPr wrap="square" rtlCol="0">
            <a:spAutoFit/>
          </a:bodyPr>
          <a:lstStyle/>
          <a:p>
            <a:r>
              <a:rPr lang="en-HK" b="1">
                <a:solidFill>
                  <a:schemeClr val="bg1"/>
                </a:solidFill>
              </a:rPr>
              <a:t>Context</a:t>
            </a:r>
          </a:p>
        </p:txBody>
      </p:sp>
      <p:sp>
        <p:nvSpPr>
          <p:cNvPr id="9" name="TextBox 8">
            <a:extLst>
              <a:ext uri="{FF2B5EF4-FFF2-40B4-BE49-F238E27FC236}">
                <a16:creationId xmlns:a16="http://schemas.microsoft.com/office/drawing/2014/main" id="{FF9B4217-7706-3787-2AB3-1291FEF279EA}"/>
              </a:ext>
            </a:extLst>
          </p:cNvPr>
          <p:cNvSpPr txBox="1"/>
          <p:nvPr/>
        </p:nvSpPr>
        <p:spPr>
          <a:xfrm>
            <a:off x="1453117" y="3090833"/>
            <a:ext cx="992375" cy="307777"/>
          </a:xfrm>
          <a:prstGeom prst="rect">
            <a:avLst/>
          </a:prstGeom>
          <a:noFill/>
        </p:spPr>
        <p:txBody>
          <a:bodyPr wrap="square" rtlCol="0">
            <a:spAutoFit/>
          </a:bodyPr>
          <a:lstStyle/>
          <a:p>
            <a:r>
              <a:rPr lang="en-HK" b="1">
                <a:solidFill>
                  <a:schemeClr val="bg1"/>
                </a:solidFill>
              </a:rPr>
              <a:t>Attention</a:t>
            </a:r>
          </a:p>
        </p:txBody>
      </p:sp>
      <p:sp>
        <p:nvSpPr>
          <p:cNvPr id="10" name="TextBox 9">
            <a:extLst>
              <a:ext uri="{FF2B5EF4-FFF2-40B4-BE49-F238E27FC236}">
                <a16:creationId xmlns:a16="http://schemas.microsoft.com/office/drawing/2014/main" id="{8244AC13-C3C1-0E32-EC9D-CFB395A338F0}"/>
              </a:ext>
            </a:extLst>
          </p:cNvPr>
          <p:cNvSpPr txBox="1"/>
          <p:nvPr/>
        </p:nvSpPr>
        <p:spPr>
          <a:xfrm>
            <a:off x="6112534" y="1731719"/>
            <a:ext cx="1953085" cy="307777"/>
          </a:xfrm>
          <a:prstGeom prst="rect">
            <a:avLst/>
          </a:prstGeom>
          <a:noFill/>
        </p:spPr>
        <p:txBody>
          <a:bodyPr wrap="square" rtlCol="0">
            <a:spAutoFit/>
          </a:bodyPr>
          <a:lstStyle/>
          <a:p>
            <a:r>
              <a:rPr lang="en-HK" b="1">
                <a:solidFill>
                  <a:schemeClr val="bg1"/>
                </a:solidFill>
              </a:rPr>
              <a:t>Neural Network</a:t>
            </a:r>
          </a:p>
        </p:txBody>
      </p:sp>
      <p:sp>
        <p:nvSpPr>
          <p:cNvPr id="11" name="TextBox 10">
            <a:extLst>
              <a:ext uri="{FF2B5EF4-FFF2-40B4-BE49-F238E27FC236}">
                <a16:creationId xmlns:a16="http://schemas.microsoft.com/office/drawing/2014/main" id="{D3F93666-6FFF-9022-B577-8D8DCEFEF102}"/>
              </a:ext>
            </a:extLst>
          </p:cNvPr>
          <p:cNvSpPr txBox="1"/>
          <p:nvPr/>
        </p:nvSpPr>
        <p:spPr>
          <a:xfrm>
            <a:off x="1453117" y="2406762"/>
            <a:ext cx="2052084" cy="307777"/>
          </a:xfrm>
          <a:prstGeom prst="rect">
            <a:avLst/>
          </a:prstGeom>
          <a:noFill/>
        </p:spPr>
        <p:txBody>
          <a:bodyPr wrap="square" rtlCol="0">
            <a:spAutoFit/>
          </a:bodyPr>
          <a:lstStyle/>
          <a:p>
            <a:r>
              <a:rPr lang="en-HK" b="1">
                <a:solidFill>
                  <a:schemeClr val="bg1"/>
                </a:solidFill>
              </a:rPr>
              <a:t>Neural Network</a:t>
            </a:r>
          </a:p>
        </p:txBody>
      </p:sp>
      <p:sp>
        <p:nvSpPr>
          <p:cNvPr id="12" name="TextBox 11">
            <a:extLst>
              <a:ext uri="{FF2B5EF4-FFF2-40B4-BE49-F238E27FC236}">
                <a16:creationId xmlns:a16="http://schemas.microsoft.com/office/drawing/2014/main" id="{EA91095A-05E8-9B1B-7FD8-EE58FDBE1D72}"/>
              </a:ext>
            </a:extLst>
          </p:cNvPr>
          <p:cNvSpPr txBox="1"/>
          <p:nvPr/>
        </p:nvSpPr>
        <p:spPr>
          <a:xfrm>
            <a:off x="1466694" y="2758507"/>
            <a:ext cx="1474382" cy="307777"/>
          </a:xfrm>
          <a:prstGeom prst="rect">
            <a:avLst/>
          </a:prstGeom>
          <a:noFill/>
        </p:spPr>
        <p:txBody>
          <a:bodyPr wrap="square" rtlCol="0">
            <a:spAutoFit/>
          </a:bodyPr>
          <a:lstStyle/>
          <a:p>
            <a:r>
              <a:rPr lang="en-HK" b="1">
                <a:solidFill>
                  <a:schemeClr val="bg1"/>
                </a:solidFill>
              </a:rPr>
              <a:t>Normalisation</a:t>
            </a:r>
          </a:p>
        </p:txBody>
      </p:sp>
      <p:cxnSp>
        <p:nvCxnSpPr>
          <p:cNvPr id="5" name="Straight Arrow Connector 4">
            <a:extLst>
              <a:ext uri="{FF2B5EF4-FFF2-40B4-BE49-F238E27FC236}">
                <a16:creationId xmlns:a16="http://schemas.microsoft.com/office/drawing/2014/main" id="{9A7C1B94-B400-53DB-2F93-0296C33A7133}"/>
              </a:ext>
            </a:extLst>
          </p:cNvPr>
          <p:cNvCxnSpPr>
            <a:cxnSpLocks/>
          </p:cNvCxnSpPr>
          <p:nvPr/>
        </p:nvCxnSpPr>
        <p:spPr>
          <a:xfrm flipV="1">
            <a:off x="2941076" y="2444393"/>
            <a:ext cx="685389" cy="4321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315337C9-A767-02FB-C88C-87FE7A3629B6}"/>
              </a:ext>
            </a:extLst>
          </p:cNvPr>
          <p:cNvCxnSpPr>
            <a:cxnSpLocks/>
            <a:stCxn id="12" idx="3"/>
          </p:cNvCxnSpPr>
          <p:nvPr/>
        </p:nvCxnSpPr>
        <p:spPr>
          <a:xfrm>
            <a:off x="2941076" y="2912396"/>
            <a:ext cx="767507" cy="675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6A9D9A2B-98A0-413D-214C-D775C8F97775}"/>
              </a:ext>
            </a:extLst>
          </p:cNvPr>
          <p:cNvCxnSpPr>
            <a:cxnSpLocks/>
          </p:cNvCxnSpPr>
          <p:nvPr/>
        </p:nvCxnSpPr>
        <p:spPr>
          <a:xfrm>
            <a:off x="2912635" y="2580359"/>
            <a:ext cx="795948" cy="530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054A0DA2-3FEE-649B-FAC7-E3ADFEF28716}"/>
              </a:ext>
            </a:extLst>
          </p:cNvPr>
          <p:cNvCxnSpPr>
            <a:cxnSpLocks/>
            <a:stCxn id="10" idx="1"/>
          </p:cNvCxnSpPr>
          <p:nvPr/>
        </p:nvCxnSpPr>
        <p:spPr>
          <a:xfrm flipH="1" flipV="1">
            <a:off x="5506766" y="1608853"/>
            <a:ext cx="605768" cy="2767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A3B8059A-C590-0651-B3EC-8F67361A45E1}"/>
              </a:ext>
            </a:extLst>
          </p:cNvPr>
          <p:cNvCxnSpPr>
            <a:cxnSpLocks/>
            <a:stCxn id="10" idx="1"/>
          </p:cNvCxnSpPr>
          <p:nvPr/>
        </p:nvCxnSpPr>
        <p:spPr>
          <a:xfrm flipH="1">
            <a:off x="5506766" y="1885608"/>
            <a:ext cx="605768" cy="2069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EA802156-21F3-B09A-41E6-92E6182E19EC}"/>
              </a:ext>
            </a:extLst>
          </p:cNvPr>
          <p:cNvCxnSpPr>
            <a:cxnSpLocks/>
          </p:cNvCxnSpPr>
          <p:nvPr/>
        </p:nvCxnSpPr>
        <p:spPr>
          <a:xfrm flipV="1">
            <a:off x="2491972" y="3244721"/>
            <a:ext cx="1013229" cy="136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08E45CF3-0ADE-5320-F511-F61DAB0C2063}"/>
              </a:ext>
            </a:extLst>
          </p:cNvPr>
          <p:cNvCxnSpPr>
            <a:cxnSpLocks/>
          </p:cNvCxnSpPr>
          <p:nvPr/>
        </p:nvCxnSpPr>
        <p:spPr>
          <a:xfrm flipV="1">
            <a:off x="2479159" y="3763227"/>
            <a:ext cx="699450" cy="665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9425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nodePh="1">
                                  <p:stCondLst>
                                    <p:cond delay="0"/>
                                  </p:stCondLst>
                                  <p:endCondLst>
                                    <p:cond evt="begin" delay="0">
                                      <p:tn val="17"/>
                                    </p:cond>
                                  </p:end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 grpId="0"/>
      <p:bldP spid="7" grpId="0"/>
      <p:bldP spid="8" grpId="0"/>
      <p:bldP spid="9" grpId="0"/>
      <p:bldP spid="10" grpId="0"/>
      <p:bldP spid="11"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B919D42-1AEA-292C-597D-17D7FA464EF6}"/>
              </a:ext>
            </a:extLst>
          </p:cNvPr>
          <p:cNvSpPr>
            <a:spLocks noGrp="1"/>
          </p:cNvSpPr>
          <p:nvPr>
            <p:ph type="title" idx="8"/>
          </p:nvPr>
        </p:nvSpPr>
        <p:spPr/>
        <p:txBody>
          <a:bodyPr/>
          <a:lstStyle/>
          <a:p>
            <a:pPr algn="ctr"/>
            <a:r>
              <a:rPr lang="en-US"/>
              <a:t>Model Comparison</a:t>
            </a:r>
            <a:endParaRPr lang="en-CH"/>
          </a:p>
        </p:txBody>
      </p:sp>
      <p:grpSp>
        <p:nvGrpSpPr>
          <p:cNvPr id="15" name="Google Shape;570;p52">
            <a:extLst>
              <a:ext uri="{FF2B5EF4-FFF2-40B4-BE49-F238E27FC236}">
                <a16:creationId xmlns:a16="http://schemas.microsoft.com/office/drawing/2014/main" id="{C0AE1495-7194-D09F-BFDA-C8A6955F059C}"/>
              </a:ext>
            </a:extLst>
          </p:cNvPr>
          <p:cNvGrpSpPr/>
          <p:nvPr/>
        </p:nvGrpSpPr>
        <p:grpSpPr>
          <a:xfrm>
            <a:off x="762095" y="1387104"/>
            <a:ext cx="3668360" cy="3228438"/>
            <a:chOff x="733913" y="1271159"/>
            <a:chExt cx="3663231" cy="1493948"/>
          </a:xfrm>
        </p:grpSpPr>
        <p:sp>
          <p:nvSpPr>
            <p:cNvPr id="16" name="Google Shape;571;p52">
              <a:extLst>
                <a:ext uri="{FF2B5EF4-FFF2-40B4-BE49-F238E27FC236}">
                  <a16:creationId xmlns:a16="http://schemas.microsoft.com/office/drawing/2014/main" id="{B64AEFD7-879C-F829-7850-2ECCA2C51041}"/>
                </a:ext>
              </a:extLst>
            </p:cNvPr>
            <p:cNvSpPr/>
            <p:nvPr/>
          </p:nvSpPr>
          <p:spPr>
            <a:xfrm>
              <a:off x="733913" y="1271159"/>
              <a:ext cx="3663231" cy="1486999"/>
            </a:xfrm>
            <a:custGeom>
              <a:avLst/>
              <a:gdLst/>
              <a:ahLst/>
              <a:cxnLst/>
              <a:rect l="l" t="t" r="r" b="b"/>
              <a:pathLst>
                <a:path w="74562" h="17119" extrusionOk="0">
                  <a:moveTo>
                    <a:pt x="0" y="0"/>
                  </a:moveTo>
                  <a:lnTo>
                    <a:pt x="74561" y="0"/>
                  </a:lnTo>
                  <a:lnTo>
                    <a:pt x="74561" y="17118"/>
                  </a:lnTo>
                  <a:lnTo>
                    <a:pt x="0" y="17118"/>
                  </a:lnTo>
                  <a:close/>
                </a:path>
              </a:pathLst>
            </a:custGeom>
            <a:gradFill>
              <a:gsLst>
                <a:gs pos="0">
                  <a:srgbClr val="0A3250">
                    <a:alpha val="7870"/>
                  </a:srgbClr>
                </a:gs>
                <a:gs pos="100000">
                  <a:srgbClr val="010101">
                    <a:alpha val="7870"/>
                  </a:srgbClr>
                </a:gs>
              </a:gsLst>
              <a:lin ang="5400700" scaled="0"/>
            </a:gradFill>
            <a:ln w="28575" cap="flat" cmpd="sng">
              <a:solidFill>
                <a:schemeClr val="lt1"/>
              </a:solidFill>
              <a:prstDash val="solid"/>
              <a:round/>
              <a:headEnd type="none" w="sm" len="sm"/>
              <a:tailEnd type="none" w="sm" len="sm"/>
            </a:ln>
            <a:effectLst>
              <a:outerShdw blurRad="114300" dist="1905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72;p52">
              <a:extLst>
                <a:ext uri="{FF2B5EF4-FFF2-40B4-BE49-F238E27FC236}">
                  <a16:creationId xmlns:a16="http://schemas.microsoft.com/office/drawing/2014/main" id="{BC069DA3-BAD0-2EDA-0008-2BA5C3FD3B1C}"/>
                </a:ext>
              </a:extLst>
            </p:cNvPr>
            <p:cNvSpPr/>
            <p:nvPr/>
          </p:nvSpPr>
          <p:spPr>
            <a:xfrm>
              <a:off x="733913" y="1271159"/>
              <a:ext cx="710272" cy="1476489"/>
            </a:xfrm>
            <a:custGeom>
              <a:avLst/>
              <a:gdLst/>
              <a:ahLst/>
              <a:cxnLst/>
              <a:rect l="l" t="t" r="r" b="b"/>
              <a:pathLst>
                <a:path w="14457" h="16998" extrusionOk="0">
                  <a:moveTo>
                    <a:pt x="0" y="0"/>
                  </a:moveTo>
                  <a:lnTo>
                    <a:pt x="0" y="16997"/>
                  </a:lnTo>
                  <a:lnTo>
                    <a:pt x="14457" y="0"/>
                  </a:lnTo>
                  <a:close/>
                </a:path>
              </a:pathLst>
            </a:custGeom>
            <a:gradFill>
              <a:gsLst>
                <a:gs pos="0">
                  <a:srgbClr val="00FFFF">
                    <a:alpha val="14901"/>
                    <a:alpha val="7870"/>
                  </a:srgbClr>
                </a:gs>
                <a:gs pos="100000">
                  <a:srgbClr val="FFFFFF">
                    <a:alpha val="0"/>
                    <a:alpha val="787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73;p52">
              <a:extLst>
                <a:ext uri="{FF2B5EF4-FFF2-40B4-BE49-F238E27FC236}">
                  <a16:creationId xmlns:a16="http://schemas.microsoft.com/office/drawing/2014/main" id="{672B1C33-75C7-9864-AED0-A2D01EA029D6}"/>
                </a:ext>
              </a:extLst>
            </p:cNvPr>
            <p:cNvSpPr/>
            <p:nvPr/>
          </p:nvSpPr>
          <p:spPr>
            <a:xfrm>
              <a:off x="3217222" y="1271159"/>
              <a:ext cx="1179857" cy="1493948"/>
            </a:xfrm>
            <a:custGeom>
              <a:avLst/>
              <a:gdLst/>
              <a:ahLst/>
              <a:cxnLst/>
              <a:rect l="l" t="t" r="r" b="b"/>
              <a:pathLst>
                <a:path w="24015" h="17199" extrusionOk="0">
                  <a:moveTo>
                    <a:pt x="13893" y="0"/>
                  </a:moveTo>
                  <a:lnTo>
                    <a:pt x="1" y="17199"/>
                  </a:lnTo>
                  <a:lnTo>
                    <a:pt x="23974" y="17199"/>
                  </a:lnTo>
                  <a:lnTo>
                    <a:pt x="24014" y="0"/>
                  </a:lnTo>
                  <a:close/>
                </a:path>
              </a:pathLst>
            </a:custGeom>
            <a:gradFill>
              <a:gsLst>
                <a:gs pos="0">
                  <a:srgbClr val="00FFFF">
                    <a:alpha val="14901"/>
                    <a:alpha val="7870"/>
                  </a:srgbClr>
                </a:gs>
                <a:gs pos="100000">
                  <a:srgbClr val="FFFFFF">
                    <a:alpha val="0"/>
                    <a:alpha val="787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570;p52">
            <a:extLst>
              <a:ext uri="{FF2B5EF4-FFF2-40B4-BE49-F238E27FC236}">
                <a16:creationId xmlns:a16="http://schemas.microsoft.com/office/drawing/2014/main" id="{13AEF3F3-3DCD-FDBE-3D13-C099C4021050}"/>
              </a:ext>
            </a:extLst>
          </p:cNvPr>
          <p:cNvGrpSpPr/>
          <p:nvPr/>
        </p:nvGrpSpPr>
        <p:grpSpPr>
          <a:xfrm>
            <a:off x="4785630" y="1375250"/>
            <a:ext cx="3668360" cy="3240292"/>
            <a:chOff x="733913" y="1271159"/>
            <a:chExt cx="3663231" cy="1493948"/>
          </a:xfrm>
        </p:grpSpPr>
        <p:sp>
          <p:nvSpPr>
            <p:cNvPr id="20" name="Google Shape;571;p52">
              <a:extLst>
                <a:ext uri="{FF2B5EF4-FFF2-40B4-BE49-F238E27FC236}">
                  <a16:creationId xmlns:a16="http://schemas.microsoft.com/office/drawing/2014/main" id="{F97FC31A-53AB-397E-48F4-F26CBF35CBAC}"/>
                </a:ext>
              </a:extLst>
            </p:cNvPr>
            <p:cNvSpPr/>
            <p:nvPr/>
          </p:nvSpPr>
          <p:spPr>
            <a:xfrm>
              <a:off x="733913" y="1271159"/>
              <a:ext cx="3663231" cy="1486999"/>
            </a:xfrm>
            <a:custGeom>
              <a:avLst/>
              <a:gdLst/>
              <a:ahLst/>
              <a:cxnLst/>
              <a:rect l="l" t="t" r="r" b="b"/>
              <a:pathLst>
                <a:path w="74562" h="17119" extrusionOk="0">
                  <a:moveTo>
                    <a:pt x="0" y="0"/>
                  </a:moveTo>
                  <a:lnTo>
                    <a:pt x="74561" y="0"/>
                  </a:lnTo>
                  <a:lnTo>
                    <a:pt x="74561" y="17118"/>
                  </a:lnTo>
                  <a:lnTo>
                    <a:pt x="0" y="17118"/>
                  </a:lnTo>
                  <a:close/>
                </a:path>
              </a:pathLst>
            </a:custGeom>
            <a:gradFill>
              <a:gsLst>
                <a:gs pos="0">
                  <a:srgbClr val="0A3250">
                    <a:alpha val="7870"/>
                  </a:srgbClr>
                </a:gs>
                <a:gs pos="100000">
                  <a:srgbClr val="010101">
                    <a:alpha val="7870"/>
                  </a:srgbClr>
                </a:gs>
              </a:gsLst>
              <a:lin ang="5400700" scaled="0"/>
            </a:gradFill>
            <a:ln w="28575" cap="flat" cmpd="sng">
              <a:solidFill>
                <a:schemeClr val="lt1"/>
              </a:solidFill>
              <a:prstDash val="solid"/>
              <a:round/>
              <a:headEnd type="none" w="sm" len="sm"/>
              <a:tailEnd type="none" w="sm" len="sm"/>
            </a:ln>
            <a:effectLst>
              <a:outerShdw blurRad="114300" dist="1905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72;p52">
              <a:extLst>
                <a:ext uri="{FF2B5EF4-FFF2-40B4-BE49-F238E27FC236}">
                  <a16:creationId xmlns:a16="http://schemas.microsoft.com/office/drawing/2014/main" id="{3C67028B-A2BF-11EE-098A-214E3204D1DD}"/>
                </a:ext>
              </a:extLst>
            </p:cNvPr>
            <p:cNvSpPr/>
            <p:nvPr/>
          </p:nvSpPr>
          <p:spPr>
            <a:xfrm>
              <a:off x="733913" y="1271159"/>
              <a:ext cx="710272" cy="1476489"/>
            </a:xfrm>
            <a:custGeom>
              <a:avLst/>
              <a:gdLst/>
              <a:ahLst/>
              <a:cxnLst/>
              <a:rect l="l" t="t" r="r" b="b"/>
              <a:pathLst>
                <a:path w="14457" h="16998" extrusionOk="0">
                  <a:moveTo>
                    <a:pt x="0" y="0"/>
                  </a:moveTo>
                  <a:lnTo>
                    <a:pt x="0" y="16997"/>
                  </a:lnTo>
                  <a:lnTo>
                    <a:pt x="14457" y="0"/>
                  </a:lnTo>
                  <a:close/>
                </a:path>
              </a:pathLst>
            </a:custGeom>
            <a:gradFill>
              <a:gsLst>
                <a:gs pos="0">
                  <a:srgbClr val="00FFFF">
                    <a:alpha val="14901"/>
                    <a:alpha val="7870"/>
                  </a:srgbClr>
                </a:gs>
                <a:gs pos="100000">
                  <a:srgbClr val="FFFFFF">
                    <a:alpha val="0"/>
                    <a:alpha val="787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73;p52">
              <a:extLst>
                <a:ext uri="{FF2B5EF4-FFF2-40B4-BE49-F238E27FC236}">
                  <a16:creationId xmlns:a16="http://schemas.microsoft.com/office/drawing/2014/main" id="{F0C8E307-6EBE-9CFC-90B1-CB325139B649}"/>
                </a:ext>
              </a:extLst>
            </p:cNvPr>
            <p:cNvSpPr/>
            <p:nvPr/>
          </p:nvSpPr>
          <p:spPr>
            <a:xfrm>
              <a:off x="3217222" y="1271159"/>
              <a:ext cx="1179857" cy="1493948"/>
            </a:xfrm>
            <a:custGeom>
              <a:avLst/>
              <a:gdLst/>
              <a:ahLst/>
              <a:cxnLst/>
              <a:rect l="l" t="t" r="r" b="b"/>
              <a:pathLst>
                <a:path w="24015" h="17199" extrusionOk="0">
                  <a:moveTo>
                    <a:pt x="13893" y="0"/>
                  </a:moveTo>
                  <a:lnTo>
                    <a:pt x="1" y="17199"/>
                  </a:lnTo>
                  <a:lnTo>
                    <a:pt x="23974" y="17199"/>
                  </a:lnTo>
                  <a:lnTo>
                    <a:pt x="24014" y="0"/>
                  </a:lnTo>
                  <a:close/>
                </a:path>
              </a:pathLst>
            </a:custGeom>
            <a:gradFill>
              <a:gsLst>
                <a:gs pos="0">
                  <a:srgbClr val="00FFFF">
                    <a:alpha val="14901"/>
                    <a:alpha val="7870"/>
                  </a:srgbClr>
                </a:gs>
                <a:gs pos="100000">
                  <a:srgbClr val="FFFFFF">
                    <a:alpha val="0"/>
                    <a:alpha val="787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576;p52">
            <a:extLst>
              <a:ext uri="{FF2B5EF4-FFF2-40B4-BE49-F238E27FC236}">
                <a16:creationId xmlns:a16="http://schemas.microsoft.com/office/drawing/2014/main" id="{CF0813C5-92F8-666F-139B-FD5DAA03A4CF}"/>
              </a:ext>
            </a:extLst>
          </p:cNvPr>
          <p:cNvSpPr txBox="1">
            <a:spLocks noGrp="1"/>
          </p:cNvSpPr>
          <p:nvPr>
            <p:ph type="subTitle" idx="1"/>
          </p:nvPr>
        </p:nvSpPr>
        <p:spPr>
          <a:xfrm>
            <a:off x="720000" y="1224871"/>
            <a:ext cx="3710487" cy="657209"/>
          </a:xfrm>
          <a:prstGeom prst="rect">
            <a:avLst/>
          </a:prstGeom>
        </p:spPr>
        <p:txBody>
          <a:bodyPr spcFirstLastPara="1" wrap="square" lIns="91425" tIns="91425" rIns="91425" bIns="91425" anchor="b" anchorCtr="0">
            <a:noAutofit/>
          </a:bodyPr>
          <a:lstStyle/>
          <a:p>
            <a:pPr marL="0" lvl="0" indent="0" algn="ctr"/>
            <a:r>
              <a:rPr lang="en-GB" sz="2000" b="1"/>
              <a:t>Self-trained Model</a:t>
            </a:r>
            <a:endParaRPr sz="2000" b="1"/>
          </a:p>
        </p:txBody>
      </p:sp>
      <p:sp>
        <p:nvSpPr>
          <p:cNvPr id="29" name="Google Shape;576;p52">
            <a:extLst>
              <a:ext uri="{FF2B5EF4-FFF2-40B4-BE49-F238E27FC236}">
                <a16:creationId xmlns:a16="http://schemas.microsoft.com/office/drawing/2014/main" id="{C51898EC-5B20-8686-E2CA-46082F46E4F9}"/>
              </a:ext>
            </a:extLst>
          </p:cNvPr>
          <p:cNvSpPr txBox="1">
            <a:spLocks/>
          </p:cNvSpPr>
          <p:nvPr/>
        </p:nvSpPr>
        <p:spPr>
          <a:xfrm>
            <a:off x="4799071" y="1251053"/>
            <a:ext cx="3668295" cy="6572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1pPr>
            <a:lvl2pPr marL="914400" marR="0" lvl="1" indent="-317500" algn="l"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2pPr>
            <a:lvl3pPr marL="1371600" marR="0" lvl="2" indent="-317500" algn="l"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3pPr>
            <a:lvl4pPr marL="1828800" marR="0" lvl="3" indent="-317500" algn="l"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4pPr>
            <a:lvl5pPr marL="2286000" marR="0" lvl="4" indent="-317500" algn="l"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5pPr>
            <a:lvl6pPr marL="2743200" marR="0" lvl="5" indent="-317500" algn="l"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6pPr>
            <a:lvl7pPr marL="3200400" marR="0" lvl="6" indent="-317500" algn="l"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7pPr>
            <a:lvl8pPr marL="3657600" marR="0" lvl="7" indent="-317500" algn="l"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8pPr>
            <a:lvl9pPr marL="4114800" marR="0" lvl="8" indent="-317500" algn="l"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9pPr>
          </a:lstStyle>
          <a:p>
            <a:pPr marL="0" indent="0" algn="ctr"/>
            <a:r>
              <a:rPr lang="en-GB" sz="2000" b="1"/>
              <a:t>Pre-trained Model</a:t>
            </a:r>
          </a:p>
        </p:txBody>
      </p:sp>
      <p:sp>
        <p:nvSpPr>
          <p:cNvPr id="31" name="TextBox 30">
            <a:extLst>
              <a:ext uri="{FF2B5EF4-FFF2-40B4-BE49-F238E27FC236}">
                <a16:creationId xmlns:a16="http://schemas.microsoft.com/office/drawing/2014/main" id="{34AA46B0-2A4C-5B12-A33B-DDCED12B5405}"/>
              </a:ext>
            </a:extLst>
          </p:cNvPr>
          <p:cNvSpPr txBox="1"/>
          <p:nvPr/>
        </p:nvSpPr>
        <p:spPr>
          <a:xfrm>
            <a:off x="843496" y="2052447"/>
            <a:ext cx="3213247" cy="677108"/>
          </a:xfrm>
          <a:prstGeom prst="rect">
            <a:avLst/>
          </a:prstGeom>
          <a:noFill/>
        </p:spPr>
        <p:txBody>
          <a:bodyPr wrap="square">
            <a:spAutoFit/>
          </a:bodyPr>
          <a:lstStyle/>
          <a:p>
            <a:pPr marL="0" lvl="0" indent="0"/>
            <a:r>
              <a:rPr lang="en-GB" b="1">
                <a:solidFill>
                  <a:schemeClr val="bg1"/>
                </a:solidFill>
              </a:rPr>
              <a:t>Advantages</a:t>
            </a:r>
          </a:p>
          <a:p>
            <a:pPr marL="285750" lvl="0" indent="-285750">
              <a:buFont typeface="Arial" panose="020B0604020202020204" pitchFamily="34" charset="0"/>
              <a:buChar char="•"/>
            </a:pPr>
            <a:r>
              <a:rPr lang="en-GB" sz="1200">
                <a:solidFill>
                  <a:schemeClr val="bg1"/>
                </a:solidFill>
              </a:rPr>
              <a:t>The generated text context follows our training dataset</a:t>
            </a:r>
          </a:p>
        </p:txBody>
      </p:sp>
      <p:sp>
        <p:nvSpPr>
          <p:cNvPr id="32" name="TextBox 31">
            <a:extLst>
              <a:ext uri="{FF2B5EF4-FFF2-40B4-BE49-F238E27FC236}">
                <a16:creationId xmlns:a16="http://schemas.microsoft.com/office/drawing/2014/main" id="{D73F701D-5BBE-AA0E-02BE-0252AA82A18E}"/>
              </a:ext>
            </a:extLst>
          </p:cNvPr>
          <p:cNvSpPr txBox="1"/>
          <p:nvPr/>
        </p:nvSpPr>
        <p:spPr>
          <a:xfrm>
            <a:off x="859680" y="3176921"/>
            <a:ext cx="3431126" cy="1046440"/>
          </a:xfrm>
          <a:prstGeom prst="rect">
            <a:avLst/>
          </a:prstGeom>
          <a:noFill/>
        </p:spPr>
        <p:txBody>
          <a:bodyPr wrap="square">
            <a:spAutoFit/>
          </a:bodyPr>
          <a:lstStyle/>
          <a:p>
            <a:pPr marL="0" lvl="0" indent="0"/>
            <a:r>
              <a:rPr lang="en-GB" b="1">
                <a:solidFill>
                  <a:schemeClr val="bg1"/>
                </a:solidFill>
              </a:rPr>
              <a:t>Disadvantages</a:t>
            </a:r>
          </a:p>
          <a:p>
            <a:pPr marL="285750" lvl="0" indent="-285750">
              <a:buFont typeface="Arial" panose="020B0604020202020204" pitchFamily="34" charset="0"/>
              <a:buChar char="•"/>
            </a:pPr>
            <a:r>
              <a:rPr lang="en-US" sz="1200">
                <a:solidFill>
                  <a:schemeClr val="bg1"/>
                </a:solidFill>
              </a:rPr>
              <a:t>No knowledge of linguistic semantics</a:t>
            </a:r>
            <a:endParaRPr lang="en-GB" sz="1200">
              <a:solidFill>
                <a:schemeClr val="bg1"/>
              </a:solidFill>
            </a:endParaRPr>
          </a:p>
          <a:p>
            <a:pPr marL="285750" lvl="0" indent="-285750">
              <a:buFont typeface="Arial" panose="020B0604020202020204" pitchFamily="34" charset="0"/>
              <a:buChar char="•"/>
            </a:pPr>
            <a:r>
              <a:rPr lang="en-GB" sz="1200">
                <a:solidFill>
                  <a:schemeClr val="bg1"/>
                </a:solidFill>
              </a:rPr>
              <a:t>Not as suitable for longer texts, resulting in redundant words</a:t>
            </a:r>
          </a:p>
          <a:p>
            <a:pPr marL="285750" lvl="0" indent="-285750">
              <a:buFont typeface="Arial" panose="020B0604020202020204" pitchFamily="34" charset="0"/>
              <a:buChar char="•"/>
            </a:pPr>
            <a:r>
              <a:rPr lang="en-GB" sz="1200">
                <a:solidFill>
                  <a:schemeClr val="bg1"/>
                </a:solidFill>
              </a:rPr>
              <a:t>Could not generate fluid sentence</a:t>
            </a:r>
          </a:p>
        </p:txBody>
      </p:sp>
      <p:sp>
        <p:nvSpPr>
          <p:cNvPr id="33" name="TextBox 32">
            <a:extLst>
              <a:ext uri="{FF2B5EF4-FFF2-40B4-BE49-F238E27FC236}">
                <a16:creationId xmlns:a16="http://schemas.microsoft.com/office/drawing/2014/main" id="{87D0FD33-5B27-FBDD-3786-A5E7DFFF0919}"/>
              </a:ext>
            </a:extLst>
          </p:cNvPr>
          <p:cNvSpPr txBox="1"/>
          <p:nvPr/>
        </p:nvSpPr>
        <p:spPr>
          <a:xfrm>
            <a:off x="4905016" y="2099272"/>
            <a:ext cx="3479678" cy="861774"/>
          </a:xfrm>
          <a:prstGeom prst="rect">
            <a:avLst/>
          </a:prstGeom>
          <a:noFill/>
        </p:spPr>
        <p:txBody>
          <a:bodyPr wrap="square">
            <a:spAutoFit/>
          </a:bodyPr>
          <a:lstStyle/>
          <a:p>
            <a:pPr marL="0" lvl="0" indent="0"/>
            <a:r>
              <a:rPr lang="en-GB" b="1">
                <a:solidFill>
                  <a:schemeClr val="bg1"/>
                </a:solidFill>
              </a:rPr>
              <a:t>Advantages</a:t>
            </a:r>
          </a:p>
          <a:p>
            <a:pPr marL="285750" lvl="0" indent="-285750">
              <a:buFont typeface="Arial" panose="020B0604020202020204" pitchFamily="34" charset="0"/>
              <a:buChar char="•"/>
            </a:pPr>
            <a:r>
              <a:rPr lang="en-GB" sz="1200">
                <a:solidFill>
                  <a:schemeClr val="bg1"/>
                </a:solidFill>
              </a:rPr>
              <a:t>Model trained in large corpus (1.5 billions data points) from different domains</a:t>
            </a:r>
          </a:p>
          <a:p>
            <a:pPr marL="285750" lvl="0" indent="-285750">
              <a:buFont typeface="Arial" panose="020B0604020202020204" pitchFamily="34" charset="0"/>
              <a:buChar char="•"/>
            </a:pPr>
            <a:r>
              <a:rPr lang="en-GB" sz="1200">
                <a:solidFill>
                  <a:schemeClr val="bg1"/>
                </a:solidFill>
              </a:rPr>
              <a:t>Model have been pre-tuned quite frequently</a:t>
            </a:r>
          </a:p>
        </p:txBody>
      </p:sp>
      <p:sp>
        <p:nvSpPr>
          <p:cNvPr id="34" name="TextBox 33">
            <a:extLst>
              <a:ext uri="{FF2B5EF4-FFF2-40B4-BE49-F238E27FC236}">
                <a16:creationId xmlns:a16="http://schemas.microsoft.com/office/drawing/2014/main" id="{CA61CD26-993C-52B5-18CD-08DCB2F30AB6}"/>
              </a:ext>
            </a:extLst>
          </p:cNvPr>
          <p:cNvSpPr txBox="1"/>
          <p:nvPr/>
        </p:nvSpPr>
        <p:spPr>
          <a:xfrm>
            <a:off x="4918855" y="3248046"/>
            <a:ext cx="3505145" cy="1046440"/>
          </a:xfrm>
          <a:prstGeom prst="rect">
            <a:avLst/>
          </a:prstGeom>
          <a:noFill/>
        </p:spPr>
        <p:txBody>
          <a:bodyPr wrap="square">
            <a:spAutoFit/>
          </a:bodyPr>
          <a:lstStyle/>
          <a:p>
            <a:pPr marL="0" lvl="0" indent="0"/>
            <a:r>
              <a:rPr lang="en-GB" b="1">
                <a:solidFill>
                  <a:schemeClr val="bg1"/>
                </a:solidFill>
              </a:rPr>
              <a:t>Disadvantages</a:t>
            </a:r>
          </a:p>
          <a:p>
            <a:pPr marL="285750" lvl="0" indent="-285750">
              <a:buFont typeface="Arial" panose="020B0604020202020204" pitchFamily="34" charset="0"/>
              <a:buChar char="•"/>
            </a:pPr>
            <a:r>
              <a:rPr lang="en-GB" sz="1200">
                <a:solidFill>
                  <a:schemeClr val="bg1"/>
                </a:solidFill>
              </a:rPr>
              <a:t>May not suitable for domain specific text generation (e.g., biochemistry)</a:t>
            </a:r>
          </a:p>
          <a:p>
            <a:pPr marL="285750" lvl="0" indent="-285750">
              <a:buFont typeface="Arial" panose="020B0604020202020204" pitchFamily="34" charset="0"/>
              <a:buChar char="•"/>
            </a:pPr>
            <a:r>
              <a:rPr lang="en-GB" sz="1200">
                <a:solidFill>
                  <a:schemeClr val="bg1"/>
                </a:solidFill>
              </a:rPr>
              <a:t>The generated text context might be too general</a:t>
            </a:r>
          </a:p>
        </p:txBody>
      </p:sp>
    </p:spTree>
    <p:extLst>
      <p:ext uri="{BB962C8B-B14F-4D97-AF65-F5344CB8AC3E}">
        <p14:creationId xmlns:p14="http://schemas.microsoft.com/office/powerpoint/2010/main" val="17934564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FCEECDB-CD31-66A6-0366-BDDBF20621CC}"/>
              </a:ext>
            </a:extLst>
          </p:cNvPr>
          <p:cNvSpPr>
            <a:spLocks noGrp="1"/>
          </p:cNvSpPr>
          <p:nvPr>
            <p:ph type="title" idx="8"/>
          </p:nvPr>
        </p:nvSpPr>
        <p:spPr>
          <a:xfrm>
            <a:off x="447263" y="375476"/>
            <a:ext cx="8313164" cy="572700"/>
          </a:xfrm>
        </p:spPr>
        <p:txBody>
          <a:bodyPr/>
          <a:lstStyle/>
          <a:p>
            <a:r>
              <a:rPr lang="en-US"/>
              <a:t>Excurse: Transformer – Generating Fake Fox News</a:t>
            </a:r>
            <a:endParaRPr lang="en-CH"/>
          </a:p>
        </p:txBody>
      </p:sp>
      <p:sp>
        <p:nvSpPr>
          <p:cNvPr id="4" name="TextBox 3">
            <a:extLst>
              <a:ext uri="{FF2B5EF4-FFF2-40B4-BE49-F238E27FC236}">
                <a16:creationId xmlns:a16="http://schemas.microsoft.com/office/drawing/2014/main" id="{ECDCC797-6921-14C7-3B42-70B3E171E777}"/>
              </a:ext>
            </a:extLst>
          </p:cNvPr>
          <p:cNvSpPr txBox="1"/>
          <p:nvPr/>
        </p:nvSpPr>
        <p:spPr>
          <a:xfrm>
            <a:off x="1056351" y="1722587"/>
            <a:ext cx="3148504" cy="492443"/>
          </a:xfrm>
          <a:prstGeom prst="rect">
            <a:avLst/>
          </a:prstGeom>
          <a:noFill/>
        </p:spPr>
        <p:txBody>
          <a:bodyPr wrap="square" rtlCol="0">
            <a:spAutoFit/>
          </a:bodyPr>
          <a:lstStyle/>
          <a:p>
            <a:pPr>
              <a:buClr>
                <a:schemeClr val="bg1"/>
              </a:buClr>
            </a:pPr>
            <a:r>
              <a:rPr lang="en-GB">
                <a:solidFill>
                  <a:schemeClr val="bg1"/>
                </a:solidFill>
              </a:rPr>
              <a:t>Dataset </a:t>
            </a:r>
            <a:r>
              <a:rPr lang="en-GB">
                <a:solidFill>
                  <a:schemeClr val="bg1"/>
                </a:solidFill>
                <a:sym typeface="Wingdings" panose="05000000000000000000" pitchFamily="2" charset="2"/>
              </a:rPr>
              <a:t> </a:t>
            </a:r>
            <a:r>
              <a:rPr lang="en-GB">
                <a:solidFill>
                  <a:schemeClr val="bg1"/>
                </a:solidFill>
              </a:rPr>
              <a:t>Fox News Articles</a:t>
            </a:r>
          </a:p>
          <a:p>
            <a:pPr>
              <a:buClr>
                <a:schemeClr val="bg1"/>
              </a:buClr>
            </a:pPr>
            <a:r>
              <a:rPr lang="en-GB" sz="1200">
                <a:solidFill>
                  <a:schemeClr val="bg1"/>
                </a:solidFill>
              </a:rPr>
              <a:t>(load via Huggingface)</a:t>
            </a:r>
            <a:endParaRPr lang="en-GB">
              <a:solidFill>
                <a:schemeClr val="bg1"/>
              </a:solidFill>
            </a:endParaRPr>
          </a:p>
        </p:txBody>
      </p:sp>
      <p:pic>
        <p:nvPicPr>
          <p:cNvPr id="5" name="Picture 2">
            <a:extLst>
              <a:ext uri="{FF2B5EF4-FFF2-40B4-BE49-F238E27FC236}">
                <a16:creationId xmlns:a16="http://schemas.microsoft.com/office/drawing/2014/main" id="{E9720539-CBB9-43FB-5CA8-F8273EE43C37}"/>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8026" y="1163693"/>
            <a:ext cx="432000" cy="432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C13A2835-204E-6805-B91C-5DEDB26931B2}"/>
              </a:ext>
            </a:extLst>
          </p:cNvPr>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8026" y="2565767"/>
            <a:ext cx="432000" cy="432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1822EF5-54AE-F119-F664-34DAC9324077}"/>
              </a:ext>
            </a:extLst>
          </p:cNvPr>
          <p:cNvSpPr txBox="1"/>
          <p:nvPr/>
        </p:nvSpPr>
        <p:spPr>
          <a:xfrm>
            <a:off x="1027383" y="2515313"/>
            <a:ext cx="1319592" cy="846386"/>
          </a:xfrm>
          <a:prstGeom prst="rect">
            <a:avLst/>
          </a:prstGeom>
          <a:noFill/>
        </p:spPr>
        <p:txBody>
          <a:bodyPr wrap="none" rtlCol="0">
            <a:spAutoFit/>
          </a:bodyPr>
          <a:lstStyle/>
          <a:p>
            <a:pPr>
              <a:buClr>
                <a:schemeClr val="bg1"/>
              </a:buClr>
            </a:pPr>
            <a:r>
              <a:rPr lang="en-GB">
                <a:solidFill>
                  <a:schemeClr val="bg1"/>
                </a:solidFill>
              </a:rPr>
              <a:t>Customisation</a:t>
            </a:r>
          </a:p>
          <a:p>
            <a:pPr marL="285750" indent="-285750">
              <a:buClr>
                <a:schemeClr val="bg1"/>
              </a:buClr>
              <a:buFontTx/>
              <a:buChar char="-"/>
            </a:pPr>
            <a:r>
              <a:rPr lang="en-GB" sz="1050" err="1">
                <a:solidFill>
                  <a:schemeClr val="bg1"/>
                </a:solidFill>
              </a:rPr>
              <a:t>Max_Length</a:t>
            </a:r>
            <a:endParaRPr lang="en-GB" sz="1050">
              <a:solidFill>
                <a:schemeClr val="bg1"/>
              </a:solidFill>
            </a:endParaRPr>
          </a:p>
          <a:p>
            <a:pPr marL="285750" indent="-285750">
              <a:buClr>
                <a:schemeClr val="bg1"/>
              </a:buClr>
              <a:buFontTx/>
              <a:buChar char="-"/>
            </a:pPr>
            <a:r>
              <a:rPr lang="en-GB" sz="1050">
                <a:solidFill>
                  <a:schemeClr val="bg1"/>
                </a:solidFill>
              </a:rPr>
              <a:t>Temperature</a:t>
            </a:r>
          </a:p>
          <a:p>
            <a:pPr marL="285750" indent="-285750">
              <a:buClr>
                <a:schemeClr val="bg1"/>
              </a:buClr>
              <a:buFontTx/>
              <a:buChar char="-"/>
            </a:pPr>
            <a:endParaRPr lang="en-GB">
              <a:solidFill>
                <a:schemeClr val="bg1"/>
              </a:solidFill>
            </a:endParaRPr>
          </a:p>
        </p:txBody>
      </p:sp>
      <p:pic>
        <p:nvPicPr>
          <p:cNvPr id="9" name="Picture 10" descr="Repeat ">
            <a:extLst>
              <a:ext uri="{FF2B5EF4-FFF2-40B4-BE49-F238E27FC236}">
                <a16:creationId xmlns:a16="http://schemas.microsoft.com/office/drawing/2014/main" id="{721032B8-EA02-8C20-0F1C-18A2CB07E48B}"/>
              </a:ext>
            </a:extLst>
          </p:cNvPr>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48026" y="4203895"/>
            <a:ext cx="432000" cy="432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a:extLst>
              <a:ext uri="{FF2B5EF4-FFF2-40B4-BE49-F238E27FC236}">
                <a16:creationId xmlns:a16="http://schemas.microsoft.com/office/drawing/2014/main" id="{DD117F6E-E5ED-6E04-2414-1B046683C50B}"/>
              </a:ext>
            </a:extLst>
          </p:cNvPr>
          <p:cNvPicPr>
            <a:picLocks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48026" y="1825821"/>
            <a:ext cx="432000" cy="43199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F23EA40-2366-9252-9019-2F4714D6486A}"/>
              </a:ext>
            </a:extLst>
          </p:cNvPr>
          <p:cNvSpPr txBox="1"/>
          <p:nvPr/>
        </p:nvSpPr>
        <p:spPr>
          <a:xfrm>
            <a:off x="1056351" y="1239792"/>
            <a:ext cx="5362922" cy="307777"/>
          </a:xfrm>
          <a:prstGeom prst="rect">
            <a:avLst/>
          </a:prstGeom>
          <a:noFill/>
        </p:spPr>
        <p:txBody>
          <a:bodyPr wrap="square" rtlCol="0">
            <a:spAutoFit/>
          </a:bodyPr>
          <a:lstStyle/>
          <a:p>
            <a:pPr>
              <a:buClr>
                <a:schemeClr val="bg1"/>
              </a:buClr>
            </a:pPr>
            <a:r>
              <a:rPr lang="en-GB">
                <a:solidFill>
                  <a:schemeClr val="bg1"/>
                </a:solidFill>
              </a:rPr>
              <a:t>Fine-tune </a:t>
            </a:r>
            <a:r>
              <a:rPr lang="en-GB" u="sng">
                <a:solidFill>
                  <a:schemeClr val="bg1"/>
                </a:solidFill>
              </a:rPr>
              <a:t>pre-trained </a:t>
            </a:r>
            <a:r>
              <a:rPr lang="en-GB" u="sng" err="1">
                <a:solidFill>
                  <a:schemeClr val="bg1"/>
                </a:solidFill>
              </a:rPr>
              <a:t>AutoModel</a:t>
            </a:r>
            <a:endParaRPr lang="en-GB">
              <a:solidFill>
                <a:schemeClr val="bg1"/>
              </a:solidFill>
            </a:endParaRPr>
          </a:p>
        </p:txBody>
      </p:sp>
      <p:sp>
        <p:nvSpPr>
          <p:cNvPr id="14" name="TextBox 13">
            <a:extLst>
              <a:ext uri="{FF2B5EF4-FFF2-40B4-BE49-F238E27FC236}">
                <a16:creationId xmlns:a16="http://schemas.microsoft.com/office/drawing/2014/main" id="{4C0C8D48-67A3-21A3-C741-E0DF05372A6E}"/>
              </a:ext>
            </a:extLst>
          </p:cNvPr>
          <p:cNvSpPr txBox="1"/>
          <p:nvPr/>
        </p:nvSpPr>
        <p:spPr>
          <a:xfrm>
            <a:off x="1056351" y="4266007"/>
            <a:ext cx="1965603" cy="307777"/>
          </a:xfrm>
          <a:prstGeom prst="rect">
            <a:avLst/>
          </a:prstGeom>
          <a:noFill/>
        </p:spPr>
        <p:txBody>
          <a:bodyPr wrap="none" rtlCol="0">
            <a:spAutoFit/>
          </a:bodyPr>
          <a:lstStyle/>
          <a:p>
            <a:pPr>
              <a:buClr>
                <a:schemeClr val="bg1"/>
              </a:buClr>
            </a:pPr>
            <a:r>
              <a:rPr lang="en-GB">
                <a:solidFill>
                  <a:schemeClr val="bg1"/>
                </a:solidFill>
              </a:rPr>
              <a:t>Already trained model</a:t>
            </a:r>
          </a:p>
        </p:txBody>
      </p:sp>
      <p:pic>
        <p:nvPicPr>
          <p:cNvPr id="15" name="Picture 6">
            <a:extLst>
              <a:ext uri="{FF2B5EF4-FFF2-40B4-BE49-F238E27FC236}">
                <a16:creationId xmlns:a16="http://schemas.microsoft.com/office/drawing/2014/main" id="{184403D1-F979-13F9-87E7-64F3E677BC76}"/>
              </a:ext>
            </a:extLst>
          </p:cNvPr>
          <p:cNvPicPr>
            <a:picLocks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46465" y="3329750"/>
            <a:ext cx="432000" cy="432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4E005BE-3319-880B-0B5C-53B970AFC5B9}"/>
              </a:ext>
            </a:extLst>
          </p:cNvPr>
          <p:cNvSpPr txBox="1"/>
          <p:nvPr/>
        </p:nvSpPr>
        <p:spPr>
          <a:xfrm>
            <a:off x="1007861" y="3329750"/>
            <a:ext cx="3264735" cy="630942"/>
          </a:xfrm>
          <a:prstGeom prst="rect">
            <a:avLst/>
          </a:prstGeom>
          <a:noFill/>
        </p:spPr>
        <p:txBody>
          <a:bodyPr wrap="square" rtlCol="0">
            <a:spAutoFit/>
          </a:bodyPr>
          <a:lstStyle/>
          <a:p>
            <a:pPr>
              <a:buClr>
                <a:schemeClr val="bg1"/>
              </a:buClr>
            </a:pPr>
            <a:r>
              <a:rPr lang="en-GB">
                <a:solidFill>
                  <a:schemeClr val="bg1"/>
                </a:solidFill>
              </a:rPr>
              <a:t>Data &amp; Data Cleansing</a:t>
            </a:r>
          </a:p>
          <a:p>
            <a:pPr marL="285750" indent="-285750">
              <a:buClr>
                <a:schemeClr val="bg1"/>
              </a:buClr>
              <a:buFontTx/>
              <a:buChar char="-"/>
            </a:pPr>
            <a:r>
              <a:rPr lang="en-GB" sz="1050">
                <a:solidFill>
                  <a:schemeClr val="bg1"/>
                </a:solidFill>
              </a:rPr>
              <a:t>Remove redundant words</a:t>
            </a:r>
          </a:p>
          <a:p>
            <a:pPr marL="285750" indent="-285750">
              <a:buClr>
                <a:schemeClr val="bg1"/>
              </a:buClr>
              <a:buFontTx/>
              <a:buChar char="-"/>
            </a:pPr>
            <a:r>
              <a:rPr lang="en-GB" sz="1050">
                <a:solidFill>
                  <a:schemeClr val="bg1"/>
                </a:solidFill>
              </a:rPr>
              <a:t>Remove special characters and punctuation</a:t>
            </a:r>
          </a:p>
        </p:txBody>
      </p:sp>
      <p:pic>
        <p:nvPicPr>
          <p:cNvPr id="13" name="Picture 12">
            <a:extLst>
              <a:ext uri="{FF2B5EF4-FFF2-40B4-BE49-F238E27FC236}">
                <a16:creationId xmlns:a16="http://schemas.microsoft.com/office/drawing/2014/main" id="{45CA00AC-2D57-9B24-CA23-A34F413D8DBB}"/>
              </a:ext>
            </a:extLst>
          </p:cNvPr>
          <p:cNvPicPr>
            <a:picLocks noChangeAspect="1"/>
          </p:cNvPicPr>
          <p:nvPr/>
        </p:nvPicPr>
        <p:blipFill>
          <a:blip r:embed="rId8"/>
          <a:stretch>
            <a:fillRect/>
          </a:stretch>
        </p:blipFill>
        <p:spPr>
          <a:xfrm>
            <a:off x="4348921" y="1071310"/>
            <a:ext cx="4311449" cy="3420913"/>
          </a:xfrm>
          <a:prstGeom prst="rect">
            <a:avLst/>
          </a:prstGeom>
        </p:spPr>
      </p:pic>
      <p:sp>
        <p:nvSpPr>
          <p:cNvPr id="2" name="Rectangle 1">
            <a:extLst>
              <a:ext uri="{FF2B5EF4-FFF2-40B4-BE49-F238E27FC236}">
                <a16:creationId xmlns:a16="http://schemas.microsoft.com/office/drawing/2014/main" id="{F3F58EF9-8027-7F8F-14EF-36EFF2B9072C}"/>
              </a:ext>
            </a:extLst>
          </p:cNvPr>
          <p:cNvSpPr/>
          <p:nvPr/>
        </p:nvSpPr>
        <p:spPr>
          <a:xfrm>
            <a:off x="6241473" y="3214255"/>
            <a:ext cx="1191491" cy="9074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Tree>
    <p:extLst>
      <p:ext uri="{BB962C8B-B14F-4D97-AF65-F5344CB8AC3E}">
        <p14:creationId xmlns:p14="http://schemas.microsoft.com/office/powerpoint/2010/main" val="169874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349F16-1F6F-B953-9329-095D1405F777}"/>
              </a:ext>
            </a:extLst>
          </p:cNvPr>
          <p:cNvPicPr>
            <a:picLocks noChangeAspect="1"/>
          </p:cNvPicPr>
          <p:nvPr/>
        </p:nvPicPr>
        <p:blipFill rotWithShape="1">
          <a:blip r:embed="rId3"/>
          <a:srcRect l="44627" t="64120" r="30387" b="3903"/>
          <a:stretch/>
        </p:blipFill>
        <p:spPr>
          <a:xfrm>
            <a:off x="2488019" y="-119478"/>
            <a:ext cx="3293767" cy="3344687"/>
          </a:xfrm>
          <a:prstGeom prst="rect">
            <a:avLst/>
          </a:prstGeom>
        </p:spPr>
      </p:pic>
      <p:sp>
        <p:nvSpPr>
          <p:cNvPr id="9" name="TextBox 8">
            <a:extLst>
              <a:ext uri="{FF2B5EF4-FFF2-40B4-BE49-F238E27FC236}">
                <a16:creationId xmlns:a16="http://schemas.microsoft.com/office/drawing/2014/main" id="{CB952CF9-F0F6-399C-6B15-8AEAA5AEA5BE}"/>
              </a:ext>
            </a:extLst>
          </p:cNvPr>
          <p:cNvSpPr txBox="1"/>
          <p:nvPr/>
        </p:nvSpPr>
        <p:spPr>
          <a:xfrm>
            <a:off x="-73339" y="1768008"/>
            <a:ext cx="9075572" cy="3268980"/>
          </a:xfrm>
          <a:prstGeom prst="roundRect">
            <a:avLst/>
          </a:prstGeom>
          <a:solidFill>
            <a:schemeClr val="bg1"/>
          </a:solidFill>
          <a:effectLst>
            <a:innerShdw blurRad="63500" dist="50800" dir="8100000">
              <a:prstClr val="black">
                <a:alpha val="50000"/>
              </a:prstClr>
            </a:innerShdw>
          </a:effectLst>
        </p:spPr>
        <p:txBody>
          <a:bodyPr wrap="square" rtlCol="0">
            <a:spAutoFit/>
          </a:bodyPr>
          <a:lstStyle/>
          <a:p>
            <a:r>
              <a:rPr lang="en-US" sz="1800" b="1">
                <a:solidFill>
                  <a:srgbClr val="456A8A"/>
                </a:solidFill>
                <a:latin typeface="+mj-lt"/>
                <a:cs typeface="Times New Roman" panose="02020603050405020304" pitchFamily="18" charset="0"/>
              </a:rPr>
              <a:t>Democrat mayor attacks SCOTUS Justice: 'F-k Clarence Thomas'</a:t>
            </a:r>
            <a:endParaRPr lang="de-CH" sz="1200" b="1">
              <a:solidFill>
                <a:srgbClr val="456A8A"/>
              </a:solidFill>
              <a:latin typeface="+mj-lt"/>
              <a:cs typeface="Times New Roman" panose="02020603050405020304" pitchFamily="18" charset="0"/>
            </a:endParaRPr>
          </a:p>
          <a:p>
            <a:r>
              <a:rPr lang="en-US" sz="1050" b="1">
                <a:solidFill>
                  <a:srgbClr val="FF0000"/>
                </a:solidFill>
                <a:latin typeface="+mj-lt"/>
                <a:cs typeface="Times New Roman" panose="02020603050405020304" pitchFamily="18" charset="0"/>
              </a:rPr>
              <a:t>Cuts DOJ </a:t>
            </a:r>
            <a:r>
              <a:rPr lang="en-US" sz="1050">
                <a:solidFill>
                  <a:srgbClr val="456A8A"/>
                </a:solidFill>
                <a:latin typeface="+mj-lt"/>
                <a:cs typeface="Times New Roman" panose="02020603050405020304" pitchFamily="18" charset="0"/>
              </a:rPr>
              <a:t>funding to Planned Parenthood, but ”</a:t>
            </a:r>
            <a:r>
              <a:rPr lang="en-US" sz="1050" b="1">
                <a:solidFill>
                  <a:srgbClr val="FF0000"/>
                </a:solidFill>
                <a:latin typeface="+mj-lt"/>
                <a:cs typeface="Times New Roman" panose="02020603050405020304" pitchFamily="18" charset="0"/>
              </a:rPr>
              <a:t>I’m for it,” Sanders </a:t>
            </a:r>
            <a:r>
              <a:rPr lang="en-US" sz="1050">
                <a:solidFill>
                  <a:srgbClr val="456A8A"/>
                </a:solidFill>
                <a:latin typeface="+mj-lt"/>
                <a:cs typeface="Times New Roman" panose="02020603050405020304" pitchFamily="18" charset="0"/>
              </a:rPr>
              <a:t>said at a rally Tuesday, arguing that the Justice Department’s decision to </a:t>
            </a:r>
            <a:r>
              <a:rPr lang="en-US" sz="1050" b="1">
                <a:solidFill>
                  <a:srgbClr val="00B050"/>
                </a:solidFill>
                <a:latin typeface="+mj-lt"/>
                <a:cs typeface="Times New Roman" panose="02020603050405020304" pitchFamily="18" charset="0"/>
              </a:rPr>
              <a:t>withhold financial support </a:t>
            </a:r>
            <a:r>
              <a:rPr lang="en-US" sz="1050">
                <a:solidFill>
                  <a:srgbClr val="456A8A"/>
                </a:solidFill>
                <a:latin typeface="+mj-lt"/>
                <a:cs typeface="Times New Roman" panose="02020603050405020304" pitchFamily="18" charset="0"/>
              </a:rPr>
              <a:t>for Planned Parenthood should be </a:t>
            </a:r>
            <a:r>
              <a:rPr lang="en-US" sz="1050" b="1">
                <a:solidFill>
                  <a:srgbClr val="00B050"/>
                </a:solidFill>
                <a:latin typeface="+mj-lt"/>
                <a:cs typeface="Times New Roman" panose="02020603050405020304" pitchFamily="18" charset="0"/>
              </a:rPr>
              <a:t>overturned</a:t>
            </a:r>
            <a:r>
              <a:rPr lang="en-US" sz="1050">
                <a:solidFill>
                  <a:srgbClr val="456A8A"/>
                </a:solidFill>
                <a:latin typeface="+mj-lt"/>
                <a:cs typeface="Times New Roman" panose="02020603050405020304" pitchFamily="18" charset="0"/>
              </a:rPr>
              <a:t>. After </a:t>
            </a:r>
            <a:r>
              <a:rPr lang="en-US" sz="1050" b="1">
                <a:solidFill>
                  <a:srgbClr val="FF0000"/>
                </a:solidFill>
                <a:latin typeface="+mj-lt"/>
                <a:cs typeface="Times New Roman" panose="02020603050405020304" pitchFamily="18" charset="0"/>
              </a:rPr>
              <a:t>Sanders called for the Justice Department to defund </a:t>
            </a:r>
            <a:r>
              <a:rPr lang="en-US" sz="1050">
                <a:solidFill>
                  <a:srgbClr val="456A8A"/>
                </a:solidFill>
                <a:latin typeface="+mj-lt"/>
                <a:cs typeface="Times New Roman" panose="02020603050405020304" pitchFamily="18" charset="0"/>
              </a:rPr>
              <a:t>Planned Parenthood, Justice Department spokesman Peter </a:t>
            </a:r>
            <a:r>
              <a:rPr lang="en-US" sz="1050" err="1">
                <a:solidFill>
                  <a:srgbClr val="456A8A"/>
                </a:solidFill>
                <a:latin typeface="+mj-lt"/>
                <a:cs typeface="Times New Roman" panose="02020603050405020304" pitchFamily="18" charset="0"/>
              </a:rPr>
              <a:t>Kadzik</a:t>
            </a:r>
            <a:r>
              <a:rPr lang="en-US" sz="1050">
                <a:solidFill>
                  <a:srgbClr val="456A8A"/>
                </a:solidFill>
                <a:latin typeface="+mj-lt"/>
                <a:cs typeface="Times New Roman" panose="02020603050405020304" pitchFamily="18" charset="0"/>
              </a:rPr>
              <a:t> said “the Department’s position remains unchanged” and “I’m inclined to agree with the decision. ” His office later said it had been contacted by the campaign and would offer to provide more details and details on whether the campaign would be able to provide them. ”The campaign has not yet responded to requests for comment from The Associated Press on its role in the matter, nor has it issued a statement about how it intends to proceed.  In a separate letter to Clinton, Democratic National Committee Chairwoman Rep. Debbie Wasserman Schultz said, ”While Mrs. Clinton has come to regret the decision of the federal court on Friday night to reverse her signature health care law, I remain convinced that the American people have the opportunity to make their voices heard in the unprecedented battle for affordable health care.” </a:t>
            </a:r>
            <a:r>
              <a:rPr lang="en-US" sz="1050" b="1">
                <a:solidFill>
                  <a:srgbClr val="FF0000"/>
                </a:solidFill>
                <a:latin typeface="+mj-lt"/>
                <a:cs typeface="Times New Roman" panose="02020603050405020304" pitchFamily="18" charset="0"/>
              </a:rPr>
              <a:t>While Sanders </a:t>
            </a:r>
            <a:r>
              <a:rPr lang="en-US" sz="1050">
                <a:solidFill>
                  <a:srgbClr val="456A8A"/>
                </a:solidFill>
                <a:latin typeface="+mj-lt"/>
                <a:cs typeface="Times New Roman" panose="02020603050405020304" pitchFamily="18" charset="0"/>
              </a:rPr>
              <a:t>has been vocal about </a:t>
            </a:r>
            <a:r>
              <a:rPr lang="en-US" sz="1050" b="1">
                <a:solidFill>
                  <a:srgbClr val="FF0000"/>
                </a:solidFill>
                <a:latin typeface="+mj-lt"/>
                <a:cs typeface="Times New Roman" panose="02020603050405020304" pitchFamily="18" charset="0"/>
              </a:rPr>
              <a:t>his opposition to the law </a:t>
            </a:r>
            <a:r>
              <a:rPr lang="en-US" sz="1050">
                <a:solidFill>
                  <a:srgbClr val="456A8A"/>
                </a:solidFill>
                <a:latin typeface="+mj-lt"/>
                <a:cs typeface="Times New Roman" panose="02020603050405020304" pitchFamily="18" charset="0"/>
              </a:rPr>
              <a:t>over the past several weeks, his call to dismantle the law comes at a time when the Supreme Court is considering a key procedural issue  —   a theory that may compel the administration to reverse portions of President Barack Obama’s health care law.   The Washington Post first reported last week on the Justice Department’s decision to order the Justice Department to block funding to Planned Parenthood in the case, under the guise of protecting women. The campaign had challenged that finding, saying the funding would </a:t>
            </a:r>
            <a:r>
              <a:rPr lang="en-US" sz="1050" b="1">
                <a:solidFill>
                  <a:srgbClr val="FF0000"/>
                </a:solidFill>
                <a:latin typeface="+mj-lt"/>
                <a:cs typeface="Times New Roman" panose="02020603050405020304" pitchFamily="18" charset="0"/>
              </a:rPr>
              <a:t>violate</a:t>
            </a:r>
            <a:r>
              <a:rPr lang="en-US" sz="1050">
                <a:solidFill>
                  <a:srgbClr val="456A8A"/>
                </a:solidFill>
                <a:latin typeface="+mj-lt"/>
                <a:cs typeface="Times New Roman" panose="02020603050405020304" pitchFamily="18" charset="0"/>
              </a:rPr>
              <a:t> a 2010 law on </a:t>
            </a:r>
            <a:r>
              <a:rPr lang="en-US" sz="1050" b="1">
                <a:solidFill>
                  <a:srgbClr val="FF0000"/>
                </a:solidFill>
                <a:latin typeface="+mj-lt"/>
                <a:cs typeface="Times New Roman" panose="02020603050405020304" pitchFamily="18" charset="0"/>
              </a:rPr>
              <a:t>funding abortion services</a:t>
            </a:r>
            <a:r>
              <a:rPr lang="en-US" sz="1050">
                <a:solidFill>
                  <a:srgbClr val="456A8A"/>
                </a:solidFill>
                <a:latin typeface="+mj-lt"/>
                <a:cs typeface="Times New Roman" panose="02020603050405020304" pitchFamily="18" charset="0"/>
              </a:rPr>
              <a:t>. The order was </a:t>
            </a:r>
            <a:r>
              <a:rPr lang="en-US" sz="1050" b="1">
                <a:solidFill>
                  <a:srgbClr val="FF0000"/>
                </a:solidFill>
                <a:latin typeface="+mj-lt"/>
                <a:cs typeface="Times New Roman" panose="02020603050405020304" pitchFamily="18" charset="0"/>
              </a:rPr>
              <a:t>later overturned </a:t>
            </a:r>
            <a:r>
              <a:rPr lang="en-US" sz="1050">
                <a:solidFill>
                  <a:srgbClr val="456A8A"/>
                </a:solidFill>
                <a:latin typeface="+mj-lt"/>
                <a:cs typeface="Times New Roman" panose="02020603050405020304" pitchFamily="18" charset="0"/>
              </a:rPr>
              <a:t>by the 5th U. S. Circuit Court of Appeals.   </a:t>
            </a:r>
            <a:r>
              <a:rPr lang="en-US" sz="1050" b="1">
                <a:solidFill>
                  <a:srgbClr val="FF0000"/>
                </a:solidFill>
                <a:latin typeface="+mj-lt"/>
                <a:cs typeface="Times New Roman" panose="02020603050405020304" pitchFamily="18" charset="0"/>
              </a:rPr>
              <a:t>Sanders on Tuesday also criticized the decision</a:t>
            </a:r>
            <a:r>
              <a:rPr lang="en-US" sz="1050">
                <a:solidFill>
                  <a:srgbClr val="456A8A"/>
                </a:solidFill>
                <a:latin typeface="+mj-lt"/>
                <a:cs typeface="Times New Roman" panose="02020603050405020304" pitchFamily="18" charset="0"/>
              </a:rPr>
              <a:t>.  “The latest headlines on the 2016 elections from the biggest name in politics. See Latest Coverage →”   “These attacks on women are just further proof that Hillary Clinton is unable to connect with Americans who care about their health’s before she attacks Planned Parenthood,” Sanders said in a statement.</a:t>
            </a:r>
            <a:r>
              <a:rPr lang="de-CH" sz="1050">
                <a:solidFill>
                  <a:srgbClr val="456A8A"/>
                </a:solidFill>
                <a:latin typeface="+mj-lt"/>
                <a:cs typeface="Times New Roman" panose="02020603050405020304" pitchFamily="18" charset="0"/>
              </a:rPr>
              <a:t>   </a:t>
            </a:r>
          </a:p>
        </p:txBody>
      </p:sp>
      <p:sp>
        <p:nvSpPr>
          <p:cNvPr id="2" name="Smiley Face 1">
            <a:extLst>
              <a:ext uri="{FF2B5EF4-FFF2-40B4-BE49-F238E27FC236}">
                <a16:creationId xmlns:a16="http://schemas.microsoft.com/office/drawing/2014/main" id="{F609EB1A-39A7-7091-0FCC-32D5447D8287}"/>
              </a:ext>
            </a:extLst>
          </p:cNvPr>
          <p:cNvSpPr/>
          <p:nvPr/>
        </p:nvSpPr>
        <p:spPr>
          <a:xfrm>
            <a:off x="1902963" y="2366222"/>
            <a:ext cx="360000" cy="360000"/>
          </a:xfrm>
          <a:prstGeom prst="smileyFac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6" name="Smiley Face 5">
            <a:extLst>
              <a:ext uri="{FF2B5EF4-FFF2-40B4-BE49-F238E27FC236}">
                <a16:creationId xmlns:a16="http://schemas.microsoft.com/office/drawing/2014/main" id="{6AD356CE-15BA-18A0-F2A9-0E6BD076FEB8}"/>
              </a:ext>
            </a:extLst>
          </p:cNvPr>
          <p:cNvSpPr/>
          <p:nvPr/>
        </p:nvSpPr>
        <p:spPr>
          <a:xfrm>
            <a:off x="2397907" y="2006222"/>
            <a:ext cx="360000" cy="360000"/>
          </a:xfrm>
          <a:prstGeom prst="smileyFace">
            <a:avLst>
              <a:gd name="adj" fmla="val -465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10" name="Smiley Face 9">
            <a:extLst>
              <a:ext uri="{FF2B5EF4-FFF2-40B4-BE49-F238E27FC236}">
                <a16:creationId xmlns:a16="http://schemas.microsoft.com/office/drawing/2014/main" id="{6FE8FEEE-C469-DBDB-E428-CB235DC48673}"/>
              </a:ext>
            </a:extLst>
          </p:cNvPr>
          <p:cNvSpPr/>
          <p:nvPr/>
        </p:nvSpPr>
        <p:spPr>
          <a:xfrm>
            <a:off x="4551698" y="3402498"/>
            <a:ext cx="360000" cy="360000"/>
          </a:xfrm>
          <a:prstGeom prst="smileyFace">
            <a:avLst>
              <a:gd name="adj" fmla="val -465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11" name="Smiley Face 10">
            <a:extLst>
              <a:ext uri="{FF2B5EF4-FFF2-40B4-BE49-F238E27FC236}">
                <a16:creationId xmlns:a16="http://schemas.microsoft.com/office/drawing/2014/main" id="{9BC94352-2D69-561A-160D-039DD97E3E43}"/>
              </a:ext>
            </a:extLst>
          </p:cNvPr>
          <p:cNvSpPr/>
          <p:nvPr/>
        </p:nvSpPr>
        <p:spPr>
          <a:xfrm>
            <a:off x="5511898" y="2571750"/>
            <a:ext cx="360000" cy="360000"/>
          </a:xfrm>
          <a:prstGeom prst="smileyFace">
            <a:avLst>
              <a:gd name="adj" fmla="val -465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12" name="Smiley Face 11">
            <a:extLst>
              <a:ext uri="{FF2B5EF4-FFF2-40B4-BE49-F238E27FC236}">
                <a16:creationId xmlns:a16="http://schemas.microsoft.com/office/drawing/2014/main" id="{E7D2F5CC-7BE0-8CCA-626E-16360C6190B0}"/>
              </a:ext>
            </a:extLst>
          </p:cNvPr>
          <p:cNvSpPr/>
          <p:nvPr/>
        </p:nvSpPr>
        <p:spPr>
          <a:xfrm>
            <a:off x="6512116" y="4538570"/>
            <a:ext cx="360000" cy="360000"/>
          </a:xfrm>
          <a:prstGeom prst="smileyFace">
            <a:avLst>
              <a:gd name="adj" fmla="val -465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Tree>
    <p:extLst>
      <p:ext uri="{BB962C8B-B14F-4D97-AF65-F5344CB8AC3E}">
        <p14:creationId xmlns:p14="http://schemas.microsoft.com/office/powerpoint/2010/main" val="8618411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animBg="1"/>
      <p:bldP spid="6" grpId="0" animBg="1"/>
      <p:bldP spid="10" grpId="0" animBg="1"/>
      <p:bldP spid="11"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5" name="Google Shape;295;p42"/>
          <p:cNvSpPr txBox="1">
            <a:spLocks noGrp="1"/>
          </p:cNvSpPr>
          <p:nvPr>
            <p:ph type="title"/>
          </p:nvPr>
        </p:nvSpPr>
        <p:spPr>
          <a:xfrm>
            <a:off x="2563050" y="1490363"/>
            <a:ext cx="4017900" cy="135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INTRODUCTION</a:t>
            </a:r>
            <a:endParaRPr sz="4000"/>
          </a:p>
        </p:txBody>
      </p:sp>
      <p:sp>
        <p:nvSpPr>
          <p:cNvPr id="296" name="Google Shape;296;p42"/>
          <p:cNvSpPr/>
          <p:nvPr/>
        </p:nvSpPr>
        <p:spPr>
          <a:xfrm>
            <a:off x="1889475" y="2803775"/>
            <a:ext cx="5365200" cy="19800"/>
          </a:xfrm>
          <a:prstGeom prst="rect">
            <a:avLst/>
          </a:prstGeom>
          <a:gradFill>
            <a:gsLst>
              <a:gs pos="0">
                <a:srgbClr val="FFFFFF">
                  <a:alpha val="0"/>
                </a:srgbClr>
              </a:gs>
              <a:gs pos="11000">
                <a:srgbClr val="FFFFFF">
                  <a:alpha val="0"/>
                </a:srgbClr>
              </a:gs>
              <a:gs pos="48000">
                <a:srgbClr val="8CFFFF"/>
              </a:gs>
              <a:gs pos="92000">
                <a:srgbClr val="FFFFFF">
                  <a:alpha val="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89609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5" name="Google Shape;295;p42"/>
          <p:cNvSpPr txBox="1">
            <a:spLocks noGrp="1"/>
          </p:cNvSpPr>
          <p:nvPr>
            <p:ph type="title"/>
          </p:nvPr>
        </p:nvSpPr>
        <p:spPr>
          <a:xfrm>
            <a:off x="2380170" y="1449575"/>
            <a:ext cx="4622610" cy="135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CONCLUSION &amp; LESSONS LEARNED</a:t>
            </a:r>
            <a:endParaRPr sz="4000"/>
          </a:p>
        </p:txBody>
      </p:sp>
      <p:sp>
        <p:nvSpPr>
          <p:cNvPr id="296" name="Google Shape;296;p42"/>
          <p:cNvSpPr/>
          <p:nvPr/>
        </p:nvSpPr>
        <p:spPr>
          <a:xfrm>
            <a:off x="1889475" y="2803775"/>
            <a:ext cx="5365200" cy="19800"/>
          </a:xfrm>
          <a:prstGeom prst="rect">
            <a:avLst/>
          </a:prstGeom>
          <a:gradFill>
            <a:gsLst>
              <a:gs pos="0">
                <a:srgbClr val="FFFFFF">
                  <a:alpha val="0"/>
                </a:srgbClr>
              </a:gs>
              <a:gs pos="11000">
                <a:srgbClr val="FFFFFF">
                  <a:alpha val="0"/>
                </a:srgbClr>
              </a:gs>
              <a:gs pos="48000">
                <a:srgbClr val="8CFFFF"/>
              </a:gs>
              <a:gs pos="92000">
                <a:srgbClr val="FFFFFF">
                  <a:alpha val="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12655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0" y="123825"/>
            <a:ext cx="9144000" cy="576263"/>
          </a:xfrm>
        </p:spPr>
        <p:txBody>
          <a:bodyPr/>
          <a:lstStyle/>
          <a:p>
            <a:pPr marL="139700" indent="0" algn="ctr">
              <a:buNone/>
            </a:pPr>
            <a:r>
              <a:rPr lang="en-US" altLang="ko-KR" sz="3200" b="1">
                <a:solidFill>
                  <a:schemeClr val="bg1"/>
                </a:solidFill>
                <a:latin typeface="Kodchasan"/>
              </a:rPr>
              <a:t>Hyperparameter &amp; Metrics</a:t>
            </a:r>
            <a:endParaRPr lang="ko-KR" altLang="en-US" sz="3200" b="1">
              <a:solidFill>
                <a:schemeClr val="bg1"/>
              </a:solidFill>
              <a:latin typeface="Kodchasan"/>
            </a:endParaRPr>
          </a:p>
        </p:txBody>
      </p:sp>
      <p:sp>
        <p:nvSpPr>
          <p:cNvPr id="8" name="Rectangle 7"/>
          <p:cNvSpPr/>
          <p:nvPr/>
        </p:nvSpPr>
        <p:spPr>
          <a:xfrm flipH="1">
            <a:off x="4412774" y="1146228"/>
            <a:ext cx="55593" cy="3322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9" name="Google Shape;1182;p75">
            <a:extLst>
              <a:ext uri="{FF2B5EF4-FFF2-40B4-BE49-F238E27FC236}">
                <a16:creationId xmlns:a16="http://schemas.microsoft.com/office/drawing/2014/main" id="{0AEBDC81-2D02-3BE6-39FE-9209C0DE0163}"/>
              </a:ext>
            </a:extLst>
          </p:cNvPr>
          <p:cNvSpPr txBox="1">
            <a:spLocks/>
          </p:cNvSpPr>
          <p:nvPr/>
        </p:nvSpPr>
        <p:spPr>
          <a:xfrm>
            <a:off x="520637" y="1134036"/>
            <a:ext cx="3758024" cy="3522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1pPr>
            <a:lvl2pPr marL="914400" marR="0" lvl="1" indent="-317500" algn="l" rtl="0">
              <a:lnSpc>
                <a:spcPct val="115000"/>
              </a:lnSpc>
              <a:spcBef>
                <a:spcPts val="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2pPr>
            <a:lvl3pPr marL="1371600" marR="0" lvl="2" indent="-317500" algn="l" rtl="0">
              <a:lnSpc>
                <a:spcPct val="115000"/>
              </a:lnSpc>
              <a:spcBef>
                <a:spcPts val="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3pPr>
            <a:lvl4pPr marL="1828800" marR="0" lvl="3" indent="-317500" algn="l" rtl="0">
              <a:lnSpc>
                <a:spcPct val="115000"/>
              </a:lnSpc>
              <a:spcBef>
                <a:spcPts val="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4pPr>
            <a:lvl5pPr marL="2286000" marR="0" lvl="4" indent="-317500" algn="l" rtl="0">
              <a:lnSpc>
                <a:spcPct val="115000"/>
              </a:lnSpc>
              <a:spcBef>
                <a:spcPts val="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5pPr>
            <a:lvl6pPr marL="2743200" marR="0" lvl="5" indent="-317500" algn="l" rtl="0">
              <a:lnSpc>
                <a:spcPct val="115000"/>
              </a:lnSpc>
              <a:spcBef>
                <a:spcPts val="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6pPr>
            <a:lvl7pPr marL="3200400" marR="0" lvl="6" indent="-317500" algn="l" rtl="0">
              <a:lnSpc>
                <a:spcPct val="115000"/>
              </a:lnSpc>
              <a:spcBef>
                <a:spcPts val="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7pPr>
            <a:lvl8pPr marL="3657600" marR="0" lvl="7" indent="-317500" algn="l" rtl="0">
              <a:lnSpc>
                <a:spcPct val="115000"/>
              </a:lnSpc>
              <a:spcBef>
                <a:spcPts val="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8pPr>
            <a:lvl9pPr marL="4114800" marR="0" lvl="8" indent="-317500" algn="l" rtl="0">
              <a:lnSpc>
                <a:spcPct val="115000"/>
              </a:lnSpc>
              <a:spcBef>
                <a:spcPts val="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9pPr>
          </a:lstStyle>
          <a:p>
            <a:pPr marL="0" indent="0">
              <a:lnSpc>
                <a:spcPct val="114999"/>
              </a:lnSpc>
              <a:buFont typeface="Anaheim"/>
              <a:buNone/>
            </a:pPr>
            <a:r>
              <a:rPr lang="en" b="1"/>
              <a:t>How to fine-tune Text Generation Models?</a:t>
            </a:r>
            <a:endParaRPr lang="de-DE" b="1"/>
          </a:p>
          <a:p>
            <a:pPr marL="0" indent="0">
              <a:lnSpc>
                <a:spcPct val="114999"/>
              </a:lnSpc>
              <a:spcBef>
                <a:spcPts val="1000"/>
              </a:spcBef>
              <a:buFont typeface="Anaheim"/>
              <a:buNone/>
            </a:pPr>
            <a:r>
              <a:rPr lang="en" sz="2200" b="1">
                <a:latin typeface="Kodchasan"/>
              </a:rPr>
              <a:t>Hyperparameter:</a:t>
            </a:r>
          </a:p>
          <a:p>
            <a:pPr>
              <a:lnSpc>
                <a:spcPct val="114999"/>
              </a:lnSpc>
            </a:pPr>
            <a:r>
              <a:rPr lang="en">
                <a:solidFill>
                  <a:schemeClr val="hlink"/>
                </a:solidFill>
                <a:uFill>
                  <a:noFill/>
                </a:uFill>
              </a:rPr>
              <a:t>activation</a:t>
            </a:r>
          </a:p>
          <a:p>
            <a:pPr>
              <a:lnSpc>
                <a:spcPct val="114999"/>
              </a:lnSpc>
            </a:pPr>
            <a:r>
              <a:rPr lang="en">
                <a:solidFill>
                  <a:schemeClr val="hlink"/>
                </a:solidFill>
                <a:uFill>
                  <a:noFill/>
                </a:uFill>
              </a:rPr>
              <a:t>learning_rate</a:t>
            </a:r>
          </a:p>
          <a:p>
            <a:pPr>
              <a:lnSpc>
                <a:spcPct val="114999"/>
              </a:lnSpc>
            </a:pPr>
            <a:r>
              <a:rPr lang="en">
                <a:solidFill>
                  <a:schemeClr val="hlink"/>
                </a:solidFill>
                <a:uFill>
                  <a:noFill/>
                </a:uFill>
              </a:rPr>
              <a:t>epoch</a:t>
            </a:r>
          </a:p>
          <a:p>
            <a:pPr>
              <a:lnSpc>
                <a:spcPct val="114999"/>
              </a:lnSpc>
            </a:pPr>
            <a:r>
              <a:rPr lang="en">
                <a:solidFill>
                  <a:schemeClr val="hlink"/>
                </a:solidFill>
                <a:uFill>
                  <a:noFill/>
                </a:uFill>
              </a:rPr>
              <a:t>batch_size</a:t>
            </a:r>
          </a:p>
          <a:p>
            <a:pPr>
              <a:lnSpc>
                <a:spcPct val="114999"/>
              </a:lnSpc>
            </a:pPr>
            <a:r>
              <a:rPr lang="en-US">
                <a:solidFill>
                  <a:schemeClr val="hlink"/>
                </a:solidFill>
                <a:uFill>
                  <a:noFill/>
                </a:uFill>
              </a:rPr>
              <a:t>D</a:t>
            </a:r>
            <a:r>
              <a:rPr lang="en">
                <a:solidFill>
                  <a:schemeClr val="hlink"/>
                </a:solidFill>
                <a:uFill>
                  <a:noFill/>
                </a:uFill>
              </a:rPr>
              <a:t>ropout</a:t>
            </a:r>
          </a:p>
          <a:p>
            <a:pPr>
              <a:lnSpc>
                <a:spcPct val="114999"/>
              </a:lnSpc>
            </a:pPr>
            <a:r>
              <a:rPr lang="en-US">
                <a:solidFill>
                  <a:schemeClr val="hlink"/>
                </a:solidFill>
                <a:uFill>
                  <a:noFill/>
                </a:uFill>
              </a:rPr>
              <a:t>O</a:t>
            </a:r>
            <a:r>
              <a:rPr lang="en">
                <a:solidFill>
                  <a:schemeClr val="hlink"/>
                </a:solidFill>
                <a:uFill>
                  <a:noFill/>
                </a:uFill>
              </a:rPr>
              <a:t>ptimizer adam</a:t>
            </a:r>
          </a:p>
          <a:p>
            <a:pPr>
              <a:lnSpc>
                <a:spcPct val="114999"/>
              </a:lnSpc>
            </a:pPr>
            <a:r>
              <a:rPr lang="en">
                <a:solidFill>
                  <a:schemeClr val="hlink"/>
                </a:solidFill>
                <a:uFill>
                  <a:noFill/>
                </a:uFill>
              </a:rPr>
              <a:t>Number of layers</a:t>
            </a:r>
          </a:p>
          <a:p>
            <a:pPr>
              <a:lnSpc>
                <a:spcPct val="114999"/>
              </a:lnSpc>
            </a:pPr>
            <a:endParaRPr lang="en">
              <a:uFill>
                <a:noFill/>
              </a:uFill>
            </a:endParaRPr>
          </a:p>
          <a:p>
            <a:pPr>
              <a:lnSpc>
                <a:spcPct val="114999"/>
              </a:lnSpc>
            </a:pPr>
            <a:endParaRPr lang="en">
              <a:uFill>
                <a:noFill/>
              </a:uFill>
            </a:endParaRPr>
          </a:p>
          <a:p>
            <a:pPr marL="0" indent="0">
              <a:lnSpc>
                <a:spcPct val="114999"/>
              </a:lnSpc>
              <a:spcBef>
                <a:spcPts val="1000"/>
              </a:spcBef>
              <a:buFont typeface="Anaheim"/>
              <a:buNone/>
            </a:pPr>
            <a:endParaRPr lang="de-DE"/>
          </a:p>
        </p:txBody>
      </p:sp>
      <p:sp>
        <p:nvSpPr>
          <p:cNvPr id="40" name="Google Shape;1182;p75">
            <a:extLst>
              <a:ext uri="{FF2B5EF4-FFF2-40B4-BE49-F238E27FC236}">
                <a16:creationId xmlns:a16="http://schemas.microsoft.com/office/drawing/2014/main" id="{52C343F0-E407-2D87-8478-F47B0FE9EA8D}"/>
              </a:ext>
            </a:extLst>
          </p:cNvPr>
          <p:cNvSpPr txBox="1">
            <a:spLocks/>
          </p:cNvSpPr>
          <p:nvPr/>
        </p:nvSpPr>
        <p:spPr>
          <a:xfrm>
            <a:off x="4602481" y="1127940"/>
            <a:ext cx="4156744" cy="352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4999"/>
              </a:lnSpc>
              <a:buClr>
                <a:schemeClr val="lt1"/>
              </a:buClr>
              <a:buSzPts val="1400"/>
            </a:pPr>
            <a:r>
              <a:rPr lang="en" b="1">
                <a:solidFill>
                  <a:schemeClr val="lt1"/>
                </a:solidFill>
                <a:latin typeface="Anaheim"/>
                <a:sym typeface="Anaheim"/>
              </a:rPr>
              <a:t>How to evaluate Text Generation Models?</a:t>
            </a:r>
            <a:endParaRPr lang="de-DE" b="1">
              <a:solidFill>
                <a:schemeClr val="lt1"/>
              </a:solidFill>
              <a:latin typeface="Anaheim"/>
              <a:sym typeface="Anaheim"/>
            </a:endParaRPr>
          </a:p>
          <a:p>
            <a:pPr>
              <a:lnSpc>
                <a:spcPct val="114999"/>
              </a:lnSpc>
              <a:spcBef>
                <a:spcPts val="1000"/>
              </a:spcBef>
              <a:buClr>
                <a:schemeClr val="lt1"/>
              </a:buClr>
              <a:buSzPts val="1400"/>
            </a:pPr>
            <a:r>
              <a:rPr lang="en" sz="2200" b="1">
                <a:solidFill>
                  <a:schemeClr val="lt1"/>
                </a:solidFill>
                <a:latin typeface="Kodchasan"/>
                <a:sym typeface="Anaheim"/>
              </a:rPr>
              <a:t>Metrics:</a:t>
            </a:r>
          </a:p>
          <a:p>
            <a:pPr marL="457200" indent="-317500">
              <a:lnSpc>
                <a:spcPct val="114999"/>
              </a:lnSpc>
              <a:buClr>
                <a:schemeClr val="lt1"/>
              </a:buClr>
              <a:buSzPts val="1400"/>
              <a:buFont typeface="Anaheim"/>
              <a:buChar char="●"/>
            </a:pPr>
            <a:r>
              <a:rPr lang="en">
                <a:solidFill>
                  <a:schemeClr val="hlink"/>
                </a:solidFill>
                <a:uFill>
                  <a:noFill/>
                </a:uFill>
                <a:latin typeface="Anaheim"/>
                <a:sym typeface="Anaheim"/>
              </a:rPr>
              <a:t>BLEU: Bilingual Evaluation Understudy Score </a:t>
            </a:r>
          </a:p>
          <a:p>
            <a:pPr marL="457200" indent="-317500">
              <a:lnSpc>
                <a:spcPct val="114999"/>
              </a:lnSpc>
              <a:buClr>
                <a:schemeClr val="lt1"/>
              </a:buClr>
              <a:buSzPts val="1400"/>
              <a:buFont typeface="Anaheim"/>
              <a:buChar char="●"/>
            </a:pPr>
            <a:r>
              <a:rPr lang="en">
                <a:solidFill>
                  <a:schemeClr val="hlink"/>
                </a:solidFill>
                <a:uFill>
                  <a:noFill/>
                </a:uFill>
                <a:latin typeface="Anaheim"/>
                <a:sym typeface="Anaheim"/>
              </a:rPr>
              <a:t>METEOR: Metric for Evaluation of Translation with Explicit Ordering</a:t>
            </a:r>
          </a:p>
          <a:p>
            <a:pPr marL="457200" indent="-317500">
              <a:lnSpc>
                <a:spcPct val="114999"/>
              </a:lnSpc>
              <a:buClr>
                <a:schemeClr val="lt1"/>
              </a:buClr>
              <a:buSzPts val="1400"/>
              <a:buFont typeface="Anaheim"/>
              <a:buChar char="●"/>
            </a:pPr>
            <a:r>
              <a:rPr lang="en">
                <a:solidFill>
                  <a:schemeClr val="hlink"/>
                </a:solidFill>
                <a:uFill>
                  <a:noFill/>
                </a:uFill>
                <a:latin typeface="Anaheim"/>
                <a:sym typeface="Anaheim"/>
              </a:rPr>
              <a:t>TER: Translation Edit Rate</a:t>
            </a:r>
          </a:p>
          <a:p>
            <a:pPr marL="457200" indent="-317500">
              <a:lnSpc>
                <a:spcPct val="114999"/>
              </a:lnSpc>
              <a:buClr>
                <a:schemeClr val="lt1"/>
              </a:buClr>
              <a:buSzPts val="1400"/>
              <a:buFont typeface="Anaheim"/>
              <a:buChar char="●"/>
            </a:pPr>
            <a:r>
              <a:rPr lang="en">
                <a:solidFill>
                  <a:schemeClr val="hlink"/>
                </a:solidFill>
                <a:uFill>
                  <a:noFill/>
                </a:uFill>
                <a:latin typeface="Anaheim"/>
                <a:sym typeface="Anaheim"/>
              </a:rPr>
              <a:t>Rouge: Recall Oriented Understudy for Gisting Evaluation </a:t>
            </a:r>
          </a:p>
          <a:p>
            <a:pPr marL="457200" indent="-317500">
              <a:lnSpc>
                <a:spcPct val="114999"/>
              </a:lnSpc>
              <a:buClr>
                <a:schemeClr val="lt1"/>
              </a:buClr>
              <a:buSzPts val="1400"/>
              <a:buFont typeface="Anaheim"/>
              <a:buChar char="●"/>
            </a:pPr>
            <a:r>
              <a:rPr lang="en">
                <a:solidFill>
                  <a:schemeClr val="hlink"/>
                </a:solidFill>
                <a:uFill>
                  <a:noFill/>
                </a:uFill>
                <a:latin typeface="Anaheim"/>
                <a:sym typeface="Anaheim"/>
              </a:rPr>
              <a:t>LSA: Latent Semantic Analysis</a:t>
            </a:r>
          </a:p>
          <a:p>
            <a:pPr marL="457200" indent="-317500">
              <a:lnSpc>
                <a:spcPct val="114999"/>
              </a:lnSpc>
              <a:buClr>
                <a:schemeClr val="lt1"/>
              </a:buClr>
              <a:buSzPts val="1400"/>
              <a:buFont typeface="Anaheim"/>
              <a:buChar char="●"/>
            </a:pPr>
            <a:r>
              <a:rPr lang="en">
                <a:solidFill>
                  <a:schemeClr val="bg1"/>
                </a:solidFill>
                <a:uFill>
                  <a:noFill/>
                </a:uFill>
                <a:latin typeface="Anaheim"/>
                <a:sym typeface="Anaheim"/>
              </a:rPr>
              <a:t>Perplexity</a:t>
            </a:r>
          </a:p>
          <a:p>
            <a:pPr marL="457200" indent="-317500">
              <a:lnSpc>
                <a:spcPct val="114999"/>
              </a:lnSpc>
              <a:buClr>
                <a:schemeClr val="lt1"/>
              </a:buClr>
              <a:buSzPts val="1400"/>
              <a:buFont typeface="Anaheim"/>
              <a:buChar char="●"/>
            </a:pPr>
            <a:r>
              <a:rPr lang="en">
                <a:solidFill>
                  <a:schemeClr val="bg1"/>
                </a:solidFill>
                <a:uFill>
                  <a:noFill/>
                </a:uFill>
                <a:latin typeface="Anaheim"/>
                <a:sym typeface="Anaheim"/>
              </a:rPr>
              <a:t>Cross Entropy</a:t>
            </a:r>
          </a:p>
          <a:p>
            <a:pPr marL="457200" indent="-317500">
              <a:lnSpc>
                <a:spcPct val="114999"/>
              </a:lnSpc>
              <a:buClr>
                <a:schemeClr val="lt1"/>
              </a:buClr>
              <a:buSzPts val="1400"/>
              <a:buFont typeface="Anaheim"/>
              <a:buChar char="●"/>
            </a:pPr>
            <a:r>
              <a:rPr lang="en">
                <a:solidFill>
                  <a:schemeClr val="bg1"/>
                </a:solidFill>
                <a:uFill>
                  <a:noFill/>
                </a:uFill>
                <a:latin typeface="Anaheim"/>
                <a:sym typeface="Anaheim"/>
              </a:rPr>
              <a:t>BARTSore</a:t>
            </a:r>
          </a:p>
          <a:p>
            <a:pPr>
              <a:lnSpc>
                <a:spcPct val="114999"/>
              </a:lnSpc>
              <a:spcBef>
                <a:spcPts val="1000"/>
              </a:spcBef>
            </a:pPr>
            <a:endParaRPr lang="de-DE" sz="1300"/>
          </a:p>
        </p:txBody>
      </p:sp>
    </p:spTree>
    <p:extLst>
      <p:ext uri="{BB962C8B-B14F-4D97-AF65-F5344CB8AC3E}">
        <p14:creationId xmlns:p14="http://schemas.microsoft.com/office/powerpoint/2010/main" val="32394066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0" y="123825"/>
            <a:ext cx="9144000" cy="576263"/>
          </a:xfrm>
        </p:spPr>
        <p:txBody>
          <a:bodyPr/>
          <a:lstStyle/>
          <a:p>
            <a:pPr marL="139700" indent="0" algn="ctr">
              <a:buNone/>
            </a:pPr>
            <a:r>
              <a:rPr lang="en-US" altLang="ko-KR" sz="3200" b="1">
                <a:solidFill>
                  <a:schemeClr val="bg1"/>
                </a:solidFill>
                <a:latin typeface="Kodchasan"/>
              </a:rPr>
              <a:t>Hyperparameter &amp; Metrics</a:t>
            </a:r>
            <a:endParaRPr lang="ko-KR" altLang="en-US" sz="3200" b="1">
              <a:solidFill>
                <a:schemeClr val="bg1"/>
              </a:solidFill>
              <a:latin typeface="Kodchasan"/>
            </a:endParaRPr>
          </a:p>
        </p:txBody>
      </p:sp>
      <p:sp>
        <p:nvSpPr>
          <p:cNvPr id="8" name="Rectangle 7"/>
          <p:cNvSpPr/>
          <p:nvPr/>
        </p:nvSpPr>
        <p:spPr>
          <a:xfrm flipH="1">
            <a:off x="4412774" y="1146228"/>
            <a:ext cx="55593" cy="3322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9" name="Google Shape;1182;p75">
            <a:extLst>
              <a:ext uri="{FF2B5EF4-FFF2-40B4-BE49-F238E27FC236}">
                <a16:creationId xmlns:a16="http://schemas.microsoft.com/office/drawing/2014/main" id="{0AEBDC81-2D02-3BE6-39FE-9209C0DE0163}"/>
              </a:ext>
            </a:extLst>
          </p:cNvPr>
          <p:cNvSpPr txBox="1">
            <a:spLocks/>
          </p:cNvSpPr>
          <p:nvPr/>
        </p:nvSpPr>
        <p:spPr>
          <a:xfrm>
            <a:off x="520637" y="1134036"/>
            <a:ext cx="3758024" cy="3522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1pPr>
            <a:lvl2pPr marL="914400" marR="0" lvl="1" indent="-317500" algn="l" rtl="0">
              <a:lnSpc>
                <a:spcPct val="115000"/>
              </a:lnSpc>
              <a:spcBef>
                <a:spcPts val="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2pPr>
            <a:lvl3pPr marL="1371600" marR="0" lvl="2" indent="-317500" algn="l" rtl="0">
              <a:lnSpc>
                <a:spcPct val="115000"/>
              </a:lnSpc>
              <a:spcBef>
                <a:spcPts val="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3pPr>
            <a:lvl4pPr marL="1828800" marR="0" lvl="3" indent="-317500" algn="l" rtl="0">
              <a:lnSpc>
                <a:spcPct val="115000"/>
              </a:lnSpc>
              <a:spcBef>
                <a:spcPts val="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4pPr>
            <a:lvl5pPr marL="2286000" marR="0" lvl="4" indent="-317500" algn="l" rtl="0">
              <a:lnSpc>
                <a:spcPct val="115000"/>
              </a:lnSpc>
              <a:spcBef>
                <a:spcPts val="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5pPr>
            <a:lvl6pPr marL="2743200" marR="0" lvl="5" indent="-317500" algn="l" rtl="0">
              <a:lnSpc>
                <a:spcPct val="115000"/>
              </a:lnSpc>
              <a:spcBef>
                <a:spcPts val="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6pPr>
            <a:lvl7pPr marL="3200400" marR="0" lvl="6" indent="-317500" algn="l" rtl="0">
              <a:lnSpc>
                <a:spcPct val="115000"/>
              </a:lnSpc>
              <a:spcBef>
                <a:spcPts val="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7pPr>
            <a:lvl8pPr marL="3657600" marR="0" lvl="7" indent="-317500" algn="l" rtl="0">
              <a:lnSpc>
                <a:spcPct val="115000"/>
              </a:lnSpc>
              <a:spcBef>
                <a:spcPts val="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8pPr>
            <a:lvl9pPr marL="4114800" marR="0" lvl="8" indent="-317500" algn="l" rtl="0">
              <a:lnSpc>
                <a:spcPct val="115000"/>
              </a:lnSpc>
              <a:spcBef>
                <a:spcPts val="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9pPr>
          </a:lstStyle>
          <a:p>
            <a:pPr marL="0" indent="0">
              <a:lnSpc>
                <a:spcPct val="114999"/>
              </a:lnSpc>
              <a:buFont typeface="Anaheim"/>
              <a:buNone/>
            </a:pPr>
            <a:r>
              <a:rPr lang="en" b="1"/>
              <a:t>How to fine-tune Text Generation Models?</a:t>
            </a:r>
            <a:endParaRPr lang="de-DE" b="1"/>
          </a:p>
          <a:p>
            <a:pPr marL="0" indent="0">
              <a:lnSpc>
                <a:spcPct val="114999"/>
              </a:lnSpc>
              <a:spcBef>
                <a:spcPts val="1000"/>
              </a:spcBef>
              <a:buFont typeface="Anaheim"/>
              <a:buNone/>
            </a:pPr>
            <a:r>
              <a:rPr lang="en" sz="2200" b="1">
                <a:latin typeface="Kodchasan"/>
              </a:rPr>
              <a:t>Hyperparameter:</a:t>
            </a:r>
          </a:p>
          <a:p>
            <a:pPr>
              <a:lnSpc>
                <a:spcPct val="114999"/>
              </a:lnSpc>
            </a:pPr>
            <a:r>
              <a:rPr lang="en">
                <a:solidFill>
                  <a:schemeClr val="hlink"/>
                </a:solidFill>
                <a:uFill>
                  <a:noFill/>
                </a:uFill>
              </a:rPr>
              <a:t>activation</a:t>
            </a:r>
          </a:p>
          <a:p>
            <a:pPr>
              <a:lnSpc>
                <a:spcPct val="114999"/>
              </a:lnSpc>
            </a:pPr>
            <a:r>
              <a:rPr lang="en">
                <a:solidFill>
                  <a:schemeClr val="hlink"/>
                </a:solidFill>
                <a:uFill>
                  <a:noFill/>
                </a:uFill>
              </a:rPr>
              <a:t>learning_rate</a:t>
            </a:r>
          </a:p>
          <a:p>
            <a:pPr>
              <a:lnSpc>
                <a:spcPct val="114999"/>
              </a:lnSpc>
            </a:pPr>
            <a:r>
              <a:rPr lang="en">
                <a:solidFill>
                  <a:schemeClr val="hlink"/>
                </a:solidFill>
                <a:uFill>
                  <a:noFill/>
                </a:uFill>
              </a:rPr>
              <a:t>epoch</a:t>
            </a:r>
          </a:p>
          <a:p>
            <a:pPr>
              <a:lnSpc>
                <a:spcPct val="114999"/>
              </a:lnSpc>
            </a:pPr>
            <a:r>
              <a:rPr lang="en">
                <a:solidFill>
                  <a:schemeClr val="hlink"/>
                </a:solidFill>
                <a:uFill>
                  <a:noFill/>
                </a:uFill>
              </a:rPr>
              <a:t>batch_size</a:t>
            </a:r>
          </a:p>
          <a:p>
            <a:pPr>
              <a:lnSpc>
                <a:spcPct val="114999"/>
              </a:lnSpc>
            </a:pPr>
            <a:r>
              <a:rPr lang="en-US">
                <a:solidFill>
                  <a:schemeClr val="hlink"/>
                </a:solidFill>
                <a:uFill>
                  <a:noFill/>
                </a:uFill>
              </a:rPr>
              <a:t>D</a:t>
            </a:r>
            <a:r>
              <a:rPr lang="en">
                <a:solidFill>
                  <a:schemeClr val="hlink"/>
                </a:solidFill>
                <a:uFill>
                  <a:noFill/>
                </a:uFill>
              </a:rPr>
              <a:t>ropout</a:t>
            </a:r>
          </a:p>
          <a:p>
            <a:pPr>
              <a:lnSpc>
                <a:spcPct val="114999"/>
              </a:lnSpc>
            </a:pPr>
            <a:r>
              <a:rPr lang="en-US">
                <a:solidFill>
                  <a:schemeClr val="hlink"/>
                </a:solidFill>
                <a:uFill>
                  <a:noFill/>
                </a:uFill>
              </a:rPr>
              <a:t>O</a:t>
            </a:r>
            <a:r>
              <a:rPr lang="en">
                <a:solidFill>
                  <a:schemeClr val="hlink"/>
                </a:solidFill>
                <a:uFill>
                  <a:noFill/>
                </a:uFill>
              </a:rPr>
              <a:t>ptimizer adam</a:t>
            </a:r>
          </a:p>
          <a:p>
            <a:pPr>
              <a:lnSpc>
                <a:spcPct val="114999"/>
              </a:lnSpc>
            </a:pPr>
            <a:r>
              <a:rPr lang="en">
                <a:solidFill>
                  <a:schemeClr val="hlink"/>
                </a:solidFill>
                <a:uFill>
                  <a:noFill/>
                </a:uFill>
              </a:rPr>
              <a:t>Number of layers</a:t>
            </a:r>
          </a:p>
          <a:p>
            <a:pPr>
              <a:lnSpc>
                <a:spcPct val="114999"/>
              </a:lnSpc>
            </a:pPr>
            <a:endParaRPr lang="en">
              <a:uFill>
                <a:noFill/>
              </a:uFill>
            </a:endParaRPr>
          </a:p>
          <a:p>
            <a:pPr>
              <a:lnSpc>
                <a:spcPct val="114999"/>
              </a:lnSpc>
            </a:pPr>
            <a:endParaRPr lang="en">
              <a:uFill>
                <a:noFill/>
              </a:uFill>
            </a:endParaRPr>
          </a:p>
          <a:p>
            <a:pPr marL="0" indent="0">
              <a:lnSpc>
                <a:spcPct val="114999"/>
              </a:lnSpc>
              <a:spcBef>
                <a:spcPts val="1000"/>
              </a:spcBef>
              <a:buFont typeface="Anaheim"/>
              <a:buNone/>
            </a:pPr>
            <a:endParaRPr lang="de-DE"/>
          </a:p>
        </p:txBody>
      </p:sp>
      <p:sp>
        <p:nvSpPr>
          <p:cNvPr id="40" name="Google Shape;1182;p75">
            <a:extLst>
              <a:ext uri="{FF2B5EF4-FFF2-40B4-BE49-F238E27FC236}">
                <a16:creationId xmlns:a16="http://schemas.microsoft.com/office/drawing/2014/main" id="{52C343F0-E407-2D87-8478-F47B0FE9EA8D}"/>
              </a:ext>
            </a:extLst>
          </p:cNvPr>
          <p:cNvSpPr txBox="1">
            <a:spLocks/>
          </p:cNvSpPr>
          <p:nvPr/>
        </p:nvSpPr>
        <p:spPr>
          <a:xfrm>
            <a:off x="4602481" y="1127940"/>
            <a:ext cx="4156744" cy="352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4999"/>
              </a:lnSpc>
              <a:buClr>
                <a:schemeClr val="lt1"/>
              </a:buClr>
              <a:buSzPts val="1400"/>
            </a:pPr>
            <a:r>
              <a:rPr lang="en" b="1">
                <a:solidFill>
                  <a:schemeClr val="lt1"/>
                </a:solidFill>
                <a:latin typeface="Anaheim"/>
                <a:sym typeface="Anaheim"/>
              </a:rPr>
              <a:t>How to evaluate Text Generation Models?</a:t>
            </a:r>
            <a:endParaRPr lang="de-DE" b="1">
              <a:solidFill>
                <a:schemeClr val="lt1"/>
              </a:solidFill>
              <a:latin typeface="Anaheim"/>
              <a:sym typeface="Anaheim"/>
            </a:endParaRPr>
          </a:p>
          <a:p>
            <a:pPr>
              <a:lnSpc>
                <a:spcPct val="114999"/>
              </a:lnSpc>
              <a:spcBef>
                <a:spcPts val="1000"/>
              </a:spcBef>
              <a:buClr>
                <a:schemeClr val="lt1"/>
              </a:buClr>
              <a:buSzPts val="1400"/>
            </a:pPr>
            <a:r>
              <a:rPr lang="en" sz="2200" b="1">
                <a:solidFill>
                  <a:schemeClr val="lt1"/>
                </a:solidFill>
                <a:latin typeface="Kodchasan"/>
                <a:sym typeface="Anaheim"/>
              </a:rPr>
              <a:t>Metrics:</a:t>
            </a:r>
          </a:p>
          <a:p>
            <a:pPr marL="457200" indent="-317500">
              <a:lnSpc>
                <a:spcPct val="114999"/>
              </a:lnSpc>
              <a:buClr>
                <a:schemeClr val="lt1"/>
              </a:buClr>
              <a:buSzPts val="1400"/>
              <a:buFont typeface="Anaheim"/>
              <a:buChar char="●"/>
            </a:pPr>
            <a:r>
              <a:rPr lang="en">
                <a:solidFill>
                  <a:schemeClr val="bg1"/>
                </a:solidFill>
                <a:uFill>
                  <a:noFill/>
                </a:uFill>
                <a:latin typeface="Anaheim"/>
                <a:sym typeface="Anaheim"/>
              </a:rPr>
              <a:t>Perplexity</a:t>
            </a:r>
          </a:p>
          <a:p>
            <a:pPr marL="457200" indent="-317500">
              <a:lnSpc>
                <a:spcPct val="114999"/>
              </a:lnSpc>
              <a:buClr>
                <a:schemeClr val="lt1"/>
              </a:buClr>
              <a:buSzPts val="1400"/>
              <a:buFont typeface="Anaheim"/>
              <a:buChar char="●"/>
            </a:pPr>
            <a:r>
              <a:rPr lang="en">
                <a:solidFill>
                  <a:schemeClr val="bg1"/>
                </a:solidFill>
                <a:uFill>
                  <a:noFill/>
                </a:uFill>
                <a:latin typeface="Anaheim"/>
                <a:sym typeface="Anaheim"/>
              </a:rPr>
              <a:t>Cross Entropy</a:t>
            </a:r>
          </a:p>
          <a:p>
            <a:pPr marL="457200" indent="-317500">
              <a:lnSpc>
                <a:spcPct val="114999"/>
              </a:lnSpc>
              <a:buClr>
                <a:schemeClr val="lt1"/>
              </a:buClr>
              <a:buSzPts val="1400"/>
              <a:buFont typeface="Anaheim"/>
              <a:buChar char="●"/>
            </a:pPr>
            <a:r>
              <a:rPr lang="en">
                <a:solidFill>
                  <a:schemeClr val="bg1"/>
                </a:solidFill>
                <a:uFill>
                  <a:noFill/>
                </a:uFill>
                <a:latin typeface="Anaheim"/>
                <a:sym typeface="Anaheim"/>
              </a:rPr>
              <a:t>BARTSore</a:t>
            </a:r>
          </a:p>
          <a:p>
            <a:pPr>
              <a:lnSpc>
                <a:spcPct val="114999"/>
              </a:lnSpc>
              <a:spcBef>
                <a:spcPts val="1000"/>
              </a:spcBef>
            </a:pPr>
            <a:endParaRPr lang="de-DE" sz="1300"/>
          </a:p>
        </p:txBody>
      </p:sp>
    </p:spTree>
    <p:extLst>
      <p:ext uri="{BB962C8B-B14F-4D97-AF65-F5344CB8AC3E}">
        <p14:creationId xmlns:p14="http://schemas.microsoft.com/office/powerpoint/2010/main" val="4753716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71" name="Google Shape;571;p52"/>
          <p:cNvSpPr/>
          <p:nvPr/>
        </p:nvSpPr>
        <p:spPr>
          <a:xfrm>
            <a:off x="385900" y="1510963"/>
            <a:ext cx="4229260" cy="3486564"/>
          </a:xfrm>
          <a:custGeom>
            <a:avLst/>
            <a:gdLst/>
            <a:ahLst/>
            <a:cxnLst/>
            <a:rect l="l" t="t" r="r" b="b"/>
            <a:pathLst>
              <a:path w="74562" h="17119" extrusionOk="0">
                <a:moveTo>
                  <a:pt x="0" y="0"/>
                </a:moveTo>
                <a:lnTo>
                  <a:pt x="74561" y="0"/>
                </a:lnTo>
                <a:lnTo>
                  <a:pt x="74561" y="17118"/>
                </a:lnTo>
                <a:lnTo>
                  <a:pt x="0" y="17118"/>
                </a:lnTo>
                <a:close/>
              </a:path>
            </a:pathLst>
          </a:custGeom>
          <a:noFill/>
          <a:ln w="28575" cap="flat" cmpd="sng">
            <a:solidFill>
              <a:srgbClr val="97C7E2"/>
            </a:solidFill>
            <a:prstDash val="solid"/>
            <a:round/>
            <a:headEnd type="none" w="sm" len="sm"/>
            <a:tailEnd type="none" w="sm" len="sm"/>
          </a:ln>
          <a:effectLst>
            <a:outerShdw blurRad="114300" dist="1905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2"/>
          <p:cNvSpPr/>
          <p:nvPr/>
        </p:nvSpPr>
        <p:spPr>
          <a:xfrm>
            <a:off x="1994917" y="978566"/>
            <a:ext cx="910500" cy="910500"/>
          </a:xfrm>
          <a:prstGeom prst="ellipse">
            <a:avLst/>
          </a:prstGeom>
          <a:solidFill>
            <a:schemeClr val="accent2"/>
          </a:solidFill>
          <a:ln w="28575" cap="flat" cmpd="sng">
            <a:solidFill>
              <a:schemeClr val="lt1"/>
            </a:solidFill>
            <a:prstDash val="solid"/>
            <a:round/>
            <a:headEnd type="none" w="sm" len="sm"/>
            <a:tailEnd type="none" w="sm" len="sm"/>
          </a:ln>
          <a:effectLst>
            <a:outerShdw blurRad="100013" dist="1905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2"/>
          <p:cNvSpPr txBox="1">
            <a:spLocks noGrp="1"/>
          </p:cNvSpPr>
          <p:nvPr>
            <p:ph type="title"/>
          </p:nvPr>
        </p:nvSpPr>
        <p:spPr>
          <a:xfrm>
            <a:off x="720000" y="1021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a:t>Reflections</a:t>
            </a:r>
            <a:endParaRPr sz="3500"/>
          </a:p>
        </p:txBody>
      </p:sp>
      <p:sp>
        <p:nvSpPr>
          <p:cNvPr id="576" name="Google Shape;576;p52"/>
          <p:cNvSpPr txBox="1">
            <a:spLocks noGrp="1"/>
          </p:cNvSpPr>
          <p:nvPr>
            <p:ph type="subTitle" idx="1"/>
          </p:nvPr>
        </p:nvSpPr>
        <p:spPr>
          <a:xfrm>
            <a:off x="787352" y="1819595"/>
            <a:ext cx="3432300" cy="657209"/>
          </a:xfrm>
          <a:prstGeom prst="rect">
            <a:avLst/>
          </a:prstGeom>
        </p:spPr>
        <p:txBody>
          <a:bodyPr spcFirstLastPara="1" wrap="square" lIns="91425" tIns="91425" rIns="91425" bIns="91425" anchor="b" anchorCtr="0">
            <a:noAutofit/>
          </a:bodyPr>
          <a:lstStyle/>
          <a:p>
            <a:pPr marL="0" lvl="0" indent="0"/>
            <a:r>
              <a:rPr lang="en-GB"/>
              <a:t>Challenges</a:t>
            </a:r>
            <a:endParaRPr/>
          </a:p>
        </p:txBody>
      </p:sp>
      <p:sp>
        <p:nvSpPr>
          <p:cNvPr id="578" name="Google Shape;578;p52"/>
          <p:cNvSpPr txBox="1">
            <a:spLocks noGrp="1"/>
          </p:cNvSpPr>
          <p:nvPr>
            <p:ph type="subTitle" idx="3"/>
          </p:nvPr>
        </p:nvSpPr>
        <p:spPr>
          <a:xfrm>
            <a:off x="401929" y="2575792"/>
            <a:ext cx="3806916" cy="1361823"/>
          </a:xfrm>
          <a:prstGeom prst="rect">
            <a:avLst/>
          </a:prstGeom>
        </p:spPr>
        <p:txBody>
          <a:bodyPr spcFirstLastPara="1" wrap="square" lIns="91425" tIns="91425" rIns="91425" bIns="91425" anchor="t" anchorCtr="0">
            <a:noAutofit/>
          </a:bodyPr>
          <a:lstStyle/>
          <a:p>
            <a:pPr lvl="0" algn="l">
              <a:buClr>
                <a:schemeClr val="bg1"/>
              </a:buClr>
              <a:buFont typeface="Arial" panose="020B0604020202020204" pitchFamily="34" charset="0"/>
              <a:buChar char="•"/>
            </a:pPr>
            <a:r>
              <a:rPr lang="en-US">
                <a:solidFill>
                  <a:schemeClr val="bg1"/>
                </a:solidFill>
              </a:rPr>
              <a:t>Resource</a:t>
            </a:r>
            <a:r>
              <a:rPr lang="de-CH">
                <a:solidFill>
                  <a:schemeClr val="bg1"/>
                </a:solidFill>
              </a:rPr>
              <a:t> </a:t>
            </a:r>
            <a:r>
              <a:rPr lang="en-US">
                <a:solidFill>
                  <a:schemeClr val="bg1"/>
                </a:solidFill>
              </a:rPr>
              <a:t>constraints</a:t>
            </a:r>
            <a:r>
              <a:rPr lang="de-CH">
                <a:solidFill>
                  <a:schemeClr val="bg1"/>
                </a:solidFill>
              </a:rPr>
              <a:t> on Google </a:t>
            </a:r>
            <a:r>
              <a:rPr lang="en-CH" err="1">
                <a:solidFill>
                  <a:schemeClr val="bg1"/>
                </a:solidFill>
              </a:rPr>
              <a:t>Colab</a:t>
            </a:r>
            <a:endParaRPr lang="en-CH">
              <a:solidFill>
                <a:schemeClr val="bg1"/>
              </a:solidFill>
            </a:endParaRPr>
          </a:p>
          <a:p>
            <a:pPr algn="l">
              <a:buClr>
                <a:schemeClr val="bg1"/>
              </a:buClr>
              <a:buFont typeface="Arial" panose="020B0604020202020204" pitchFamily="34" charset="0"/>
              <a:buChar char="•"/>
            </a:pPr>
            <a:r>
              <a:rPr lang="de-CH" altLang="ko-KR">
                <a:solidFill>
                  <a:schemeClr val="bg1"/>
                </a:solidFill>
              </a:rPr>
              <a:t>Crash </a:t>
            </a:r>
            <a:r>
              <a:rPr lang="en-US" altLang="ko-KR">
                <a:solidFill>
                  <a:schemeClr val="bg1"/>
                </a:solidFill>
              </a:rPr>
              <a:t>several</a:t>
            </a:r>
            <a:r>
              <a:rPr lang="de-CH" altLang="ko-KR">
                <a:solidFill>
                  <a:schemeClr val="bg1"/>
                </a:solidFill>
              </a:rPr>
              <a:t> </a:t>
            </a:r>
            <a:r>
              <a:rPr lang="en-US" altLang="ko-KR">
                <a:solidFill>
                  <a:schemeClr val="bg1"/>
                </a:solidFill>
              </a:rPr>
              <a:t>times</a:t>
            </a:r>
          </a:p>
          <a:p>
            <a:pPr algn="l">
              <a:buClr>
                <a:schemeClr val="bg1"/>
              </a:buClr>
              <a:buFont typeface="Arial" panose="020B0604020202020204" pitchFamily="34" charset="0"/>
              <a:buChar char="•"/>
            </a:pPr>
            <a:r>
              <a:rPr lang="en-US">
                <a:solidFill>
                  <a:schemeClr val="bg1"/>
                </a:solidFill>
              </a:rPr>
              <a:t>A</a:t>
            </a:r>
            <a:r>
              <a:rPr lang="de-CH">
                <a:solidFill>
                  <a:schemeClr val="bg1"/>
                </a:solidFill>
              </a:rPr>
              <a:t> </a:t>
            </a:r>
            <a:r>
              <a:rPr lang="en-US">
                <a:solidFill>
                  <a:schemeClr val="bg1"/>
                </a:solidFill>
              </a:rPr>
              <a:t>big</a:t>
            </a:r>
            <a:r>
              <a:rPr lang="de-CH">
                <a:solidFill>
                  <a:schemeClr val="bg1"/>
                </a:solidFill>
              </a:rPr>
              <a:t> </a:t>
            </a:r>
            <a:r>
              <a:rPr lang="en-US">
                <a:solidFill>
                  <a:schemeClr val="bg1"/>
                </a:solidFill>
              </a:rPr>
              <a:t>dataset</a:t>
            </a:r>
            <a:r>
              <a:rPr lang="de-CH">
                <a:solidFill>
                  <a:schemeClr val="bg1"/>
                </a:solidFill>
              </a:rPr>
              <a:t> </a:t>
            </a:r>
            <a:r>
              <a:rPr lang="en-US">
                <a:solidFill>
                  <a:schemeClr val="bg1"/>
                </a:solidFill>
              </a:rPr>
              <a:t>with</a:t>
            </a:r>
            <a:r>
              <a:rPr lang="de-CH">
                <a:solidFill>
                  <a:schemeClr val="bg1"/>
                </a:solidFill>
              </a:rPr>
              <a:t> 6m Wiki </a:t>
            </a:r>
            <a:r>
              <a:rPr lang="en-US">
                <a:solidFill>
                  <a:schemeClr val="bg1"/>
                </a:solidFill>
              </a:rPr>
              <a:t>articles</a:t>
            </a:r>
          </a:p>
          <a:p>
            <a:pPr lvl="0" algn="l">
              <a:buClr>
                <a:schemeClr val="bg1"/>
              </a:buClr>
              <a:buFont typeface="Arial" panose="020B0604020202020204" pitchFamily="34" charset="0"/>
              <a:buChar char="•"/>
            </a:pPr>
            <a:r>
              <a:rPr lang="de-CH">
                <a:solidFill>
                  <a:schemeClr val="bg1"/>
                </a:solidFill>
              </a:rPr>
              <a:t>Not </a:t>
            </a:r>
            <a:r>
              <a:rPr lang="de-CH" err="1">
                <a:solidFill>
                  <a:schemeClr val="bg1"/>
                </a:solidFill>
              </a:rPr>
              <a:t>enough</a:t>
            </a:r>
            <a:r>
              <a:rPr lang="de-CH">
                <a:solidFill>
                  <a:schemeClr val="bg1"/>
                </a:solidFill>
              </a:rPr>
              <a:t> GPU </a:t>
            </a:r>
            <a:r>
              <a:rPr lang="de-CH" err="1">
                <a:solidFill>
                  <a:schemeClr val="bg1"/>
                </a:solidFill>
              </a:rPr>
              <a:t>to</a:t>
            </a:r>
            <a:r>
              <a:rPr lang="de-CH">
                <a:solidFill>
                  <a:schemeClr val="bg1"/>
                </a:solidFill>
              </a:rPr>
              <a:t> </a:t>
            </a:r>
            <a:r>
              <a:rPr lang="de-CH" err="1">
                <a:solidFill>
                  <a:schemeClr val="bg1"/>
                </a:solidFill>
              </a:rPr>
              <a:t>train</a:t>
            </a:r>
            <a:r>
              <a:rPr lang="de-CH">
                <a:solidFill>
                  <a:schemeClr val="bg1"/>
                </a:solidFill>
              </a:rPr>
              <a:t> </a:t>
            </a:r>
            <a:r>
              <a:rPr lang="de-CH" err="1">
                <a:solidFill>
                  <a:schemeClr val="bg1"/>
                </a:solidFill>
              </a:rPr>
              <a:t>models</a:t>
            </a:r>
            <a:r>
              <a:rPr lang="de-CH">
                <a:solidFill>
                  <a:schemeClr val="bg1"/>
                </a:solidFill>
              </a:rPr>
              <a:t> =&gt; </a:t>
            </a:r>
            <a:r>
              <a:rPr lang="en-US">
                <a:solidFill>
                  <a:schemeClr val="bg1"/>
                </a:solidFill>
              </a:rPr>
              <a:t>smaller</a:t>
            </a:r>
            <a:r>
              <a:rPr lang="de-CH">
                <a:solidFill>
                  <a:schemeClr val="bg1"/>
                </a:solidFill>
              </a:rPr>
              <a:t> </a:t>
            </a:r>
            <a:r>
              <a:rPr lang="de-CH" err="1">
                <a:solidFill>
                  <a:schemeClr val="bg1"/>
                </a:solidFill>
              </a:rPr>
              <a:t>dataset</a:t>
            </a:r>
            <a:r>
              <a:rPr lang="de-CH">
                <a:solidFill>
                  <a:schemeClr val="bg1"/>
                </a:solidFill>
              </a:rPr>
              <a:t> &amp; </a:t>
            </a:r>
            <a:r>
              <a:rPr lang="de-CH" err="1">
                <a:solidFill>
                  <a:schemeClr val="bg1"/>
                </a:solidFill>
              </a:rPr>
              <a:t>put</a:t>
            </a:r>
            <a:r>
              <a:rPr lang="de-CH">
                <a:solidFill>
                  <a:schemeClr val="bg1"/>
                </a:solidFill>
              </a:rPr>
              <a:t> </a:t>
            </a:r>
            <a:r>
              <a:rPr lang="de-CH" err="1">
                <a:solidFill>
                  <a:schemeClr val="bg1"/>
                </a:solidFill>
              </a:rPr>
              <a:t>into</a:t>
            </a:r>
            <a:r>
              <a:rPr lang="de-CH">
                <a:solidFill>
                  <a:schemeClr val="bg1"/>
                </a:solidFill>
              </a:rPr>
              <a:t> </a:t>
            </a:r>
            <a:r>
              <a:rPr lang="de-CH" err="1">
                <a:solidFill>
                  <a:schemeClr val="bg1"/>
                </a:solidFill>
              </a:rPr>
              <a:t>small</a:t>
            </a:r>
            <a:r>
              <a:rPr lang="de-CH">
                <a:solidFill>
                  <a:schemeClr val="bg1"/>
                </a:solidFill>
              </a:rPr>
              <a:t> </a:t>
            </a:r>
            <a:r>
              <a:rPr lang="de-CH" err="1">
                <a:solidFill>
                  <a:schemeClr val="bg1"/>
                </a:solidFill>
              </a:rPr>
              <a:t>batchs</a:t>
            </a:r>
            <a:r>
              <a:rPr lang="de-CH">
                <a:solidFill>
                  <a:schemeClr val="bg1"/>
                </a:solidFill>
              </a:rPr>
              <a:t> =&gt; </a:t>
            </a:r>
            <a:r>
              <a:rPr lang="en-US">
                <a:solidFill>
                  <a:schemeClr val="bg1"/>
                </a:solidFill>
              </a:rPr>
              <a:t>longer</a:t>
            </a:r>
            <a:r>
              <a:rPr lang="de-CH">
                <a:solidFill>
                  <a:schemeClr val="bg1"/>
                </a:solidFill>
              </a:rPr>
              <a:t> time </a:t>
            </a:r>
            <a:r>
              <a:rPr lang="de-CH" err="1">
                <a:solidFill>
                  <a:schemeClr val="bg1"/>
                </a:solidFill>
              </a:rPr>
              <a:t>to</a:t>
            </a:r>
            <a:r>
              <a:rPr lang="de-CH">
                <a:solidFill>
                  <a:schemeClr val="bg1"/>
                </a:solidFill>
              </a:rPr>
              <a:t> </a:t>
            </a:r>
            <a:r>
              <a:rPr lang="de-CH" err="1">
                <a:solidFill>
                  <a:schemeClr val="bg1"/>
                </a:solidFill>
              </a:rPr>
              <a:t>train</a:t>
            </a:r>
            <a:endParaRPr lang="de-CH">
              <a:solidFill>
                <a:schemeClr val="bg1"/>
              </a:solidFill>
            </a:endParaRPr>
          </a:p>
          <a:p>
            <a:pPr algn="l">
              <a:buClr>
                <a:schemeClr val="bg1"/>
              </a:buClr>
              <a:buFont typeface="Arial" panose="020B0604020202020204" pitchFamily="34" charset="0"/>
              <a:buChar char="•"/>
            </a:pPr>
            <a:r>
              <a:rPr lang="de-CH" altLang="ko-KR">
                <a:solidFill>
                  <a:schemeClr val="bg1"/>
                </a:solidFill>
              </a:rPr>
              <a:t>Pro vs. Pro +</a:t>
            </a:r>
          </a:p>
          <a:p>
            <a:pPr algn="l">
              <a:buClr>
                <a:schemeClr val="bg1"/>
              </a:buClr>
              <a:buFont typeface="Arial" panose="020B0604020202020204" pitchFamily="34" charset="0"/>
              <a:buChar char="•"/>
            </a:pPr>
            <a:r>
              <a:rPr lang="de-CH" altLang="ko-KR">
                <a:solidFill>
                  <a:schemeClr val="bg1"/>
                </a:solidFill>
              </a:rPr>
              <a:t>Hard </a:t>
            </a:r>
            <a:r>
              <a:rPr lang="de-CH" altLang="ko-KR" err="1">
                <a:solidFill>
                  <a:schemeClr val="bg1"/>
                </a:solidFill>
              </a:rPr>
              <a:t>to</a:t>
            </a:r>
            <a:r>
              <a:rPr lang="de-CH" altLang="ko-KR">
                <a:solidFill>
                  <a:schemeClr val="bg1"/>
                </a:solidFill>
              </a:rPr>
              <a:t> </a:t>
            </a:r>
            <a:r>
              <a:rPr lang="de-CH" altLang="ko-KR" err="1">
                <a:solidFill>
                  <a:schemeClr val="bg1"/>
                </a:solidFill>
              </a:rPr>
              <a:t>decide</a:t>
            </a:r>
            <a:r>
              <a:rPr lang="de-CH" altLang="ko-KR">
                <a:solidFill>
                  <a:schemeClr val="bg1"/>
                </a:solidFill>
              </a:rPr>
              <a:t> </a:t>
            </a:r>
            <a:r>
              <a:rPr lang="de-CH" altLang="ko-KR" err="1">
                <a:solidFill>
                  <a:schemeClr val="bg1"/>
                </a:solidFill>
              </a:rPr>
              <a:t>the</a:t>
            </a:r>
            <a:r>
              <a:rPr lang="de-CH" altLang="ko-KR">
                <a:solidFill>
                  <a:schemeClr val="bg1"/>
                </a:solidFill>
              </a:rPr>
              <a:t> </a:t>
            </a:r>
            <a:r>
              <a:rPr lang="de-CH" altLang="ko-KR" err="1">
                <a:solidFill>
                  <a:schemeClr val="bg1"/>
                </a:solidFill>
              </a:rPr>
              <a:t>topic</a:t>
            </a:r>
            <a:endParaRPr lang="de-CH" altLang="ko-KR">
              <a:solidFill>
                <a:schemeClr val="bg1"/>
              </a:solidFill>
            </a:endParaRPr>
          </a:p>
          <a:p>
            <a:pPr algn="l">
              <a:buClr>
                <a:schemeClr val="bg1"/>
              </a:buClr>
              <a:buFont typeface="Arial" panose="020B0604020202020204" pitchFamily="34" charset="0"/>
              <a:buChar char="•"/>
            </a:pPr>
            <a:r>
              <a:rPr lang="de-CH" altLang="ko-KR">
                <a:solidFill>
                  <a:schemeClr val="bg1"/>
                </a:solidFill>
              </a:rPr>
              <a:t>Most </a:t>
            </a:r>
            <a:r>
              <a:rPr lang="de-CH" altLang="ko-KR" err="1">
                <a:solidFill>
                  <a:schemeClr val="bg1"/>
                </a:solidFill>
              </a:rPr>
              <a:t>members</a:t>
            </a:r>
            <a:r>
              <a:rPr lang="de-CH" altLang="ko-KR">
                <a:solidFill>
                  <a:schemeClr val="bg1"/>
                </a:solidFill>
              </a:rPr>
              <a:t> </a:t>
            </a:r>
            <a:r>
              <a:rPr lang="de-CH" altLang="ko-KR" err="1">
                <a:solidFill>
                  <a:schemeClr val="bg1"/>
                </a:solidFill>
              </a:rPr>
              <a:t>did</a:t>
            </a:r>
            <a:r>
              <a:rPr lang="de-CH" altLang="ko-KR">
                <a:solidFill>
                  <a:schemeClr val="bg1"/>
                </a:solidFill>
              </a:rPr>
              <a:t> not </a:t>
            </a:r>
            <a:r>
              <a:rPr lang="de-CH" altLang="ko-KR" err="1">
                <a:solidFill>
                  <a:schemeClr val="bg1"/>
                </a:solidFill>
              </a:rPr>
              <a:t>register</a:t>
            </a:r>
            <a:r>
              <a:rPr lang="de-CH" altLang="ko-KR">
                <a:solidFill>
                  <a:schemeClr val="bg1"/>
                </a:solidFill>
              </a:rPr>
              <a:t> in </a:t>
            </a:r>
            <a:r>
              <a:rPr lang="de-CH" altLang="ko-KR" err="1">
                <a:solidFill>
                  <a:schemeClr val="bg1"/>
                </a:solidFill>
              </a:rPr>
              <a:t>the</a:t>
            </a:r>
            <a:r>
              <a:rPr lang="de-CH" altLang="ko-KR">
                <a:solidFill>
                  <a:schemeClr val="bg1"/>
                </a:solidFill>
              </a:rPr>
              <a:t> NLP </a:t>
            </a:r>
            <a:r>
              <a:rPr lang="de-CH" altLang="ko-KR" err="1">
                <a:solidFill>
                  <a:schemeClr val="bg1"/>
                </a:solidFill>
              </a:rPr>
              <a:t>class</a:t>
            </a:r>
            <a:r>
              <a:rPr lang="de-CH" altLang="ko-KR">
                <a:solidFill>
                  <a:schemeClr val="bg1"/>
                </a:solidFill>
              </a:rPr>
              <a:t> </a:t>
            </a:r>
            <a:r>
              <a:rPr lang="de-CH" altLang="ko-KR" err="1">
                <a:solidFill>
                  <a:schemeClr val="bg1"/>
                </a:solidFill>
              </a:rPr>
              <a:t>this</a:t>
            </a:r>
            <a:r>
              <a:rPr lang="de-CH" altLang="ko-KR">
                <a:solidFill>
                  <a:schemeClr val="bg1"/>
                </a:solidFill>
              </a:rPr>
              <a:t> </a:t>
            </a:r>
            <a:r>
              <a:rPr lang="de-CH" altLang="ko-KR" err="1">
                <a:solidFill>
                  <a:schemeClr val="bg1"/>
                </a:solidFill>
              </a:rPr>
              <a:t>semester</a:t>
            </a:r>
            <a:r>
              <a:rPr lang="de-CH" altLang="ko-KR">
                <a:solidFill>
                  <a:schemeClr val="bg1"/>
                </a:solidFill>
              </a:rPr>
              <a:t> =&gt; </a:t>
            </a:r>
            <a:r>
              <a:rPr lang="de-CH" altLang="ko-KR" err="1">
                <a:solidFill>
                  <a:schemeClr val="bg1"/>
                </a:solidFill>
              </a:rPr>
              <a:t>new</a:t>
            </a:r>
            <a:r>
              <a:rPr lang="de-CH" altLang="ko-KR">
                <a:solidFill>
                  <a:schemeClr val="bg1"/>
                </a:solidFill>
              </a:rPr>
              <a:t> &amp; </a:t>
            </a:r>
            <a:r>
              <a:rPr lang="de-CH" altLang="ko-KR" err="1">
                <a:solidFill>
                  <a:schemeClr val="bg1"/>
                </a:solidFill>
              </a:rPr>
              <a:t>inexperience</a:t>
            </a:r>
            <a:r>
              <a:rPr lang="de-CH" altLang="ko-KR">
                <a:solidFill>
                  <a:schemeClr val="bg1"/>
                </a:solidFill>
              </a:rPr>
              <a:t> </a:t>
            </a:r>
          </a:p>
        </p:txBody>
      </p:sp>
      <p:sp>
        <p:nvSpPr>
          <p:cNvPr id="580" name="Google Shape;580;p52"/>
          <p:cNvSpPr/>
          <p:nvPr/>
        </p:nvSpPr>
        <p:spPr>
          <a:xfrm>
            <a:off x="1352111" y="712925"/>
            <a:ext cx="6439800" cy="19800"/>
          </a:xfrm>
          <a:prstGeom prst="rect">
            <a:avLst/>
          </a:prstGeom>
          <a:gradFill>
            <a:gsLst>
              <a:gs pos="0">
                <a:srgbClr val="FFFFFF">
                  <a:alpha val="0"/>
                </a:srgbClr>
              </a:gs>
              <a:gs pos="11000">
                <a:srgbClr val="FFFFFF">
                  <a:alpha val="0"/>
                </a:srgbClr>
              </a:gs>
              <a:gs pos="48000">
                <a:srgbClr val="8CFFFF"/>
              </a:gs>
              <a:gs pos="92000">
                <a:srgbClr val="FFFFFF">
                  <a:alpha val="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2"/>
          <p:cNvSpPr/>
          <p:nvPr/>
        </p:nvSpPr>
        <p:spPr>
          <a:xfrm>
            <a:off x="1422002" y="2435623"/>
            <a:ext cx="2163000" cy="45719"/>
          </a:xfrm>
          <a:prstGeom prst="rect">
            <a:avLst/>
          </a:prstGeom>
          <a:gradFill>
            <a:gsLst>
              <a:gs pos="0">
                <a:srgbClr val="FFFFFF">
                  <a:alpha val="0"/>
                </a:srgbClr>
              </a:gs>
              <a:gs pos="11000">
                <a:srgbClr val="FFFFFF">
                  <a:alpha val="0"/>
                </a:srgbClr>
              </a:gs>
              <a:gs pos="48000">
                <a:srgbClr val="8CFFFF"/>
              </a:gs>
              <a:gs pos="92000">
                <a:srgbClr val="FFFFFF">
                  <a:alpha val="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a:extLst>
              <a:ext uri="{FF2B5EF4-FFF2-40B4-BE49-F238E27FC236}">
                <a16:creationId xmlns:a16="http://schemas.microsoft.com/office/drawing/2014/main" id="{341E8F56-E115-E1B1-CD8A-09D8C8C2D4A4}"/>
              </a:ext>
            </a:extLst>
          </p:cNvPr>
          <p:cNvPicPr>
            <a:picLocks noChangeAspect="1" noChangeArrowheads="1"/>
          </p:cNvPicPr>
          <p:nvPr/>
        </p:nvPicPr>
        <p:blipFill>
          <a:blip r:embed="rId3"/>
          <a:srcRect/>
          <a:stretch/>
        </p:blipFill>
        <p:spPr bwMode="auto">
          <a:xfrm>
            <a:off x="2111052" y="1083817"/>
            <a:ext cx="689286" cy="689286"/>
          </a:xfrm>
          <a:prstGeom prst="rect">
            <a:avLst/>
          </a:prstGeom>
          <a:noFill/>
          <a:extLst>
            <a:ext uri="{909E8E84-426E-40DD-AFC4-6F175D3DCCD1}">
              <a14:hiddenFill xmlns:a14="http://schemas.microsoft.com/office/drawing/2010/main">
                <a:solidFill>
                  <a:srgbClr val="FFFFFF"/>
                </a:solidFill>
              </a14:hiddenFill>
            </a:ext>
          </a:extLst>
        </p:spPr>
      </p:pic>
      <p:sp>
        <p:nvSpPr>
          <p:cNvPr id="49" name="Google Shape;571;p52">
            <a:extLst>
              <a:ext uri="{FF2B5EF4-FFF2-40B4-BE49-F238E27FC236}">
                <a16:creationId xmlns:a16="http://schemas.microsoft.com/office/drawing/2014/main" id="{829FAFD0-AC06-D490-4120-E09A51FD9A01}"/>
              </a:ext>
            </a:extLst>
          </p:cNvPr>
          <p:cNvSpPr/>
          <p:nvPr/>
        </p:nvSpPr>
        <p:spPr>
          <a:xfrm>
            <a:off x="4866551" y="1512279"/>
            <a:ext cx="3925076" cy="3469036"/>
          </a:xfrm>
          <a:custGeom>
            <a:avLst/>
            <a:gdLst/>
            <a:ahLst/>
            <a:cxnLst/>
            <a:rect l="l" t="t" r="r" b="b"/>
            <a:pathLst>
              <a:path w="74562" h="17119" extrusionOk="0">
                <a:moveTo>
                  <a:pt x="0" y="0"/>
                </a:moveTo>
                <a:lnTo>
                  <a:pt x="74561" y="0"/>
                </a:lnTo>
                <a:lnTo>
                  <a:pt x="74561" y="17118"/>
                </a:lnTo>
                <a:lnTo>
                  <a:pt x="0" y="17118"/>
                </a:lnTo>
                <a:close/>
              </a:path>
            </a:pathLst>
          </a:custGeom>
          <a:noFill/>
          <a:ln w="28575" cap="flat" cmpd="sng">
            <a:solidFill>
              <a:srgbClr val="97C7E2"/>
            </a:solidFill>
            <a:prstDash val="solid"/>
            <a:round/>
            <a:headEnd type="none" w="sm" len="sm"/>
            <a:tailEnd type="none" w="sm" len="sm"/>
          </a:ln>
          <a:effectLst>
            <a:outerShdw blurRad="114300" dist="1905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74;p52">
            <a:extLst>
              <a:ext uri="{FF2B5EF4-FFF2-40B4-BE49-F238E27FC236}">
                <a16:creationId xmlns:a16="http://schemas.microsoft.com/office/drawing/2014/main" id="{5567D899-B037-5DEE-312A-3A279A2D67C3}"/>
              </a:ext>
            </a:extLst>
          </p:cNvPr>
          <p:cNvSpPr/>
          <p:nvPr/>
        </p:nvSpPr>
        <p:spPr>
          <a:xfrm>
            <a:off x="6183408" y="1009726"/>
            <a:ext cx="910500" cy="910500"/>
          </a:xfrm>
          <a:prstGeom prst="ellipse">
            <a:avLst/>
          </a:prstGeom>
          <a:solidFill>
            <a:schemeClr val="accent2"/>
          </a:solidFill>
          <a:ln w="28575" cap="flat" cmpd="sng">
            <a:solidFill>
              <a:schemeClr val="lt1"/>
            </a:solidFill>
            <a:prstDash val="solid"/>
            <a:round/>
            <a:headEnd type="none" w="sm" len="sm"/>
            <a:tailEnd type="none" w="sm" len="sm"/>
          </a:ln>
          <a:effectLst>
            <a:outerShdw blurRad="100013" dist="1905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76;p52">
            <a:extLst>
              <a:ext uri="{FF2B5EF4-FFF2-40B4-BE49-F238E27FC236}">
                <a16:creationId xmlns:a16="http://schemas.microsoft.com/office/drawing/2014/main" id="{A0BC72D5-2D4B-87DE-2490-6F686106F930}"/>
              </a:ext>
            </a:extLst>
          </p:cNvPr>
          <p:cNvSpPr txBox="1">
            <a:spLocks/>
          </p:cNvSpPr>
          <p:nvPr/>
        </p:nvSpPr>
        <p:spPr>
          <a:xfrm>
            <a:off x="4922508" y="1835626"/>
            <a:ext cx="3432300" cy="6572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2500"/>
              <a:buFont typeface="Bebas Neue"/>
              <a:buNone/>
              <a:defRPr sz="2200" b="1" i="0" u="none" strike="noStrike" cap="none">
                <a:solidFill>
                  <a:schemeClr val="lt1"/>
                </a:solidFill>
                <a:latin typeface="Kodchasan"/>
                <a:ea typeface="Kodchasan"/>
                <a:cs typeface="Kodchasan"/>
                <a:sym typeface="Kodchasan"/>
              </a:defRPr>
            </a:lvl1pPr>
            <a:lvl2pPr marL="914400" marR="0" lvl="1" indent="-317500"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9pPr>
          </a:lstStyle>
          <a:p>
            <a:pPr marL="0" indent="0"/>
            <a:r>
              <a:rPr lang="en-GB"/>
              <a:t>Future Work</a:t>
            </a:r>
          </a:p>
        </p:txBody>
      </p:sp>
      <p:sp>
        <p:nvSpPr>
          <p:cNvPr id="54" name="Google Shape;578;p52">
            <a:extLst>
              <a:ext uri="{FF2B5EF4-FFF2-40B4-BE49-F238E27FC236}">
                <a16:creationId xmlns:a16="http://schemas.microsoft.com/office/drawing/2014/main" id="{8852D1EB-1FB3-4D73-8EAC-36DD82793565}"/>
              </a:ext>
            </a:extLst>
          </p:cNvPr>
          <p:cNvSpPr txBox="1">
            <a:spLocks/>
          </p:cNvSpPr>
          <p:nvPr/>
        </p:nvSpPr>
        <p:spPr>
          <a:xfrm>
            <a:off x="5112939" y="2487532"/>
            <a:ext cx="3432300" cy="13139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1pPr>
            <a:lvl2pPr marL="914400" marR="0" lvl="1" indent="-317500" algn="ctr"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2pPr>
            <a:lvl3pPr marL="1371600" marR="0" lvl="2" indent="-317500" algn="ctr"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3pPr>
            <a:lvl4pPr marL="1828800" marR="0" lvl="3" indent="-317500" algn="ctr"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4pPr>
            <a:lvl5pPr marL="2286000" marR="0" lvl="4" indent="-317500" algn="ctr"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5pPr>
            <a:lvl6pPr marL="2743200" marR="0" lvl="5" indent="-317500" algn="ctr"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6pPr>
            <a:lvl7pPr marL="3200400" marR="0" lvl="6" indent="-317500" algn="ctr"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7pPr>
            <a:lvl8pPr marL="3657600" marR="0" lvl="7" indent="-317500" algn="ctr"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8pPr>
            <a:lvl9pPr marL="4114800" marR="0" lvl="8" indent="-317500" algn="ctr"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9pPr>
          </a:lstStyle>
          <a:p>
            <a:pPr algn="l">
              <a:buClr>
                <a:schemeClr val="bg1"/>
              </a:buClr>
              <a:buFont typeface="Arial" panose="020B0604020202020204" pitchFamily="34" charset="0"/>
              <a:buChar char="•"/>
            </a:pPr>
            <a:r>
              <a:rPr lang="de-CH">
                <a:solidFill>
                  <a:schemeClr val="bg1"/>
                </a:solidFill>
              </a:rPr>
              <a:t>More </a:t>
            </a:r>
            <a:r>
              <a:rPr lang="de-CH" err="1">
                <a:solidFill>
                  <a:schemeClr val="bg1"/>
                </a:solidFill>
              </a:rPr>
              <a:t>complex</a:t>
            </a:r>
            <a:r>
              <a:rPr lang="de-CH">
                <a:solidFill>
                  <a:schemeClr val="bg1"/>
                </a:solidFill>
              </a:rPr>
              <a:t> </a:t>
            </a:r>
            <a:r>
              <a:rPr lang="de-CH" err="1">
                <a:solidFill>
                  <a:schemeClr val="bg1"/>
                </a:solidFill>
              </a:rPr>
              <a:t>documents</a:t>
            </a:r>
            <a:endParaRPr lang="de-CH">
              <a:solidFill>
                <a:schemeClr val="bg1"/>
              </a:solidFill>
            </a:endParaRPr>
          </a:p>
          <a:p>
            <a:pPr algn="l">
              <a:buClr>
                <a:schemeClr val="bg1"/>
              </a:buClr>
              <a:buFont typeface="Arial" panose="020B0604020202020204" pitchFamily="34" charset="0"/>
              <a:buChar char="•"/>
            </a:pPr>
            <a:r>
              <a:rPr lang="de-CH">
                <a:solidFill>
                  <a:schemeClr val="bg1"/>
                </a:solidFill>
              </a:rPr>
              <a:t>More </a:t>
            </a:r>
            <a:r>
              <a:rPr lang="de-CH" err="1">
                <a:solidFill>
                  <a:schemeClr val="bg1"/>
                </a:solidFill>
              </a:rPr>
              <a:t>complex</a:t>
            </a:r>
            <a:r>
              <a:rPr lang="de-CH">
                <a:solidFill>
                  <a:schemeClr val="bg1"/>
                </a:solidFill>
              </a:rPr>
              <a:t> </a:t>
            </a:r>
            <a:r>
              <a:rPr lang="de-CH" err="1">
                <a:solidFill>
                  <a:schemeClr val="bg1"/>
                </a:solidFill>
              </a:rPr>
              <a:t>models</a:t>
            </a:r>
            <a:endParaRPr lang="de-CH">
              <a:solidFill>
                <a:schemeClr val="bg1"/>
              </a:solidFill>
            </a:endParaRPr>
          </a:p>
          <a:p>
            <a:pPr algn="l">
              <a:buClr>
                <a:schemeClr val="bg1"/>
              </a:buClr>
              <a:buFont typeface="Arial" panose="020B0604020202020204" pitchFamily="34" charset="0"/>
              <a:buChar char="•"/>
            </a:pPr>
            <a:r>
              <a:rPr lang="de-CH" err="1">
                <a:solidFill>
                  <a:schemeClr val="bg1"/>
                </a:solidFill>
              </a:rPr>
              <a:t>Increased</a:t>
            </a:r>
            <a:r>
              <a:rPr lang="de-CH">
                <a:solidFill>
                  <a:schemeClr val="bg1"/>
                </a:solidFill>
              </a:rPr>
              <a:t> </a:t>
            </a:r>
            <a:r>
              <a:rPr lang="de-CH" err="1">
                <a:solidFill>
                  <a:schemeClr val="bg1"/>
                </a:solidFill>
              </a:rPr>
              <a:t>use</a:t>
            </a:r>
            <a:r>
              <a:rPr lang="de-CH">
                <a:solidFill>
                  <a:schemeClr val="bg1"/>
                </a:solidFill>
              </a:rPr>
              <a:t> </a:t>
            </a:r>
            <a:r>
              <a:rPr lang="de-CH" err="1">
                <a:solidFill>
                  <a:schemeClr val="bg1"/>
                </a:solidFill>
              </a:rPr>
              <a:t>of</a:t>
            </a:r>
            <a:r>
              <a:rPr lang="de-CH">
                <a:solidFill>
                  <a:schemeClr val="bg1"/>
                </a:solidFill>
              </a:rPr>
              <a:t> NLP/ NLU </a:t>
            </a:r>
            <a:r>
              <a:rPr lang="en-US">
                <a:solidFill>
                  <a:schemeClr val="bg1"/>
                </a:solidFill>
              </a:rPr>
              <a:t>techniques</a:t>
            </a:r>
          </a:p>
          <a:p>
            <a:pPr algn="l">
              <a:buClr>
                <a:schemeClr val="bg1"/>
              </a:buClr>
              <a:buFont typeface="Arial" panose="020B0604020202020204" pitchFamily="34" charset="0"/>
              <a:buChar char="•"/>
            </a:pPr>
            <a:r>
              <a:rPr lang="de-CH">
                <a:solidFill>
                  <a:schemeClr val="bg1"/>
                </a:solidFill>
              </a:rPr>
              <a:t>Use </a:t>
            </a:r>
            <a:r>
              <a:rPr lang="en-US">
                <a:solidFill>
                  <a:schemeClr val="bg1"/>
                </a:solidFill>
              </a:rPr>
              <a:t>metrics</a:t>
            </a:r>
            <a:r>
              <a:rPr lang="de-CH">
                <a:solidFill>
                  <a:schemeClr val="bg1"/>
                </a:solidFill>
              </a:rPr>
              <a:t> </a:t>
            </a:r>
            <a:r>
              <a:rPr lang="en-US">
                <a:solidFill>
                  <a:schemeClr val="bg1"/>
                </a:solidFill>
              </a:rPr>
              <a:t>to</a:t>
            </a:r>
            <a:r>
              <a:rPr lang="de-CH">
                <a:solidFill>
                  <a:schemeClr val="bg1"/>
                </a:solidFill>
              </a:rPr>
              <a:t> </a:t>
            </a:r>
            <a:r>
              <a:rPr lang="en-US">
                <a:solidFill>
                  <a:schemeClr val="bg1"/>
                </a:solidFill>
              </a:rPr>
              <a:t>evaluate</a:t>
            </a:r>
          </a:p>
        </p:txBody>
      </p:sp>
      <p:sp>
        <p:nvSpPr>
          <p:cNvPr id="55" name="Google Shape;581;p52">
            <a:extLst>
              <a:ext uri="{FF2B5EF4-FFF2-40B4-BE49-F238E27FC236}">
                <a16:creationId xmlns:a16="http://schemas.microsoft.com/office/drawing/2014/main" id="{EF39F473-B967-B840-9CAC-C905E84D21F6}"/>
              </a:ext>
            </a:extLst>
          </p:cNvPr>
          <p:cNvSpPr/>
          <p:nvPr/>
        </p:nvSpPr>
        <p:spPr>
          <a:xfrm>
            <a:off x="5557159" y="2408326"/>
            <a:ext cx="2163000" cy="45719"/>
          </a:xfrm>
          <a:prstGeom prst="rect">
            <a:avLst/>
          </a:prstGeom>
          <a:gradFill>
            <a:gsLst>
              <a:gs pos="0">
                <a:srgbClr val="FFFFFF">
                  <a:alpha val="0"/>
                </a:srgbClr>
              </a:gs>
              <a:gs pos="11000">
                <a:srgbClr val="FFFFFF">
                  <a:alpha val="0"/>
                </a:srgbClr>
              </a:gs>
              <a:gs pos="48000">
                <a:srgbClr val="8CFFFF"/>
              </a:gs>
              <a:gs pos="92000">
                <a:srgbClr val="FFFFFF">
                  <a:alpha val="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8" name="Picture 4" descr="Timeline ">
            <a:extLst>
              <a:ext uri="{FF2B5EF4-FFF2-40B4-BE49-F238E27FC236}">
                <a16:creationId xmlns:a16="http://schemas.microsoft.com/office/drawing/2014/main" id="{ACE9766E-EDE3-A1BE-949F-EB81DEFB273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299643" y="1130261"/>
            <a:ext cx="711266" cy="711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8710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8"/>
          <p:cNvSpPr/>
          <p:nvPr/>
        </p:nvSpPr>
        <p:spPr>
          <a:xfrm>
            <a:off x="577898" y="1420361"/>
            <a:ext cx="3135900" cy="1031181"/>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8"/>
          <p:cNvSpPr/>
          <p:nvPr/>
        </p:nvSpPr>
        <p:spPr>
          <a:xfrm>
            <a:off x="3369523" y="245683"/>
            <a:ext cx="3488476" cy="932551"/>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8"/>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LESSONS LEARNED</a:t>
            </a:r>
            <a:endParaRPr/>
          </a:p>
        </p:txBody>
      </p:sp>
      <p:sp>
        <p:nvSpPr>
          <p:cNvPr id="340" name="Google Shape;340;p38"/>
          <p:cNvSpPr txBox="1">
            <a:spLocks noGrp="1"/>
          </p:cNvSpPr>
          <p:nvPr>
            <p:ph type="ctrTitle"/>
          </p:nvPr>
        </p:nvSpPr>
        <p:spPr>
          <a:xfrm>
            <a:off x="4071309" y="245684"/>
            <a:ext cx="2076600" cy="48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b="0">
                <a:solidFill>
                  <a:schemeClr val="lt1"/>
                </a:solidFill>
                <a:latin typeface="Catamaran Light"/>
                <a:ea typeface="Catamaran Light"/>
                <a:cs typeface="Catamaran Light"/>
                <a:sym typeface="Catamaran Light"/>
              </a:rPr>
              <a:t>Effectiveness &amp; effeciency</a:t>
            </a:r>
            <a:br>
              <a:rPr lang="es" sz="1200" b="0">
                <a:solidFill>
                  <a:schemeClr val="lt1"/>
                </a:solidFill>
                <a:latin typeface="Catamaran Light"/>
                <a:ea typeface="Catamaran Light"/>
                <a:cs typeface="Catamaran Light"/>
                <a:sym typeface="Catamaran Light"/>
              </a:rPr>
            </a:br>
            <a:r>
              <a:rPr lang="es" sz="1200" b="0">
                <a:solidFill>
                  <a:schemeClr val="lt1"/>
                </a:solidFill>
                <a:latin typeface="Catamaran Light"/>
                <a:ea typeface="Catamaran Light"/>
                <a:cs typeface="Catamaran Light"/>
                <a:sym typeface="Catamaran Light"/>
              </a:rPr>
              <a:t>Always share ideas &amp; listen</a:t>
            </a:r>
            <a:br>
              <a:rPr lang="es" sz="1200" b="0">
                <a:solidFill>
                  <a:schemeClr val="lt1"/>
                </a:solidFill>
                <a:latin typeface="Catamaran Light"/>
                <a:ea typeface="Catamaran Light"/>
                <a:cs typeface="Catamaran Light"/>
                <a:sym typeface="Catamaran Light"/>
              </a:rPr>
            </a:br>
            <a:r>
              <a:rPr lang="es" sz="1200" b="0">
                <a:solidFill>
                  <a:schemeClr val="lt1"/>
                </a:solidFill>
                <a:latin typeface="Catamaran Light"/>
                <a:ea typeface="Catamaran Light"/>
                <a:cs typeface="Catamaran Light"/>
                <a:sym typeface="Catamaran Light"/>
              </a:rPr>
              <a:t>Open-minded</a:t>
            </a:r>
            <a:br>
              <a:rPr lang="es" sz="1200" b="0">
                <a:solidFill>
                  <a:schemeClr val="lt1"/>
                </a:solidFill>
                <a:latin typeface="Catamaran Light"/>
                <a:ea typeface="Catamaran Light"/>
                <a:cs typeface="Catamaran Light"/>
                <a:sym typeface="Catamaran Light"/>
              </a:rPr>
            </a:br>
            <a:r>
              <a:rPr lang="es" sz="1200" b="0">
                <a:solidFill>
                  <a:schemeClr val="lt1"/>
                </a:solidFill>
                <a:latin typeface="Catamaran Light"/>
                <a:ea typeface="Catamaran Light"/>
                <a:cs typeface="Catamaran Light"/>
                <a:sym typeface="Catamaran Light"/>
              </a:rPr>
              <a:t>Everyone tries </a:t>
            </a:r>
            <a:endParaRPr sz="1200" b="0">
              <a:solidFill>
                <a:schemeClr val="lt1"/>
              </a:solidFill>
              <a:latin typeface="Catamaran Light"/>
              <a:ea typeface="Catamaran Light"/>
              <a:cs typeface="Catamaran Light"/>
              <a:sym typeface="Catamaran Light"/>
            </a:endParaRPr>
          </a:p>
        </p:txBody>
      </p:sp>
      <p:sp>
        <p:nvSpPr>
          <p:cNvPr id="341" name="Google Shape;341;p38"/>
          <p:cNvSpPr txBox="1">
            <a:spLocks noGrp="1"/>
          </p:cNvSpPr>
          <p:nvPr>
            <p:ph type="ctrTitle"/>
          </p:nvPr>
        </p:nvSpPr>
        <p:spPr>
          <a:xfrm>
            <a:off x="705223" y="1692201"/>
            <a:ext cx="2830200" cy="48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chemeClr val="lt1"/>
                </a:solidFill>
              </a:rPr>
              <a:t>Collaboration</a:t>
            </a:r>
            <a:endParaRPr>
              <a:solidFill>
                <a:schemeClr val="lt1"/>
              </a:solidFill>
            </a:endParaRPr>
          </a:p>
        </p:txBody>
      </p:sp>
      <p:sp>
        <p:nvSpPr>
          <p:cNvPr id="342" name="Google Shape;342;p38"/>
          <p:cNvSpPr/>
          <p:nvPr/>
        </p:nvSpPr>
        <p:spPr>
          <a:xfrm>
            <a:off x="3369522" y="1503301"/>
            <a:ext cx="3488477" cy="850243"/>
          </a:xfrm>
          <a:prstGeom prst="rect">
            <a:avLst/>
          </a:prstGeom>
          <a:solidFill>
            <a:schemeClr val="accent1">
              <a:lumMod val="75000"/>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8"/>
          <p:cNvSpPr txBox="1">
            <a:spLocks noGrp="1"/>
          </p:cNvSpPr>
          <p:nvPr>
            <p:ph type="ctrTitle"/>
          </p:nvPr>
        </p:nvSpPr>
        <p:spPr>
          <a:xfrm>
            <a:off x="3713798" y="1486285"/>
            <a:ext cx="2887500" cy="48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b="0">
                <a:latin typeface="Catamaran Light"/>
                <a:ea typeface="Catamaran Light"/>
                <a:cs typeface="Catamaran Light"/>
                <a:sym typeface="Catamaran Light"/>
              </a:rPr>
              <a:t>Help each other</a:t>
            </a:r>
            <a:br>
              <a:rPr lang="en-US" sz="1200" b="0">
                <a:latin typeface="Catamaran Light"/>
                <a:ea typeface="Catamaran Light"/>
                <a:cs typeface="Catamaran Light"/>
                <a:sym typeface="Catamaran Light"/>
              </a:rPr>
            </a:br>
            <a:r>
              <a:rPr lang="en-US" sz="1200" b="0">
                <a:latin typeface="Catamaran Light"/>
                <a:ea typeface="Catamaran Light"/>
                <a:cs typeface="Catamaran Light"/>
                <a:sym typeface="Catamaran Light"/>
              </a:rPr>
              <a:t>Teamwork makes dreamwork</a:t>
            </a:r>
            <a:br>
              <a:rPr lang="en-US" sz="1200" b="0">
                <a:latin typeface="Catamaran Light"/>
                <a:ea typeface="Catamaran Light"/>
                <a:cs typeface="Catamaran Light"/>
                <a:sym typeface="Catamaran Light"/>
              </a:rPr>
            </a:br>
            <a:r>
              <a:rPr lang="en-US" sz="1200" b="0">
                <a:latin typeface="Catamaran Light"/>
                <a:ea typeface="Catamaran Light"/>
                <a:cs typeface="Catamaran Light"/>
                <a:sym typeface="Catamaran Light"/>
              </a:rPr>
              <a:t>Contribute strengths</a:t>
            </a:r>
            <a:br>
              <a:rPr lang="en-US" sz="1200" b="0">
                <a:latin typeface="Catamaran Light"/>
                <a:ea typeface="Catamaran Light"/>
                <a:cs typeface="Catamaran Light"/>
                <a:sym typeface="Catamaran Light"/>
              </a:rPr>
            </a:br>
            <a:r>
              <a:rPr lang="en-US" sz="1200" b="0">
                <a:latin typeface="Catamaran Light"/>
                <a:ea typeface="Catamaran Light"/>
                <a:cs typeface="Catamaran Light"/>
                <a:sym typeface="Catamaran Light"/>
              </a:rPr>
              <a:t>Use Git</a:t>
            </a:r>
          </a:p>
        </p:txBody>
      </p:sp>
      <p:sp>
        <p:nvSpPr>
          <p:cNvPr id="344" name="Google Shape;344;p38"/>
          <p:cNvSpPr/>
          <p:nvPr/>
        </p:nvSpPr>
        <p:spPr>
          <a:xfrm>
            <a:off x="3365371" y="2795863"/>
            <a:ext cx="3488476" cy="856593"/>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8"/>
          <p:cNvSpPr txBox="1">
            <a:spLocks noGrp="1"/>
          </p:cNvSpPr>
          <p:nvPr>
            <p:ph type="ctrTitle"/>
          </p:nvPr>
        </p:nvSpPr>
        <p:spPr>
          <a:xfrm>
            <a:off x="3713797" y="2859329"/>
            <a:ext cx="2887501" cy="48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b="0">
                <a:solidFill>
                  <a:schemeClr val="lt1"/>
                </a:solidFill>
                <a:latin typeface="Catamaran Light"/>
                <a:ea typeface="Catamaran Light"/>
                <a:cs typeface="Catamaran Light"/>
                <a:sym typeface="Catamaran Light"/>
              </a:rPr>
              <a:t>Learn extra courses from basic to higher levels</a:t>
            </a:r>
            <a:br>
              <a:rPr lang="es" sz="1200" b="0">
                <a:solidFill>
                  <a:schemeClr val="lt1"/>
                </a:solidFill>
                <a:latin typeface="Catamaran Light"/>
                <a:ea typeface="Catamaran Light"/>
                <a:cs typeface="Catamaran Light"/>
                <a:sym typeface="Catamaran Light"/>
              </a:rPr>
            </a:br>
            <a:r>
              <a:rPr lang="es" sz="1200" b="0">
                <a:solidFill>
                  <a:schemeClr val="lt1"/>
                </a:solidFill>
                <a:latin typeface="Catamaran Light"/>
                <a:ea typeface="Catamaran Light"/>
                <a:cs typeface="Catamaran Light"/>
                <a:sym typeface="Catamaran Light"/>
              </a:rPr>
              <a:t>Dig deeper into the topics</a:t>
            </a:r>
            <a:br>
              <a:rPr lang="es" sz="1200" b="0">
                <a:solidFill>
                  <a:schemeClr val="lt1"/>
                </a:solidFill>
                <a:latin typeface="Catamaran Light"/>
                <a:ea typeface="Catamaran Light"/>
                <a:cs typeface="Catamaran Light"/>
                <a:sym typeface="Catamaran Light"/>
              </a:rPr>
            </a:br>
            <a:endParaRPr sz="1200" b="0">
              <a:solidFill>
                <a:schemeClr val="lt1"/>
              </a:solidFill>
              <a:latin typeface="Catamaran Light"/>
              <a:ea typeface="Catamaran Light"/>
              <a:cs typeface="Catamaran Light"/>
              <a:sym typeface="Catamaran Light"/>
            </a:endParaRPr>
          </a:p>
        </p:txBody>
      </p:sp>
      <p:sp>
        <p:nvSpPr>
          <p:cNvPr id="346" name="Google Shape;346;p38"/>
          <p:cNvSpPr/>
          <p:nvPr/>
        </p:nvSpPr>
        <p:spPr>
          <a:xfrm>
            <a:off x="577898" y="200370"/>
            <a:ext cx="3135900" cy="1031181"/>
          </a:xfrm>
          <a:prstGeom prst="rect">
            <a:avLst/>
          </a:prstGeom>
          <a:solidFill>
            <a:schemeClr val="accent1">
              <a:lumMod val="60000"/>
              <a:lumOff val="40000"/>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8"/>
          <p:cNvSpPr txBox="1">
            <a:spLocks noGrp="1"/>
          </p:cNvSpPr>
          <p:nvPr>
            <p:ph type="ctrTitle"/>
          </p:nvPr>
        </p:nvSpPr>
        <p:spPr>
          <a:xfrm>
            <a:off x="705223" y="461255"/>
            <a:ext cx="2830200" cy="48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chemeClr val="lt1"/>
                </a:solidFill>
              </a:rPr>
              <a:t>Communication</a:t>
            </a:r>
            <a:endParaRPr>
              <a:solidFill>
                <a:schemeClr val="lt1"/>
              </a:solidFill>
            </a:endParaRPr>
          </a:p>
        </p:txBody>
      </p:sp>
      <p:sp>
        <p:nvSpPr>
          <p:cNvPr id="348" name="Google Shape;348;p38"/>
          <p:cNvSpPr/>
          <p:nvPr/>
        </p:nvSpPr>
        <p:spPr>
          <a:xfrm>
            <a:off x="577898" y="2632708"/>
            <a:ext cx="3135900" cy="1092138"/>
          </a:xfrm>
          <a:prstGeom prst="rect">
            <a:avLst/>
          </a:prstGeom>
          <a:solidFill>
            <a:schemeClr val="accent1">
              <a:lumMod val="60000"/>
              <a:lumOff val="40000"/>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8"/>
          <p:cNvSpPr txBox="1">
            <a:spLocks noGrp="1"/>
          </p:cNvSpPr>
          <p:nvPr>
            <p:ph type="ctrTitle"/>
          </p:nvPr>
        </p:nvSpPr>
        <p:spPr>
          <a:xfrm>
            <a:off x="1056949" y="2935027"/>
            <a:ext cx="2140255" cy="48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NLP</a:t>
            </a:r>
            <a:endParaRPr>
              <a:solidFill>
                <a:schemeClr val="lt1"/>
              </a:solidFill>
            </a:endParaRPr>
          </a:p>
        </p:txBody>
      </p:sp>
      <p:sp>
        <p:nvSpPr>
          <p:cNvPr id="15" name="Google Shape;337;p38">
            <a:extLst>
              <a:ext uri="{FF2B5EF4-FFF2-40B4-BE49-F238E27FC236}">
                <a16:creationId xmlns:a16="http://schemas.microsoft.com/office/drawing/2014/main" id="{DCB8B10E-7B8A-310E-6C6C-FBBA1EA371EF}"/>
              </a:ext>
            </a:extLst>
          </p:cNvPr>
          <p:cNvSpPr/>
          <p:nvPr/>
        </p:nvSpPr>
        <p:spPr>
          <a:xfrm>
            <a:off x="577898" y="3910397"/>
            <a:ext cx="3135900" cy="1031181"/>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41;p38">
            <a:extLst>
              <a:ext uri="{FF2B5EF4-FFF2-40B4-BE49-F238E27FC236}">
                <a16:creationId xmlns:a16="http://schemas.microsoft.com/office/drawing/2014/main" id="{92E778D8-EE5D-438F-D9B5-CB8E20945B6E}"/>
              </a:ext>
            </a:extLst>
          </p:cNvPr>
          <p:cNvSpPr txBox="1">
            <a:spLocks/>
          </p:cNvSpPr>
          <p:nvPr/>
        </p:nvSpPr>
        <p:spPr>
          <a:xfrm>
            <a:off x="705223" y="4182237"/>
            <a:ext cx="2830200" cy="487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pPr algn="ctr"/>
            <a:r>
              <a:rPr lang="en-US">
                <a:solidFill>
                  <a:schemeClr val="lt1"/>
                </a:solidFill>
                <a:latin typeface="Kodchasan"/>
                <a:sym typeface="Kodchasan"/>
              </a:rPr>
              <a:t>Applications</a:t>
            </a:r>
          </a:p>
        </p:txBody>
      </p:sp>
      <p:sp>
        <p:nvSpPr>
          <p:cNvPr id="17" name="Google Shape;342;p38">
            <a:extLst>
              <a:ext uri="{FF2B5EF4-FFF2-40B4-BE49-F238E27FC236}">
                <a16:creationId xmlns:a16="http://schemas.microsoft.com/office/drawing/2014/main" id="{D29DA2B9-81B2-9414-4EB2-243D26BD696C}"/>
              </a:ext>
            </a:extLst>
          </p:cNvPr>
          <p:cNvSpPr/>
          <p:nvPr/>
        </p:nvSpPr>
        <p:spPr>
          <a:xfrm>
            <a:off x="3369522" y="4016351"/>
            <a:ext cx="3488475" cy="812745"/>
          </a:xfrm>
          <a:prstGeom prst="rect">
            <a:avLst/>
          </a:prstGeom>
          <a:solidFill>
            <a:schemeClr val="accent5">
              <a:lumMod val="40000"/>
              <a:lumOff val="60000"/>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43;p38">
            <a:extLst>
              <a:ext uri="{FF2B5EF4-FFF2-40B4-BE49-F238E27FC236}">
                <a16:creationId xmlns:a16="http://schemas.microsoft.com/office/drawing/2014/main" id="{55DA98AE-C250-53BB-2EF4-9F36F76DBABF}"/>
              </a:ext>
            </a:extLst>
          </p:cNvPr>
          <p:cNvSpPr txBox="1">
            <a:spLocks/>
          </p:cNvSpPr>
          <p:nvPr/>
        </p:nvSpPr>
        <p:spPr>
          <a:xfrm>
            <a:off x="4008706" y="4094775"/>
            <a:ext cx="2554383" cy="487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pPr algn="ctr"/>
            <a:r>
              <a:rPr lang="en-US" sz="1200" b="0">
                <a:latin typeface="Catamaran Light"/>
                <a:ea typeface="Catamaran Light"/>
                <a:cs typeface="Catamaran Light"/>
                <a:sym typeface="Catamaran Light"/>
              </a:rPr>
              <a:t>Explore how well models can generate texts</a:t>
            </a:r>
          </a:p>
          <a:p>
            <a:pPr algn="ctr"/>
            <a:r>
              <a:rPr lang="en-US" sz="1200" b="0">
                <a:latin typeface="Catamaran Light"/>
                <a:ea typeface="Catamaran Light"/>
                <a:cs typeface="Catamaran Light"/>
                <a:sym typeface="Catamaran Light"/>
              </a:rPr>
              <a:t>Understand fake texts to detect them</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grpSp>
        <p:nvGrpSpPr>
          <p:cNvPr id="1132" name="Google Shape;1132;p73"/>
          <p:cNvGrpSpPr/>
          <p:nvPr/>
        </p:nvGrpSpPr>
        <p:grpSpPr>
          <a:xfrm>
            <a:off x="2062701" y="1168614"/>
            <a:ext cx="5018605" cy="2324700"/>
            <a:chOff x="832911" y="751027"/>
            <a:chExt cx="7478177" cy="3641447"/>
          </a:xfrm>
        </p:grpSpPr>
        <p:sp>
          <p:nvSpPr>
            <p:cNvPr id="1133" name="Google Shape;1133;p73"/>
            <p:cNvSpPr/>
            <p:nvPr/>
          </p:nvSpPr>
          <p:spPr>
            <a:xfrm>
              <a:off x="832911" y="751027"/>
              <a:ext cx="7478177" cy="3641447"/>
            </a:xfrm>
            <a:custGeom>
              <a:avLst/>
              <a:gdLst/>
              <a:ahLst/>
              <a:cxnLst/>
              <a:rect l="l" t="t" r="r" b="b"/>
              <a:pathLst>
                <a:path w="52666" h="29862" extrusionOk="0">
                  <a:moveTo>
                    <a:pt x="50286" y="29116"/>
                  </a:moveTo>
                  <a:cubicBezTo>
                    <a:pt x="50145" y="29539"/>
                    <a:pt x="49741" y="29842"/>
                    <a:pt x="49298" y="29862"/>
                  </a:cubicBezTo>
                  <a:lnTo>
                    <a:pt x="3368" y="29862"/>
                  </a:lnTo>
                  <a:cubicBezTo>
                    <a:pt x="2904" y="29842"/>
                    <a:pt x="2521" y="29539"/>
                    <a:pt x="2380" y="29116"/>
                  </a:cubicBezTo>
                  <a:cubicBezTo>
                    <a:pt x="2380" y="29116"/>
                    <a:pt x="0" y="21071"/>
                    <a:pt x="0" y="14820"/>
                  </a:cubicBezTo>
                  <a:cubicBezTo>
                    <a:pt x="0" y="8590"/>
                    <a:pt x="2380" y="747"/>
                    <a:pt x="2380" y="747"/>
                  </a:cubicBezTo>
                  <a:cubicBezTo>
                    <a:pt x="2521" y="303"/>
                    <a:pt x="2904" y="1"/>
                    <a:pt x="3368" y="1"/>
                  </a:cubicBezTo>
                  <a:lnTo>
                    <a:pt x="49298" y="1"/>
                  </a:lnTo>
                  <a:cubicBezTo>
                    <a:pt x="49741" y="1"/>
                    <a:pt x="50145" y="303"/>
                    <a:pt x="50286" y="747"/>
                  </a:cubicBezTo>
                  <a:cubicBezTo>
                    <a:pt x="50286" y="747"/>
                    <a:pt x="52665" y="8590"/>
                    <a:pt x="52665" y="14820"/>
                  </a:cubicBezTo>
                  <a:cubicBezTo>
                    <a:pt x="52665" y="21071"/>
                    <a:pt x="50286" y="29116"/>
                    <a:pt x="50286" y="29116"/>
                  </a:cubicBezTo>
                  <a:close/>
                </a:path>
              </a:pathLst>
            </a:custGeom>
            <a:gradFill>
              <a:gsLst>
                <a:gs pos="0">
                  <a:srgbClr val="0A3250"/>
                </a:gs>
                <a:gs pos="100000">
                  <a:srgbClr val="010101"/>
                </a:gs>
              </a:gsLst>
              <a:lin ang="5400012" scaled="0"/>
            </a:gradFill>
            <a:ln w="28575" cap="flat" cmpd="sng">
              <a:solidFill>
                <a:srgbClr val="FFFFFF"/>
              </a:solidFill>
              <a:prstDash val="solid"/>
              <a:round/>
              <a:headEnd type="none" w="sm" len="sm"/>
              <a:tailEnd type="none" w="sm" len="sm"/>
            </a:ln>
            <a:effectLst>
              <a:outerShdw blurRad="157163" dist="9525" algn="bl" rotWithShape="0">
                <a:srgbClr val="7EFFFF"/>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4" name="Google Shape;1134;p73"/>
            <p:cNvGrpSpPr/>
            <p:nvPr/>
          </p:nvGrpSpPr>
          <p:grpSpPr>
            <a:xfrm>
              <a:off x="852526" y="765015"/>
              <a:ext cx="7438956" cy="3621100"/>
              <a:chOff x="852526" y="765015"/>
              <a:chExt cx="7438956" cy="3621100"/>
            </a:xfrm>
          </p:grpSpPr>
          <p:sp>
            <p:nvSpPr>
              <p:cNvPr id="1135" name="Google Shape;1135;p73"/>
              <p:cNvSpPr/>
              <p:nvPr/>
            </p:nvSpPr>
            <p:spPr>
              <a:xfrm>
                <a:off x="852541" y="765015"/>
                <a:ext cx="7438941" cy="3613451"/>
              </a:xfrm>
              <a:custGeom>
                <a:avLst/>
                <a:gdLst/>
                <a:ahLst/>
                <a:cxnLst/>
                <a:rect l="l" t="t" r="r" b="b"/>
                <a:pathLst>
                  <a:path w="52666" h="29862" extrusionOk="0">
                    <a:moveTo>
                      <a:pt x="50286" y="29116"/>
                    </a:moveTo>
                    <a:cubicBezTo>
                      <a:pt x="50145" y="29539"/>
                      <a:pt x="49741" y="29842"/>
                      <a:pt x="49298" y="29862"/>
                    </a:cubicBezTo>
                    <a:lnTo>
                      <a:pt x="3368" y="29862"/>
                    </a:lnTo>
                    <a:cubicBezTo>
                      <a:pt x="2904" y="29842"/>
                      <a:pt x="2521" y="29539"/>
                      <a:pt x="2380" y="29116"/>
                    </a:cubicBezTo>
                    <a:cubicBezTo>
                      <a:pt x="2380" y="29116"/>
                      <a:pt x="0" y="21071"/>
                      <a:pt x="0" y="14820"/>
                    </a:cubicBezTo>
                    <a:cubicBezTo>
                      <a:pt x="0" y="8590"/>
                      <a:pt x="2380" y="747"/>
                      <a:pt x="2380" y="747"/>
                    </a:cubicBezTo>
                    <a:cubicBezTo>
                      <a:pt x="2521" y="303"/>
                      <a:pt x="2904" y="1"/>
                      <a:pt x="3368" y="1"/>
                    </a:cubicBezTo>
                    <a:lnTo>
                      <a:pt x="49298" y="1"/>
                    </a:lnTo>
                    <a:cubicBezTo>
                      <a:pt x="49741" y="1"/>
                      <a:pt x="50145" y="303"/>
                      <a:pt x="50286" y="747"/>
                    </a:cubicBezTo>
                    <a:cubicBezTo>
                      <a:pt x="50286" y="747"/>
                      <a:pt x="52665" y="8590"/>
                      <a:pt x="52665" y="14820"/>
                    </a:cubicBezTo>
                    <a:cubicBezTo>
                      <a:pt x="52665" y="21071"/>
                      <a:pt x="50286" y="29116"/>
                      <a:pt x="50286" y="29116"/>
                    </a:cubicBezTo>
                    <a:close/>
                  </a:path>
                </a:pathLst>
              </a:custGeom>
              <a:gradFill>
                <a:gsLst>
                  <a:gs pos="0">
                    <a:srgbClr val="0A3250"/>
                  </a:gs>
                  <a:gs pos="100000">
                    <a:srgbClr val="010101"/>
                  </a:gs>
                </a:gsLst>
                <a:lin ang="5400012" scaled="0"/>
              </a:gra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73"/>
              <p:cNvSpPr/>
              <p:nvPr/>
            </p:nvSpPr>
            <p:spPr>
              <a:xfrm>
                <a:off x="852526" y="765035"/>
                <a:ext cx="2773960" cy="2637546"/>
              </a:xfrm>
              <a:custGeom>
                <a:avLst/>
                <a:gdLst/>
                <a:ahLst/>
                <a:cxnLst/>
                <a:rect l="l" t="t" r="r" b="b"/>
                <a:pathLst>
                  <a:path w="19639" h="21797" extrusionOk="0">
                    <a:moveTo>
                      <a:pt x="3367" y="1"/>
                    </a:moveTo>
                    <a:cubicBezTo>
                      <a:pt x="2924" y="1"/>
                      <a:pt x="2520" y="303"/>
                      <a:pt x="2379" y="747"/>
                    </a:cubicBezTo>
                    <a:cubicBezTo>
                      <a:pt x="2379" y="747"/>
                      <a:pt x="0" y="8590"/>
                      <a:pt x="0" y="14840"/>
                    </a:cubicBezTo>
                    <a:cubicBezTo>
                      <a:pt x="40" y="17159"/>
                      <a:pt x="282" y="19498"/>
                      <a:pt x="706" y="21796"/>
                    </a:cubicBezTo>
                    <a:lnTo>
                      <a:pt x="19638" y="1"/>
                    </a:lnTo>
                    <a:close/>
                  </a:path>
                </a:pathLst>
              </a:custGeom>
              <a:gradFill>
                <a:gsLst>
                  <a:gs pos="0">
                    <a:srgbClr val="00FFFF">
                      <a:alpha val="14901"/>
                      <a:alpha val="7870"/>
                    </a:srgbClr>
                  </a:gs>
                  <a:gs pos="100000">
                    <a:srgbClr val="FFFFFF">
                      <a:alpha val="0"/>
                      <a:alpha val="787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73"/>
              <p:cNvSpPr/>
              <p:nvPr/>
            </p:nvSpPr>
            <p:spPr>
              <a:xfrm>
                <a:off x="4156925" y="770243"/>
                <a:ext cx="4112562" cy="3615871"/>
              </a:xfrm>
              <a:custGeom>
                <a:avLst/>
                <a:gdLst/>
                <a:ahLst/>
                <a:cxnLst/>
                <a:rect l="l" t="t" r="r" b="b"/>
                <a:pathLst>
                  <a:path w="29116" h="29882" extrusionOk="0">
                    <a:moveTo>
                      <a:pt x="25768" y="29881"/>
                    </a:moveTo>
                    <a:cubicBezTo>
                      <a:pt x="26212" y="29861"/>
                      <a:pt x="26615" y="29559"/>
                      <a:pt x="26736" y="29115"/>
                    </a:cubicBezTo>
                    <a:cubicBezTo>
                      <a:pt x="26736" y="29115"/>
                      <a:pt x="29115" y="21070"/>
                      <a:pt x="29115" y="14840"/>
                    </a:cubicBezTo>
                    <a:cubicBezTo>
                      <a:pt x="29115" y="8590"/>
                      <a:pt x="26756" y="746"/>
                      <a:pt x="26756" y="746"/>
                    </a:cubicBezTo>
                    <a:cubicBezTo>
                      <a:pt x="26615" y="323"/>
                      <a:pt x="26212" y="21"/>
                      <a:pt x="25768" y="0"/>
                    </a:cubicBezTo>
                    <a:lnTo>
                      <a:pt x="24619" y="0"/>
                    </a:lnTo>
                    <a:lnTo>
                      <a:pt x="1" y="29881"/>
                    </a:lnTo>
                    <a:close/>
                  </a:path>
                </a:pathLst>
              </a:custGeom>
              <a:gradFill>
                <a:gsLst>
                  <a:gs pos="0">
                    <a:srgbClr val="00FFFF">
                      <a:alpha val="14901"/>
                      <a:alpha val="7870"/>
                    </a:srgbClr>
                  </a:gs>
                  <a:gs pos="100000">
                    <a:srgbClr val="FFFFFF">
                      <a:alpha val="0"/>
                      <a:alpha val="787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8" name="Google Shape;1138;p73"/>
          <p:cNvSpPr txBox="1">
            <a:spLocks noGrp="1"/>
          </p:cNvSpPr>
          <p:nvPr>
            <p:ph type="subTitle" idx="1"/>
          </p:nvPr>
        </p:nvSpPr>
        <p:spPr>
          <a:xfrm>
            <a:off x="2424975" y="2495730"/>
            <a:ext cx="4293900" cy="119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 you have any questions?</a:t>
            </a:r>
            <a:endParaRPr/>
          </a:p>
        </p:txBody>
      </p:sp>
      <p:sp>
        <p:nvSpPr>
          <p:cNvPr id="1139" name="Google Shape;1139;p73"/>
          <p:cNvSpPr txBox="1">
            <a:spLocks noGrp="1"/>
          </p:cNvSpPr>
          <p:nvPr>
            <p:ph type="ctrTitle"/>
          </p:nvPr>
        </p:nvSpPr>
        <p:spPr>
          <a:xfrm>
            <a:off x="2429925" y="1536845"/>
            <a:ext cx="4284000" cy="99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grpSp>
        <p:nvGrpSpPr>
          <p:cNvPr id="1132" name="Google Shape;1132;p73"/>
          <p:cNvGrpSpPr/>
          <p:nvPr/>
        </p:nvGrpSpPr>
        <p:grpSpPr>
          <a:xfrm>
            <a:off x="2062701" y="1168614"/>
            <a:ext cx="5018605" cy="2324700"/>
            <a:chOff x="832911" y="751027"/>
            <a:chExt cx="7478177" cy="3641447"/>
          </a:xfrm>
        </p:grpSpPr>
        <p:sp>
          <p:nvSpPr>
            <p:cNvPr id="1133" name="Google Shape;1133;p73"/>
            <p:cNvSpPr/>
            <p:nvPr/>
          </p:nvSpPr>
          <p:spPr>
            <a:xfrm>
              <a:off x="832911" y="751027"/>
              <a:ext cx="7478177" cy="3641447"/>
            </a:xfrm>
            <a:custGeom>
              <a:avLst/>
              <a:gdLst/>
              <a:ahLst/>
              <a:cxnLst/>
              <a:rect l="l" t="t" r="r" b="b"/>
              <a:pathLst>
                <a:path w="52666" h="29862" extrusionOk="0">
                  <a:moveTo>
                    <a:pt x="50286" y="29116"/>
                  </a:moveTo>
                  <a:cubicBezTo>
                    <a:pt x="50145" y="29539"/>
                    <a:pt x="49741" y="29842"/>
                    <a:pt x="49298" y="29862"/>
                  </a:cubicBezTo>
                  <a:lnTo>
                    <a:pt x="3368" y="29862"/>
                  </a:lnTo>
                  <a:cubicBezTo>
                    <a:pt x="2904" y="29842"/>
                    <a:pt x="2521" y="29539"/>
                    <a:pt x="2380" y="29116"/>
                  </a:cubicBezTo>
                  <a:cubicBezTo>
                    <a:pt x="2380" y="29116"/>
                    <a:pt x="0" y="21071"/>
                    <a:pt x="0" y="14820"/>
                  </a:cubicBezTo>
                  <a:cubicBezTo>
                    <a:pt x="0" y="8590"/>
                    <a:pt x="2380" y="747"/>
                    <a:pt x="2380" y="747"/>
                  </a:cubicBezTo>
                  <a:cubicBezTo>
                    <a:pt x="2521" y="303"/>
                    <a:pt x="2904" y="1"/>
                    <a:pt x="3368" y="1"/>
                  </a:cubicBezTo>
                  <a:lnTo>
                    <a:pt x="49298" y="1"/>
                  </a:lnTo>
                  <a:cubicBezTo>
                    <a:pt x="49741" y="1"/>
                    <a:pt x="50145" y="303"/>
                    <a:pt x="50286" y="747"/>
                  </a:cubicBezTo>
                  <a:cubicBezTo>
                    <a:pt x="50286" y="747"/>
                    <a:pt x="52665" y="8590"/>
                    <a:pt x="52665" y="14820"/>
                  </a:cubicBezTo>
                  <a:cubicBezTo>
                    <a:pt x="52665" y="21071"/>
                    <a:pt x="50286" y="29116"/>
                    <a:pt x="50286" y="29116"/>
                  </a:cubicBezTo>
                  <a:close/>
                </a:path>
              </a:pathLst>
            </a:custGeom>
            <a:gradFill>
              <a:gsLst>
                <a:gs pos="0">
                  <a:srgbClr val="0A3250"/>
                </a:gs>
                <a:gs pos="100000">
                  <a:srgbClr val="010101"/>
                </a:gs>
              </a:gsLst>
              <a:lin ang="5400012" scaled="0"/>
            </a:gradFill>
            <a:ln w="28575" cap="flat" cmpd="sng">
              <a:solidFill>
                <a:srgbClr val="FFFFFF"/>
              </a:solidFill>
              <a:prstDash val="solid"/>
              <a:round/>
              <a:headEnd type="none" w="sm" len="sm"/>
              <a:tailEnd type="none" w="sm" len="sm"/>
            </a:ln>
            <a:effectLst>
              <a:outerShdw blurRad="157163" dist="9525" algn="bl" rotWithShape="0">
                <a:srgbClr val="7EFFFF"/>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4" name="Google Shape;1134;p73"/>
            <p:cNvGrpSpPr/>
            <p:nvPr/>
          </p:nvGrpSpPr>
          <p:grpSpPr>
            <a:xfrm>
              <a:off x="852526" y="765015"/>
              <a:ext cx="7438956" cy="3621100"/>
              <a:chOff x="852526" y="765015"/>
              <a:chExt cx="7438956" cy="3621100"/>
            </a:xfrm>
          </p:grpSpPr>
          <p:sp>
            <p:nvSpPr>
              <p:cNvPr id="1135" name="Google Shape;1135;p73"/>
              <p:cNvSpPr/>
              <p:nvPr/>
            </p:nvSpPr>
            <p:spPr>
              <a:xfrm>
                <a:off x="852541" y="765015"/>
                <a:ext cx="7438941" cy="3613451"/>
              </a:xfrm>
              <a:custGeom>
                <a:avLst/>
                <a:gdLst/>
                <a:ahLst/>
                <a:cxnLst/>
                <a:rect l="l" t="t" r="r" b="b"/>
                <a:pathLst>
                  <a:path w="52666" h="29862" extrusionOk="0">
                    <a:moveTo>
                      <a:pt x="50286" y="29116"/>
                    </a:moveTo>
                    <a:cubicBezTo>
                      <a:pt x="50145" y="29539"/>
                      <a:pt x="49741" y="29842"/>
                      <a:pt x="49298" y="29862"/>
                    </a:cubicBezTo>
                    <a:lnTo>
                      <a:pt x="3368" y="29862"/>
                    </a:lnTo>
                    <a:cubicBezTo>
                      <a:pt x="2904" y="29842"/>
                      <a:pt x="2521" y="29539"/>
                      <a:pt x="2380" y="29116"/>
                    </a:cubicBezTo>
                    <a:cubicBezTo>
                      <a:pt x="2380" y="29116"/>
                      <a:pt x="0" y="21071"/>
                      <a:pt x="0" y="14820"/>
                    </a:cubicBezTo>
                    <a:cubicBezTo>
                      <a:pt x="0" y="8590"/>
                      <a:pt x="2380" y="747"/>
                      <a:pt x="2380" y="747"/>
                    </a:cubicBezTo>
                    <a:cubicBezTo>
                      <a:pt x="2521" y="303"/>
                      <a:pt x="2904" y="1"/>
                      <a:pt x="3368" y="1"/>
                    </a:cubicBezTo>
                    <a:lnTo>
                      <a:pt x="49298" y="1"/>
                    </a:lnTo>
                    <a:cubicBezTo>
                      <a:pt x="49741" y="1"/>
                      <a:pt x="50145" y="303"/>
                      <a:pt x="50286" y="747"/>
                    </a:cubicBezTo>
                    <a:cubicBezTo>
                      <a:pt x="50286" y="747"/>
                      <a:pt x="52665" y="8590"/>
                      <a:pt x="52665" y="14820"/>
                    </a:cubicBezTo>
                    <a:cubicBezTo>
                      <a:pt x="52665" y="21071"/>
                      <a:pt x="50286" y="29116"/>
                      <a:pt x="50286" y="29116"/>
                    </a:cubicBezTo>
                    <a:close/>
                  </a:path>
                </a:pathLst>
              </a:custGeom>
              <a:gradFill>
                <a:gsLst>
                  <a:gs pos="0">
                    <a:srgbClr val="0A3250"/>
                  </a:gs>
                  <a:gs pos="100000">
                    <a:srgbClr val="010101"/>
                  </a:gs>
                </a:gsLst>
                <a:lin ang="5400012" scaled="0"/>
              </a:gra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73"/>
              <p:cNvSpPr/>
              <p:nvPr/>
            </p:nvSpPr>
            <p:spPr>
              <a:xfrm>
                <a:off x="852526" y="765035"/>
                <a:ext cx="2773960" cy="2637546"/>
              </a:xfrm>
              <a:custGeom>
                <a:avLst/>
                <a:gdLst/>
                <a:ahLst/>
                <a:cxnLst/>
                <a:rect l="l" t="t" r="r" b="b"/>
                <a:pathLst>
                  <a:path w="19639" h="21797" extrusionOk="0">
                    <a:moveTo>
                      <a:pt x="3367" y="1"/>
                    </a:moveTo>
                    <a:cubicBezTo>
                      <a:pt x="2924" y="1"/>
                      <a:pt x="2520" y="303"/>
                      <a:pt x="2379" y="747"/>
                    </a:cubicBezTo>
                    <a:cubicBezTo>
                      <a:pt x="2379" y="747"/>
                      <a:pt x="0" y="8590"/>
                      <a:pt x="0" y="14840"/>
                    </a:cubicBezTo>
                    <a:cubicBezTo>
                      <a:pt x="40" y="17159"/>
                      <a:pt x="282" y="19498"/>
                      <a:pt x="706" y="21796"/>
                    </a:cubicBezTo>
                    <a:lnTo>
                      <a:pt x="19638" y="1"/>
                    </a:lnTo>
                    <a:close/>
                  </a:path>
                </a:pathLst>
              </a:custGeom>
              <a:gradFill>
                <a:gsLst>
                  <a:gs pos="0">
                    <a:srgbClr val="00FFFF">
                      <a:alpha val="14901"/>
                      <a:alpha val="7870"/>
                    </a:srgbClr>
                  </a:gs>
                  <a:gs pos="100000">
                    <a:srgbClr val="FFFFFF">
                      <a:alpha val="0"/>
                      <a:alpha val="787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73"/>
              <p:cNvSpPr/>
              <p:nvPr/>
            </p:nvSpPr>
            <p:spPr>
              <a:xfrm>
                <a:off x="4156925" y="770243"/>
                <a:ext cx="4112562" cy="3615871"/>
              </a:xfrm>
              <a:custGeom>
                <a:avLst/>
                <a:gdLst/>
                <a:ahLst/>
                <a:cxnLst/>
                <a:rect l="l" t="t" r="r" b="b"/>
                <a:pathLst>
                  <a:path w="29116" h="29882" extrusionOk="0">
                    <a:moveTo>
                      <a:pt x="25768" y="29881"/>
                    </a:moveTo>
                    <a:cubicBezTo>
                      <a:pt x="26212" y="29861"/>
                      <a:pt x="26615" y="29559"/>
                      <a:pt x="26736" y="29115"/>
                    </a:cubicBezTo>
                    <a:cubicBezTo>
                      <a:pt x="26736" y="29115"/>
                      <a:pt x="29115" y="21070"/>
                      <a:pt x="29115" y="14840"/>
                    </a:cubicBezTo>
                    <a:cubicBezTo>
                      <a:pt x="29115" y="8590"/>
                      <a:pt x="26756" y="746"/>
                      <a:pt x="26756" y="746"/>
                    </a:cubicBezTo>
                    <a:cubicBezTo>
                      <a:pt x="26615" y="323"/>
                      <a:pt x="26212" y="21"/>
                      <a:pt x="25768" y="0"/>
                    </a:cubicBezTo>
                    <a:lnTo>
                      <a:pt x="24619" y="0"/>
                    </a:lnTo>
                    <a:lnTo>
                      <a:pt x="1" y="29881"/>
                    </a:lnTo>
                    <a:close/>
                  </a:path>
                </a:pathLst>
              </a:custGeom>
              <a:gradFill>
                <a:gsLst>
                  <a:gs pos="0">
                    <a:srgbClr val="00FFFF">
                      <a:alpha val="14901"/>
                      <a:alpha val="7870"/>
                    </a:srgbClr>
                  </a:gs>
                  <a:gs pos="100000">
                    <a:srgbClr val="FFFFFF">
                      <a:alpha val="0"/>
                      <a:alpha val="787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9" name="Google Shape;1139;p73"/>
          <p:cNvSpPr txBox="1">
            <a:spLocks noGrp="1"/>
          </p:cNvSpPr>
          <p:nvPr>
            <p:ph type="ctrTitle"/>
          </p:nvPr>
        </p:nvSpPr>
        <p:spPr>
          <a:xfrm>
            <a:off x="2429925" y="1536845"/>
            <a:ext cx="4284000" cy="99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Appendix</a:t>
            </a:r>
            <a:endParaRPr/>
          </a:p>
        </p:txBody>
      </p:sp>
    </p:spTree>
    <p:extLst>
      <p:ext uri="{BB962C8B-B14F-4D97-AF65-F5344CB8AC3E}">
        <p14:creationId xmlns:p14="http://schemas.microsoft.com/office/powerpoint/2010/main" val="21981820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FCEECDB-CD31-66A6-0366-BDDBF20621CC}"/>
              </a:ext>
            </a:extLst>
          </p:cNvPr>
          <p:cNvSpPr>
            <a:spLocks noGrp="1"/>
          </p:cNvSpPr>
          <p:nvPr>
            <p:ph type="title" idx="8"/>
          </p:nvPr>
        </p:nvSpPr>
        <p:spPr>
          <a:xfrm>
            <a:off x="465287" y="116311"/>
            <a:ext cx="7704000" cy="572700"/>
          </a:xfrm>
        </p:spPr>
        <p:txBody>
          <a:bodyPr/>
          <a:lstStyle/>
          <a:p>
            <a:pPr algn="ctr"/>
            <a:r>
              <a:rPr lang="en-US"/>
              <a:t>Basic Model – RNN: Song lyrics</a:t>
            </a:r>
            <a:endParaRPr lang="en-CH"/>
          </a:p>
        </p:txBody>
      </p:sp>
      <p:sp>
        <p:nvSpPr>
          <p:cNvPr id="4" name="TextBox 3">
            <a:extLst>
              <a:ext uri="{FF2B5EF4-FFF2-40B4-BE49-F238E27FC236}">
                <a16:creationId xmlns:a16="http://schemas.microsoft.com/office/drawing/2014/main" id="{ECDCC797-6921-14C7-3B42-70B3E171E777}"/>
              </a:ext>
            </a:extLst>
          </p:cNvPr>
          <p:cNvSpPr txBox="1"/>
          <p:nvPr/>
        </p:nvSpPr>
        <p:spPr>
          <a:xfrm>
            <a:off x="1026149" y="1288254"/>
            <a:ext cx="3148504" cy="400110"/>
          </a:xfrm>
          <a:prstGeom prst="rect">
            <a:avLst/>
          </a:prstGeom>
          <a:noFill/>
        </p:spPr>
        <p:txBody>
          <a:bodyPr wrap="square" rtlCol="0">
            <a:spAutoFit/>
          </a:bodyPr>
          <a:lstStyle/>
          <a:p>
            <a:pPr>
              <a:buClr>
                <a:schemeClr val="bg1"/>
              </a:buClr>
            </a:pPr>
            <a:r>
              <a:rPr lang="en-GB" sz="1000">
                <a:solidFill>
                  <a:schemeClr val="bg1"/>
                </a:solidFill>
              </a:rPr>
              <a:t>Dataset </a:t>
            </a:r>
            <a:r>
              <a:rPr lang="en-GB" sz="1000">
                <a:solidFill>
                  <a:schemeClr val="bg1"/>
                </a:solidFill>
                <a:sym typeface="Wingdings" panose="05000000000000000000" pitchFamily="2" charset="2"/>
              </a:rPr>
              <a:t> song </a:t>
            </a:r>
            <a:r>
              <a:rPr lang="en-GB" sz="1000">
                <a:solidFill>
                  <a:schemeClr val="bg1"/>
                </a:solidFill>
              </a:rPr>
              <a:t>lyrics</a:t>
            </a:r>
          </a:p>
          <a:p>
            <a:pPr>
              <a:buClr>
                <a:schemeClr val="bg1"/>
              </a:buClr>
            </a:pPr>
            <a:r>
              <a:rPr lang="en-GB" sz="1000">
                <a:solidFill>
                  <a:schemeClr val="bg1"/>
                </a:solidFill>
              </a:rPr>
              <a:t>(load via Kaggle)</a:t>
            </a:r>
          </a:p>
        </p:txBody>
      </p:sp>
      <p:pic>
        <p:nvPicPr>
          <p:cNvPr id="5" name="Picture 2">
            <a:extLst>
              <a:ext uri="{FF2B5EF4-FFF2-40B4-BE49-F238E27FC236}">
                <a16:creationId xmlns:a16="http://schemas.microsoft.com/office/drawing/2014/main" id="{E9720539-CBB9-43FB-5CA8-F8273EE43C37}"/>
              </a:ext>
            </a:extLst>
          </p:cNvPr>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6463" y="821275"/>
            <a:ext cx="432000" cy="432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B682F802-5BBD-760A-1203-96D6BF3EBF04}"/>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5303" y="1826808"/>
            <a:ext cx="432000" cy="432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a:extLst>
              <a:ext uri="{FF2B5EF4-FFF2-40B4-BE49-F238E27FC236}">
                <a16:creationId xmlns:a16="http://schemas.microsoft.com/office/drawing/2014/main" id="{DD117F6E-E5ED-6E04-2414-1B046683C50B}"/>
              </a:ext>
            </a:extLst>
          </p:cNvPr>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83575" y="1324906"/>
            <a:ext cx="432000" cy="43199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F23EA40-2366-9252-9019-2F4714D6486A}"/>
              </a:ext>
            </a:extLst>
          </p:cNvPr>
          <p:cNvSpPr txBox="1"/>
          <p:nvPr/>
        </p:nvSpPr>
        <p:spPr>
          <a:xfrm>
            <a:off x="1000934" y="897374"/>
            <a:ext cx="4550780" cy="246221"/>
          </a:xfrm>
          <a:prstGeom prst="rect">
            <a:avLst/>
          </a:prstGeom>
          <a:noFill/>
        </p:spPr>
        <p:txBody>
          <a:bodyPr wrap="square" rtlCol="0">
            <a:spAutoFit/>
          </a:bodyPr>
          <a:lstStyle/>
          <a:p>
            <a:pPr>
              <a:buClr>
                <a:schemeClr val="bg1"/>
              </a:buClr>
            </a:pPr>
            <a:r>
              <a:rPr lang="en-GB" sz="1000">
                <a:solidFill>
                  <a:schemeClr val="bg1"/>
                </a:solidFill>
              </a:rPr>
              <a:t>Starter </a:t>
            </a:r>
            <a:r>
              <a:rPr lang="en-GB" sz="1000" u="sng">
                <a:solidFill>
                  <a:schemeClr val="bg1"/>
                </a:solidFill>
              </a:rPr>
              <a:t>Text generation with an RNN on </a:t>
            </a:r>
            <a:r>
              <a:rPr lang="en-GB" sz="1000" u="sng" err="1">
                <a:solidFill>
                  <a:schemeClr val="bg1"/>
                </a:solidFill>
              </a:rPr>
              <a:t>Tensorflow</a:t>
            </a:r>
            <a:endParaRPr lang="en-GB" sz="1000">
              <a:solidFill>
                <a:schemeClr val="bg1"/>
              </a:solidFill>
            </a:endParaRPr>
          </a:p>
        </p:txBody>
      </p:sp>
      <p:sp>
        <p:nvSpPr>
          <p:cNvPr id="13" name="TextBox 12">
            <a:extLst>
              <a:ext uri="{FF2B5EF4-FFF2-40B4-BE49-F238E27FC236}">
                <a16:creationId xmlns:a16="http://schemas.microsoft.com/office/drawing/2014/main" id="{060DDB90-25F7-FFCB-5431-59F8D00C5ACE}"/>
              </a:ext>
            </a:extLst>
          </p:cNvPr>
          <p:cNvSpPr txBox="1"/>
          <p:nvPr/>
        </p:nvSpPr>
        <p:spPr>
          <a:xfrm>
            <a:off x="1018391" y="1836669"/>
            <a:ext cx="3264735" cy="400110"/>
          </a:xfrm>
          <a:prstGeom prst="rect">
            <a:avLst/>
          </a:prstGeom>
          <a:noFill/>
        </p:spPr>
        <p:txBody>
          <a:bodyPr wrap="square" rtlCol="0">
            <a:spAutoFit/>
          </a:bodyPr>
          <a:lstStyle/>
          <a:p>
            <a:pPr>
              <a:buClr>
                <a:schemeClr val="bg1"/>
              </a:buClr>
            </a:pPr>
            <a:r>
              <a:rPr lang="en-GB" sz="1000">
                <a:solidFill>
                  <a:schemeClr val="bg1"/>
                </a:solidFill>
              </a:rPr>
              <a:t>Data Cleansing</a:t>
            </a:r>
          </a:p>
          <a:p>
            <a:pPr marL="171450" indent="-171450">
              <a:buClr>
                <a:schemeClr val="bg1"/>
              </a:buClr>
              <a:buFont typeface="Arial" panose="020B0604020202020204" pitchFamily="34" charset="0"/>
              <a:buChar char="•"/>
            </a:pPr>
            <a:r>
              <a:rPr lang="en-GB" sz="1000">
                <a:solidFill>
                  <a:schemeClr val="bg1"/>
                </a:solidFill>
              </a:rPr>
              <a:t>Vectorize the text</a:t>
            </a:r>
          </a:p>
        </p:txBody>
      </p:sp>
      <p:sp>
        <p:nvSpPr>
          <p:cNvPr id="20" name="TextBox 19">
            <a:extLst>
              <a:ext uri="{FF2B5EF4-FFF2-40B4-BE49-F238E27FC236}">
                <a16:creationId xmlns:a16="http://schemas.microsoft.com/office/drawing/2014/main" id="{CE244560-C328-586C-BD6F-5ADC57E5699C}"/>
              </a:ext>
            </a:extLst>
          </p:cNvPr>
          <p:cNvSpPr txBox="1"/>
          <p:nvPr/>
        </p:nvSpPr>
        <p:spPr>
          <a:xfrm>
            <a:off x="6370191" y="829020"/>
            <a:ext cx="2514790" cy="430887"/>
          </a:xfrm>
          <a:prstGeom prst="rect">
            <a:avLst/>
          </a:prstGeom>
          <a:solidFill>
            <a:schemeClr val="tx1"/>
          </a:solidFill>
        </p:spPr>
        <p:txBody>
          <a:bodyPr wrap="square">
            <a:spAutoFit/>
          </a:bodyPr>
          <a:lstStyle/>
          <a:p>
            <a:pPr algn="ctr"/>
            <a:r>
              <a:rPr lang="en-US" sz="1100">
                <a:solidFill>
                  <a:schemeClr val="bg1"/>
                </a:solidFill>
              </a:rPr>
              <a:t>Model summary with one hidden GRU layers</a:t>
            </a:r>
            <a:endParaRPr lang="en-CH" sz="1100">
              <a:solidFill>
                <a:schemeClr val="bg1"/>
              </a:solidFill>
            </a:endParaRPr>
          </a:p>
        </p:txBody>
      </p:sp>
      <p:pic>
        <p:nvPicPr>
          <p:cNvPr id="14" name="Picture 13">
            <a:extLst>
              <a:ext uri="{FF2B5EF4-FFF2-40B4-BE49-F238E27FC236}">
                <a16:creationId xmlns:a16="http://schemas.microsoft.com/office/drawing/2014/main" id="{3F3433B8-3288-B737-71FC-AF739AC3669F}"/>
              </a:ext>
            </a:extLst>
          </p:cNvPr>
          <p:cNvPicPr>
            <a:picLocks noChangeAspect="1"/>
          </p:cNvPicPr>
          <p:nvPr/>
        </p:nvPicPr>
        <p:blipFill>
          <a:blip r:embed="rId5"/>
          <a:stretch>
            <a:fillRect/>
          </a:stretch>
        </p:blipFill>
        <p:spPr>
          <a:xfrm>
            <a:off x="6370192" y="1259907"/>
            <a:ext cx="2514790" cy="1142195"/>
          </a:xfrm>
          <a:prstGeom prst="rect">
            <a:avLst/>
          </a:prstGeom>
        </p:spPr>
      </p:pic>
      <p:pic>
        <p:nvPicPr>
          <p:cNvPr id="15" name="Picture 10" descr="Repeat ">
            <a:extLst>
              <a:ext uri="{FF2B5EF4-FFF2-40B4-BE49-F238E27FC236}">
                <a16:creationId xmlns:a16="http://schemas.microsoft.com/office/drawing/2014/main" id="{B1EFCDCB-C269-694D-0D92-3585A969A429}"/>
              </a:ext>
            </a:extLst>
          </p:cNvPr>
          <p:cNvPicPr>
            <a:picLocks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65287" y="2349101"/>
            <a:ext cx="432000" cy="432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ECD80B7-2337-8106-EC8C-F615B951AC05}"/>
              </a:ext>
            </a:extLst>
          </p:cNvPr>
          <p:cNvSpPr txBox="1"/>
          <p:nvPr/>
        </p:nvSpPr>
        <p:spPr>
          <a:xfrm>
            <a:off x="1026149" y="2325529"/>
            <a:ext cx="3264735" cy="246221"/>
          </a:xfrm>
          <a:prstGeom prst="rect">
            <a:avLst/>
          </a:prstGeom>
          <a:noFill/>
        </p:spPr>
        <p:txBody>
          <a:bodyPr wrap="square" rtlCol="0">
            <a:spAutoFit/>
          </a:bodyPr>
          <a:lstStyle/>
          <a:p>
            <a:pPr>
              <a:buClr>
                <a:schemeClr val="bg1"/>
              </a:buClr>
            </a:pPr>
            <a:r>
              <a:rPr lang="en-GB" sz="1000">
                <a:solidFill>
                  <a:schemeClr val="bg1"/>
                </a:solidFill>
              </a:rPr>
              <a:t>Result</a:t>
            </a:r>
          </a:p>
        </p:txBody>
      </p:sp>
      <p:sp>
        <p:nvSpPr>
          <p:cNvPr id="2" name="TextBox 1">
            <a:extLst>
              <a:ext uri="{FF2B5EF4-FFF2-40B4-BE49-F238E27FC236}">
                <a16:creationId xmlns:a16="http://schemas.microsoft.com/office/drawing/2014/main" id="{FD5505B8-442A-4B51-D619-5B13F3B7ACA4}"/>
              </a:ext>
            </a:extLst>
          </p:cNvPr>
          <p:cNvSpPr txBox="1"/>
          <p:nvPr/>
        </p:nvSpPr>
        <p:spPr>
          <a:xfrm>
            <a:off x="1018391" y="2652451"/>
            <a:ext cx="5706466" cy="2354491"/>
          </a:xfrm>
          <a:prstGeom prst="rect">
            <a:avLst/>
          </a:prstGeom>
          <a:solidFill>
            <a:schemeClr val="accent1">
              <a:lumMod val="50000"/>
            </a:schemeClr>
          </a:solidFill>
          <a:ln>
            <a:solidFill>
              <a:schemeClr val="bg1"/>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700" b="0" i="0" u="none" strike="noStrike" cap="none" normalizeH="0" baseline="0">
                <a:ln>
                  <a:noFill/>
                </a:ln>
                <a:solidFill>
                  <a:schemeClr val="bg1"/>
                </a:solidFill>
                <a:effectLst/>
                <a:latin typeface="Arial Unicode MS"/>
              </a:rPr>
              <a:t>you: </a:t>
            </a:r>
            <a:r>
              <a:rPr kumimoji="0" lang="en-CH" altLang="en-CH" sz="700" b="0" i="0" u="none" strike="noStrike" cap="none" normalizeH="0" baseline="0" err="1">
                <a:ln>
                  <a:noFill/>
                </a:ln>
                <a:solidFill>
                  <a:schemeClr val="bg1"/>
                </a:solidFill>
                <a:effectLst/>
                <a:latin typeface="Arial Unicode MS"/>
              </a:rPr>
              <a:t>empry</a:t>
            </a:r>
            <a:r>
              <a:rPr kumimoji="0" lang="en-CH" altLang="en-CH" sz="700" b="0" i="0" u="none" strike="noStrike" cap="none" normalizeH="0" baseline="0">
                <a:ln>
                  <a:noFill/>
                </a:ln>
                <a:solidFill>
                  <a:schemeClr val="bg1"/>
                </a:solidFill>
                <a:effectLst/>
                <a:latin typeface="Arial Unicode MS"/>
              </a:rPr>
              <a:t> </a:t>
            </a:r>
            <a:r>
              <a:rPr kumimoji="0" lang="en-CH" altLang="en-CH" sz="700" b="0" i="0" u="none" strike="noStrike" cap="none" normalizeH="0" baseline="0" err="1">
                <a:ln>
                  <a:noFill/>
                </a:ln>
                <a:solidFill>
                  <a:schemeClr val="bg1"/>
                </a:solidFill>
                <a:effectLst/>
                <a:latin typeface="Arial Unicode MS"/>
              </a:rPr>
              <a:t>skrin</a:t>
            </a:r>
            <a:r>
              <a:rPr kumimoji="0" lang="en-CH" altLang="en-CH" sz="700" b="0" i="0" u="none" strike="noStrike" cap="none" normalizeH="0" baseline="0">
                <a:ln>
                  <a:noFill/>
                </a:ln>
                <a:solidFill>
                  <a:schemeClr val="bg1"/>
                </a:solidFill>
                <a:effectLst/>
                <a:latin typeface="Arial Unicode MS"/>
              </a:rPr>
              <a:t>' </a:t>
            </a:r>
            <a:r>
              <a:rPr kumimoji="0" lang="en-CH" altLang="en-CH" sz="700" b="0" i="0" u="none" strike="noStrike" cap="none" normalizeH="0" baseline="0" err="1">
                <a:ln>
                  <a:noFill/>
                </a:ln>
                <a:solidFill>
                  <a:schemeClr val="bg1"/>
                </a:solidFill>
                <a:effectLst/>
                <a:latin typeface="Arial Unicode MS"/>
              </a:rPr>
              <a:t>Oht</a:t>
            </a:r>
            <a:r>
              <a:rPr kumimoji="0" lang="en-CH" altLang="en-CH" sz="700" b="0" i="0" u="none" strike="noStrike" cap="none" normalizeH="0" baseline="0">
                <a:ln>
                  <a:noFill/>
                </a:ln>
                <a:solidFill>
                  <a:schemeClr val="bg1"/>
                </a:solidFill>
                <a:effectLst/>
                <a:latin typeface="Arial Unicode MS"/>
              </a:rPr>
              <a:t> </a:t>
            </a:r>
            <a:endParaRPr kumimoji="0" lang="en-US" altLang="en-CH" sz="700" b="0" i="0" u="none" strike="noStrike" cap="none" normalizeH="0" baseline="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700" b="0" i="0" u="none" strike="noStrike" cap="none" normalizeH="0" baseline="0">
                <a:ln>
                  <a:noFill/>
                </a:ln>
                <a:solidFill>
                  <a:schemeClr val="bg1"/>
                </a:solidFill>
                <a:effectLst/>
                <a:latin typeface="Arial Unicode MS"/>
              </a:rPr>
              <a:t>Sick to me the wind of </a:t>
            </a:r>
            <a:r>
              <a:rPr kumimoji="0" lang="en-CH" altLang="en-CH" sz="700" b="0" i="0" u="none" strike="noStrike" cap="none" normalizeH="0" baseline="0" err="1">
                <a:ln>
                  <a:noFill/>
                </a:ln>
                <a:solidFill>
                  <a:schemeClr val="bg1"/>
                </a:solidFill>
                <a:effectLst/>
                <a:latin typeface="Arial Unicode MS"/>
              </a:rPr>
              <a:t>puredate</a:t>
            </a:r>
            <a:r>
              <a:rPr kumimoji="0" lang="en-CH" altLang="en-CH" sz="700" b="0" i="0" u="none" strike="noStrike" cap="none" normalizeH="0" baseline="0">
                <a:ln>
                  <a:noFill/>
                </a:ln>
                <a:solidFill>
                  <a:schemeClr val="bg1"/>
                </a:solidFill>
                <a:effectLst/>
                <a:latin typeface="Arial Unicode MS"/>
              </a:rPr>
              <a:t> now (all I ever ask him for </a:t>
            </a:r>
            <a:endParaRPr kumimoji="0" lang="en-US" altLang="en-CH" sz="700" b="0" i="0" u="none" strike="noStrike" cap="none" normalizeH="0" baseline="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700" b="0" i="0" u="none" strike="noStrike" cap="none" normalizeH="0" baseline="0">
                <a:ln>
                  <a:noFill/>
                </a:ln>
                <a:solidFill>
                  <a:schemeClr val="bg1"/>
                </a:solidFill>
                <a:effectLst/>
                <a:latin typeface="Arial Unicode MS"/>
              </a:rPr>
              <a:t>Always do the same and I'm too clever I would gladly, I mean one thing Money day it takes to learn that with you (I didn’t) </a:t>
            </a:r>
            <a:endParaRPr kumimoji="0" lang="en-US" altLang="en-CH" sz="700" b="0" i="0" u="none" strike="noStrike" cap="none" normalizeH="0" baseline="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700" b="0" i="0" u="none" strike="noStrike" cap="none" normalizeH="0" baseline="0">
                <a:ln>
                  <a:noFill/>
                </a:ln>
                <a:solidFill>
                  <a:schemeClr val="bg1"/>
                </a:solidFill>
                <a:effectLst/>
                <a:latin typeface="Arial Unicode MS"/>
              </a:rPr>
              <a:t>Grow when you said it Mane you at money, at a </a:t>
            </a:r>
            <a:r>
              <a:rPr kumimoji="0" lang="en-CH" altLang="en-CH" sz="700" b="0" i="0" u="none" strike="noStrike" cap="none" normalizeH="0" baseline="0" err="1">
                <a:ln>
                  <a:noFill/>
                </a:ln>
                <a:solidFill>
                  <a:schemeClr val="bg1"/>
                </a:solidFill>
                <a:effectLst/>
                <a:latin typeface="Arial Unicode MS"/>
              </a:rPr>
              <a:t>hoad</a:t>
            </a:r>
            <a:r>
              <a:rPr kumimoji="0" lang="en-CH" altLang="en-CH" sz="700" b="0" i="0" u="none" strike="noStrike" cap="none" normalizeH="0" baseline="0">
                <a:ln>
                  <a:noFill/>
                </a:ln>
                <a:solidFill>
                  <a:schemeClr val="bg1"/>
                </a:solidFill>
                <a:effectLst/>
                <a:latin typeface="Arial Unicode MS"/>
              </a:rPr>
              <a:t>) </a:t>
            </a:r>
            <a:endParaRPr kumimoji="0" lang="en-US" altLang="en-CH" sz="700" b="0" i="0" u="none" strike="noStrike" cap="none" normalizeH="0" baseline="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700" b="0" i="0" u="none" strike="noStrike" cap="none" normalizeH="0" baseline="0">
                <a:ln>
                  <a:noFill/>
                </a:ln>
                <a:solidFill>
                  <a:schemeClr val="bg1"/>
                </a:solidFill>
                <a:effectLst/>
                <a:latin typeface="Arial Unicode MS"/>
              </a:rPr>
              <a:t>You can't take my youth away </a:t>
            </a:r>
            <a:endParaRPr kumimoji="0" lang="en-US" altLang="en-CH" sz="700" b="0" i="0" u="none" strike="noStrike" cap="none" normalizeH="0" baseline="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700" b="0" i="0" u="none" strike="noStrike" cap="none" normalizeH="0" baseline="0">
                <a:ln>
                  <a:noFill/>
                </a:ln>
                <a:solidFill>
                  <a:schemeClr val="bg1"/>
                </a:solidFill>
                <a:effectLst/>
                <a:latin typeface="Arial Unicode MS"/>
              </a:rPr>
              <a:t>This soul of mine will never break </a:t>
            </a:r>
            <a:endParaRPr kumimoji="0" lang="en-US" altLang="en-CH" sz="700" b="0" i="0" u="none" strike="noStrike" cap="none" normalizeH="0" baseline="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700" b="0" i="0" u="none" strike="noStrike" cap="none" normalizeH="0" baseline="0">
                <a:ln>
                  <a:noFill/>
                </a:ln>
                <a:solidFill>
                  <a:schemeClr val="bg1"/>
                </a:solidFill>
                <a:effectLst/>
                <a:latin typeface="Arial Unicode MS"/>
              </a:rPr>
              <a:t>As long of something to be alone </a:t>
            </a:r>
            <a:endParaRPr kumimoji="0" lang="en-US" altLang="en-CH" sz="700" b="0" i="0" u="none" strike="noStrike" cap="none" normalizeH="0" baseline="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700" b="0" i="0" u="none" strike="noStrike" cap="none" normalizeH="0" baseline="0">
                <a:ln>
                  <a:noFill/>
                </a:ln>
                <a:solidFill>
                  <a:schemeClr val="bg1"/>
                </a:solidFill>
                <a:effectLst/>
                <a:latin typeface="Arial Unicode MS"/>
              </a:rPr>
              <a:t>When you're ready </a:t>
            </a:r>
            <a:endParaRPr kumimoji="0" lang="en-US" altLang="en-CH" sz="700" b="0" i="0" u="none" strike="noStrike" cap="none" normalizeH="0" baseline="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700" b="0" i="0" u="none" strike="noStrike" cap="none" normalizeH="0" baseline="0">
                <a:ln>
                  <a:noFill/>
                </a:ln>
                <a:solidFill>
                  <a:schemeClr val="bg1"/>
                </a:solidFill>
                <a:effectLst/>
                <a:latin typeface="Arial Unicode MS"/>
              </a:rPr>
              <a:t>When you had where I could never four </a:t>
            </a:r>
            <a:endParaRPr kumimoji="0" lang="en-US" altLang="en-CH" sz="700" b="0" i="0" u="none" strike="noStrike" cap="none" normalizeH="0" baseline="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700" b="0" i="0" u="none" strike="noStrike" cap="none" normalizeH="0" baseline="0">
                <a:ln>
                  <a:noFill/>
                </a:ln>
                <a:solidFill>
                  <a:schemeClr val="bg1"/>
                </a:solidFill>
                <a:effectLst/>
                <a:latin typeface="Arial Unicode MS"/>
              </a:rPr>
              <a:t>See I have to run and old, but that's but never leave me with no other mad </a:t>
            </a:r>
            <a:endParaRPr kumimoji="0" lang="en-US" altLang="en-CH" sz="700" b="0" i="0" u="none" strike="noStrike" cap="none" normalizeH="0" baseline="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700" b="0" i="0" u="none" strike="noStrike" cap="none" normalizeH="0" baseline="0">
                <a:ln>
                  <a:noFill/>
                </a:ln>
                <a:solidFill>
                  <a:schemeClr val="bg1"/>
                </a:solidFill>
                <a:effectLst/>
                <a:latin typeface="Arial Unicode MS"/>
              </a:rPr>
              <a:t>I would tell you all my bed We wish that you cross me </a:t>
            </a:r>
            <a:endParaRPr kumimoji="0" lang="en-US" altLang="en-CH" sz="700" b="0" i="0" u="none" strike="noStrike" cap="none" normalizeH="0" baseline="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700" b="0" i="0" u="none" strike="noStrike" cap="none" normalizeH="0" baseline="0">
                <a:ln>
                  <a:noFill/>
                </a:ln>
                <a:solidFill>
                  <a:schemeClr val="bg1"/>
                </a:solidFill>
                <a:effectLst/>
                <a:latin typeface="Arial Unicode MS"/>
              </a:rPr>
              <a:t>When we're on the phone and you to </a:t>
            </a:r>
            <a:r>
              <a:rPr kumimoji="0" lang="en-CH" altLang="en-CH" sz="700" b="0" i="0" u="none" strike="noStrike" cap="none" normalizeH="0" baseline="0" err="1">
                <a:ln>
                  <a:noFill/>
                </a:ln>
                <a:solidFill>
                  <a:schemeClr val="bg1"/>
                </a:solidFill>
                <a:effectLst/>
                <a:latin typeface="Arial Unicode MS"/>
              </a:rPr>
              <a:t>ruch</a:t>
            </a:r>
            <a:r>
              <a:rPr kumimoji="0" lang="en-CH" altLang="en-CH" sz="700" b="0" i="0" u="none" strike="noStrike" cap="none" normalizeH="0" baseline="0">
                <a:ln>
                  <a:noFill/>
                </a:ln>
                <a:solidFill>
                  <a:schemeClr val="bg1"/>
                </a:solidFill>
                <a:effectLst/>
                <a:latin typeface="Arial Unicode MS"/>
              </a:rPr>
              <a:t> But you just made me, you down </a:t>
            </a:r>
            <a:endParaRPr kumimoji="0" lang="en-US" altLang="en-CH" sz="700" b="0" i="0" u="none" strike="noStrike" cap="none" normalizeH="0" baseline="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700" b="0" i="0" u="none" strike="noStrike" cap="none" normalizeH="0" baseline="0">
                <a:ln>
                  <a:noFill/>
                </a:ln>
                <a:solidFill>
                  <a:schemeClr val="bg1"/>
                </a:solidFill>
                <a:effectLst/>
                <a:latin typeface="Arial Unicode MS"/>
              </a:rPr>
              <a:t>More people fall </a:t>
            </a:r>
            <a:endParaRPr kumimoji="0" lang="en-US" altLang="en-CH" sz="700" b="0" i="0" u="none" strike="noStrike" cap="none" normalizeH="0" baseline="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700" b="0" i="0" u="none" strike="noStrike" cap="none" normalizeH="0" baseline="0">
                <a:ln>
                  <a:noFill/>
                </a:ln>
                <a:solidFill>
                  <a:schemeClr val="bg1"/>
                </a:solidFill>
                <a:effectLst/>
                <a:latin typeface="Arial Unicode MS"/>
              </a:rPr>
              <a:t>We don't have to back at the </a:t>
            </a:r>
            <a:r>
              <a:rPr kumimoji="0" lang="en-CH" altLang="en-CH" sz="700" b="0" i="0" u="none" strike="noStrike" cap="none" normalizeH="0" baseline="0" err="1">
                <a:ln>
                  <a:noFill/>
                </a:ln>
                <a:solidFill>
                  <a:schemeClr val="bg1"/>
                </a:solidFill>
                <a:effectLst/>
                <a:latin typeface="Arial Unicode MS"/>
              </a:rPr>
              <a:t>fourd</a:t>
            </a:r>
            <a:r>
              <a:rPr kumimoji="0" lang="en-CH" altLang="en-CH" sz="700" b="0" i="0" u="none" strike="noStrike" cap="none" normalizeH="0" baseline="0">
                <a:ln>
                  <a:noFill/>
                </a:ln>
                <a:solidFill>
                  <a:schemeClr val="bg1"/>
                </a:solidFill>
                <a:effectLst/>
                <a:latin typeface="Arial Unicode MS"/>
              </a:rPr>
              <a:t> the </a:t>
            </a:r>
            <a:r>
              <a:rPr kumimoji="0" lang="en-CH" altLang="en-CH" sz="700" b="0" i="0" u="none" strike="noStrike" cap="none" normalizeH="0" baseline="0" err="1">
                <a:ln>
                  <a:noFill/>
                </a:ln>
                <a:solidFill>
                  <a:schemeClr val="bg1"/>
                </a:solidFill>
                <a:effectLst/>
                <a:latin typeface="Arial Unicode MS"/>
              </a:rPr>
              <a:t>boatlown</a:t>
            </a:r>
            <a:r>
              <a:rPr kumimoji="0" lang="en-CH" altLang="en-CH" sz="700" b="0" i="0" u="none" strike="noStrike" cap="none" normalizeH="0" baseline="0">
                <a:ln>
                  <a:noFill/>
                </a:ln>
                <a:solidFill>
                  <a:schemeClr val="bg1"/>
                </a:solidFill>
                <a:effectLst/>
                <a:latin typeface="Arial Unicode MS"/>
              </a:rPr>
              <a:t>, </a:t>
            </a:r>
            <a:endParaRPr kumimoji="0" lang="en-US" altLang="en-CH" sz="700" b="0" i="0" u="none" strike="noStrike" cap="none" normalizeH="0" baseline="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700" b="0" i="0" u="none" strike="noStrike" cap="none" normalizeH="0" baseline="0">
                <a:ln>
                  <a:noFill/>
                </a:ln>
                <a:solidFill>
                  <a:schemeClr val="bg1"/>
                </a:solidFill>
                <a:effectLst/>
                <a:latin typeface="Arial Unicode MS"/>
              </a:rPr>
              <a:t>Come </a:t>
            </a:r>
            <a:r>
              <a:rPr kumimoji="0" lang="en-CH" altLang="en-CH" sz="700" b="0" i="0" u="none" strike="noStrike" cap="none" normalizeH="0" baseline="0" err="1">
                <a:ln>
                  <a:noFill/>
                </a:ln>
                <a:solidFill>
                  <a:schemeClr val="bg1"/>
                </a:solidFill>
                <a:effectLst/>
                <a:latin typeface="Arial Unicode MS"/>
              </a:rPr>
              <a:t>onen</a:t>
            </a:r>
            <a:r>
              <a:rPr kumimoji="0" lang="en-CH" altLang="en-CH" sz="700" b="0" i="0" u="none" strike="noStrike" cap="none" normalizeH="0" baseline="0">
                <a:ln>
                  <a:noFill/>
                </a:ln>
                <a:solidFill>
                  <a:schemeClr val="bg1"/>
                </a:solidFill>
                <a:effectLst/>
                <a:latin typeface="Arial Unicode MS"/>
              </a:rPr>
              <a:t> doesn't like, you know that I'm the only one? </a:t>
            </a:r>
            <a:endParaRPr kumimoji="0" lang="en-US" altLang="en-CH" sz="700" b="0" i="0" u="none" strike="noStrike" cap="none" normalizeH="0" baseline="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700" b="0" i="0" u="none" strike="noStrike" cap="none" normalizeH="0" baseline="0">
                <a:ln>
                  <a:noFill/>
                </a:ln>
                <a:solidFill>
                  <a:schemeClr val="bg1"/>
                </a:solidFill>
                <a:effectLst/>
                <a:latin typeface="Arial Unicode MS"/>
              </a:rPr>
              <a:t>Dry a plate my eyes and yours All of the </a:t>
            </a:r>
            <a:r>
              <a:rPr kumimoji="0" lang="en-CH" altLang="en-CH" sz="700" b="0" i="0" u="none" strike="noStrike" cap="none" normalizeH="0" baseline="0" err="1">
                <a:ln>
                  <a:noFill/>
                </a:ln>
                <a:solidFill>
                  <a:schemeClr val="bg1"/>
                </a:solidFill>
                <a:effectLst/>
                <a:latin typeface="Arial Unicode MS"/>
              </a:rPr>
              <a:t>trive</a:t>
            </a:r>
            <a:r>
              <a:rPr kumimoji="0" lang="en-CH" altLang="en-CH" sz="700" b="0" i="0" u="none" strike="noStrike" cap="none" normalizeH="0" baseline="0">
                <a:ln>
                  <a:noFill/>
                </a:ln>
                <a:solidFill>
                  <a:schemeClr val="bg1"/>
                </a:solidFill>
                <a:effectLst/>
                <a:latin typeface="Arial Unicode MS"/>
              </a:rPr>
              <a:t> you are the one </a:t>
            </a:r>
            <a:endParaRPr kumimoji="0" lang="en-US" altLang="en-CH" sz="700" b="0" i="0" u="none" strike="noStrike" cap="none" normalizeH="0" baseline="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700" b="0" i="0" u="none" strike="noStrike" cap="none" normalizeH="0" baseline="0">
                <a:ln>
                  <a:noFill/>
                </a:ln>
                <a:solidFill>
                  <a:schemeClr val="bg1"/>
                </a:solidFill>
                <a:effectLst/>
                <a:latin typeface="Arial Unicode MS"/>
              </a:rPr>
              <a:t>For me When I was at my worst </a:t>
            </a:r>
            <a:endParaRPr kumimoji="0" lang="en-US" altLang="en-CH" sz="700" b="0" i="0" u="none" strike="noStrike" cap="none" normalizeH="0" baseline="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700" b="0" i="0" u="none" strike="noStrike" cap="none" normalizeH="0" baseline="0">
                <a:ln>
                  <a:noFill/>
                </a:ln>
                <a:solidFill>
                  <a:schemeClr val="bg1"/>
                </a:solidFill>
                <a:effectLst/>
                <a:latin typeface="Arial Unicode MS"/>
              </a:rPr>
              <a:t>Down on my knees </a:t>
            </a:r>
            <a:endParaRPr kumimoji="0" lang="en-US" altLang="en-CH" sz="700" b="0" i="0" u="none" strike="noStrike" cap="none" normalizeH="0" baseline="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700" b="0" i="0" u="none" strike="noStrike" cap="none" normalizeH="0" baseline="0">
                <a:ln>
                  <a:noFill/>
                </a:ln>
                <a:solidFill>
                  <a:schemeClr val="bg1"/>
                </a:solidFill>
                <a:effectLst/>
                <a:latin typeface="Arial Unicode MS"/>
              </a:rPr>
              <a:t>And you </a:t>
            </a:r>
            <a:r>
              <a:rPr kumimoji="0" lang="en-CH" altLang="en-CH" sz="700" b="0" i="0" u="none" strike="noStrike" cap="none" normalizeH="0" baseline="0" err="1">
                <a:ln>
                  <a:noFill/>
                </a:ln>
                <a:solidFill>
                  <a:schemeClr val="bg1"/>
                </a:solidFill>
                <a:effectLst/>
                <a:latin typeface="Arial Unicode MS"/>
              </a:rPr>
              <a:t>stypim</a:t>
            </a:r>
            <a:r>
              <a:rPr kumimoji="0" lang="en-CH" altLang="en-CH" sz="700" b="0" i="0" u="none" strike="noStrike" cap="none" normalizeH="0" baseline="0">
                <a:ln>
                  <a:noFill/>
                </a:ln>
                <a:solidFill>
                  <a:schemeClr val="bg1"/>
                </a:solidFill>
                <a:effectLst/>
                <a:latin typeface="Arial Unicode MS"/>
              </a:rPr>
              <a:t> that we </a:t>
            </a:r>
            <a:r>
              <a:rPr kumimoji="0" lang="en-CH" altLang="en-CH" sz="700" b="0" i="0" u="none" strike="noStrike" cap="none" normalizeH="0" baseline="0" err="1">
                <a:ln>
                  <a:noFill/>
                </a:ln>
                <a:solidFill>
                  <a:schemeClr val="bg1"/>
                </a:solidFill>
                <a:effectLst/>
                <a:latin typeface="Arial Unicode MS"/>
              </a:rPr>
              <a:t>ckant</a:t>
            </a:r>
            <a:r>
              <a:rPr kumimoji="0" lang="en-CH" altLang="en-CH" sz="700" b="0" i="0" u="none" strike="noStrike" cap="none" normalizeH="0" baseline="0">
                <a:ln>
                  <a:noFill/>
                </a:ln>
                <a:solidFill>
                  <a:schemeClr val="bg1"/>
                </a:solidFill>
                <a:effectLst/>
                <a:latin typeface="Arial Unicode MS"/>
              </a:rPr>
              <a:t> for me I </a:t>
            </a:r>
            <a:r>
              <a:rPr kumimoji="0" lang="en-CH" altLang="en-CH" sz="700" b="0" i="0" u="none" strike="noStrike" cap="none" normalizeH="0" baseline="0" err="1">
                <a:ln>
                  <a:noFill/>
                </a:ln>
                <a:solidFill>
                  <a:schemeClr val="bg1"/>
                </a:solidFill>
                <a:effectLst/>
                <a:latin typeface="Arial Unicode MS"/>
              </a:rPr>
              <a:t>ain't</a:t>
            </a:r>
            <a:r>
              <a:rPr kumimoji="0" lang="en-CH" altLang="en-CH" sz="700" b="0" i="0" u="none" strike="noStrike" cap="none" normalizeH="0" baseline="0">
                <a:ln>
                  <a:noFill/>
                </a:ln>
                <a:solidFill>
                  <a:schemeClr val="bg1"/>
                </a:solidFill>
                <a:effectLst/>
                <a:latin typeface="Arial Unicode MS"/>
              </a:rPr>
              <a:t> </a:t>
            </a:r>
            <a:r>
              <a:rPr kumimoji="0" lang="en-CH" altLang="en-CH" sz="700" b="0" i="0" u="none" strike="noStrike" cap="none" normalizeH="0" baseline="0" err="1">
                <a:ln>
                  <a:noFill/>
                </a:ln>
                <a:solidFill>
                  <a:schemeClr val="bg1"/>
                </a:solidFill>
                <a:effectLst/>
                <a:latin typeface="Arial Unicode MS"/>
              </a:rPr>
              <a:t>rolly</a:t>
            </a:r>
            <a:r>
              <a:rPr kumimoji="0" lang="en-CH" altLang="en-CH" sz="700" b="0" i="0" u="none" strike="noStrike" cap="none" normalizeH="0" baseline="0">
                <a:ln>
                  <a:noFill/>
                </a:ln>
                <a:solidFill>
                  <a:schemeClr val="bg1"/>
                </a:solidFill>
                <a:effectLst/>
                <a:latin typeface="Arial Unicode MS"/>
              </a:rPr>
              <a:t> in a needer start </a:t>
            </a:r>
            <a:endParaRPr kumimoji="0" lang="en-US" altLang="en-CH" sz="700" b="0" i="0" u="none" strike="noStrike" cap="none" normalizeH="0" baseline="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700" b="0" i="0" u="none" strike="noStrike" cap="none" normalizeH="0" baseline="0">
                <a:ln>
                  <a:noFill/>
                </a:ln>
                <a:solidFill>
                  <a:schemeClr val="bg1"/>
                </a:solidFill>
                <a:effectLst/>
                <a:latin typeface="Arial Unicode MS"/>
              </a:rPr>
              <a:t>Sometimes But I would walk a thought to die </a:t>
            </a:r>
            <a:endParaRPr kumimoji="0" lang="en-US" altLang="en-CH" sz="700" b="0" i="0" u="none" strike="noStrike" cap="none" normalizeH="0" baseline="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700" b="0" i="0" u="none" strike="noStrike" cap="none" normalizeH="0" baseline="0">
                <a:ln>
                  <a:noFill/>
                </a:ln>
                <a:solidFill>
                  <a:schemeClr val="bg1"/>
                </a:solidFill>
                <a:effectLst/>
                <a:latin typeface="Arial Unicode MS"/>
              </a:rPr>
              <a:t>Heaven in my </a:t>
            </a:r>
            <a:r>
              <a:rPr kumimoji="0" lang="en-CH" altLang="en-CH" sz="700" b="0" i="0" u="none" strike="noStrike" cap="none" normalizeH="0" baseline="0" err="1">
                <a:ln>
                  <a:noFill/>
                </a:ln>
                <a:solidFill>
                  <a:schemeClr val="bg1"/>
                </a:solidFill>
                <a:effectLst/>
                <a:latin typeface="Arial Unicode MS"/>
              </a:rPr>
              <a:t>messag</a:t>
            </a:r>
            <a:r>
              <a:rPr kumimoji="0" lang="en-CH" altLang="en-CH" sz="700" b="0" i="0" u="none" strike="noStrike" cap="none" normalizeH="0" baseline="0">
                <a:ln>
                  <a:noFill/>
                </a:ln>
                <a:solidFill>
                  <a:schemeClr val="bg1"/>
                </a:solidFill>
                <a:effectLst/>
                <a:latin typeface="Arial Unicode MS"/>
              </a:rPr>
              <a:t> </a:t>
            </a:r>
            <a:endParaRPr kumimoji="0" lang="en-CH" altLang="en-CH" sz="700" b="0" i="0" u="none" strike="noStrike" cap="none" normalizeH="0" baseline="0">
              <a:ln>
                <a:noFill/>
              </a:ln>
              <a:solidFill>
                <a:schemeClr val="bg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73DE4FE-79F5-E56B-0434-A42A881226F3}"/>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CH" altLang="en-CH" sz="1800" b="0" i="0" u="none" strike="noStrike" cap="none" normalizeH="0" baseline="0">
              <a:ln>
                <a:noFill/>
              </a:ln>
              <a:solidFill>
                <a:schemeClr val="tx1"/>
              </a:solidFill>
              <a:effectLst/>
              <a:latin typeface="Arial" panose="020B0604020202020204" pitchFamily="34" charset="0"/>
            </a:endParaRPr>
          </a:p>
        </p:txBody>
      </p:sp>
      <p:pic>
        <p:nvPicPr>
          <p:cNvPr id="18" name="Graphic 17" descr="Guitar with solid fill">
            <a:extLst>
              <a:ext uri="{FF2B5EF4-FFF2-40B4-BE49-F238E27FC236}">
                <a16:creationId xmlns:a16="http://schemas.microsoft.com/office/drawing/2014/main" id="{1FE24D39-062F-30B7-04C6-4E117393DED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55791" y="3893361"/>
            <a:ext cx="914400" cy="914400"/>
          </a:xfrm>
          <a:prstGeom prst="rect">
            <a:avLst/>
          </a:prstGeom>
        </p:spPr>
      </p:pic>
    </p:spTree>
    <p:extLst>
      <p:ext uri="{BB962C8B-B14F-4D97-AF65-F5344CB8AC3E}">
        <p14:creationId xmlns:p14="http://schemas.microsoft.com/office/powerpoint/2010/main" val="10682530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38F84-7553-C008-C1E4-03D4917F3FF0}"/>
              </a:ext>
            </a:extLst>
          </p:cNvPr>
          <p:cNvSpPr>
            <a:spLocks noGrp="1"/>
          </p:cNvSpPr>
          <p:nvPr>
            <p:ph type="title"/>
          </p:nvPr>
        </p:nvSpPr>
        <p:spPr>
          <a:xfrm>
            <a:off x="720000" y="90100"/>
            <a:ext cx="7704000" cy="572700"/>
          </a:xfrm>
        </p:spPr>
        <p:txBody>
          <a:bodyPr/>
          <a:lstStyle/>
          <a:p>
            <a:pPr algn="ctr"/>
            <a:r>
              <a:rPr lang="en-US"/>
              <a:t>Song lyrics generator</a:t>
            </a:r>
            <a:endParaRPr lang="en-CH"/>
          </a:p>
        </p:txBody>
      </p:sp>
      <p:sp>
        <p:nvSpPr>
          <p:cNvPr id="3" name="Rectangle 1">
            <a:extLst>
              <a:ext uri="{FF2B5EF4-FFF2-40B4-BE49-F238E27FC236}">
                <a16:creationId xmlns:a16="http://schemas.microsoft.com/office/drawing/2014/main" id="{8EE1EBAC-3772-0986-235F-D3F72012FEA3}"/>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CH" altLang="en-CH" sz="1800" b="0" i="0" u="none" strike="noStrike" cap="none" normalizeH="0" baseline="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8B8AD403-F139-CC02-E918-E896A80C45B0}"/>
              </a:ext>
            </a:extLst>
          </p:cNvPr>
          <p:cNvSpPr txBox="1"/>
          <p:nvPr/>
        </p:nvSpPr>
        <p:spPr>
          <a:xfrm>
            <a:off x="238416" y="1146387"/>
            <a:ext cx="3833712" cy="2923877"/>
          </a:xfrm>
          <a:prstGeom prst="rect">
            <a:avLst/>
          </a:prstGeom>
          <a:solidFill>
            <a:schemeClr val="bg2">
              <a:lumMod val="50000"/>
            </a:schemeClr>
          </a:solidFill>
          <a:ln>
            <a:solidFill>
              <a:schemeClr val="bg1"/>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800" b="0" i="0" u="none" strike="noStrike" cap="none" normalizeH="0" baseline="0" err="1">
                <a:ln>
                  <a:noFill/>
                </a:ln>
                <a:solidFill>
                  <a:schemeClr val="bg1"/>
                </a:solidFill>
                <a:effectLst/>
                <a:latin typeface="Arial Unicode MS"/>
              </a:rPr>
              <a:t>b"you</a:t>
            </a:r>
            <a:r>
              <a:rPr kumimoji="0" lang="en-CH" altLang="en-CH" sz="800" b="0" i="0" u="none" strike="noStrike" cap="none" normalizeH="0" baseline="0">
                <a:ln>
                  <a:noFill/>
                </a:ln>
                <a:solidFill>
                  <a:schemeClr val="bg1"/>
                </a:solidFill>
                <a:effectLst/>
                <a:latin typeface="Arial Unicode MS"/>
              </a:rPr>
              <a:t>: can we, blacked out of my father</a:t>
            </a:r>
            <a:endParaRPr lang="en-US" altLang="en-CH" sz="800">
              <a:solidFill>
                <a:schemeClr val="bg1"/>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800" b="0" i="0" u="none" strike="noStrike" cap="none" normalizeH="0" baseline="0" err="1">
                <a:ln>
                  <a:noFill/>
                </a:ln>
                <a:solidFill>
                  <a:schemeClr val="bg1"/>
                </a:solidFill>
                <a:effectLst/>
                <a:latin typeface="Arial Unicode MS"/>
              </a:rPr>
              <a:t>Ain't</a:t>
            </a:r>
            <a:r>
              <a:rPr kumimoji="0" lang="en-CH" altLang="en-CH" sz="800" b="0" i="0" u="none" strike="noStrike" cap="none" normalizeH="0" baseline="0">
                <a:ln>
                  <a:noFill/>
                </a:ln>
                <a:solidFill>
                  <a:schemeClr val="bg1"/>
                </a:solidFill>
                <a:effectLst/>
                <a:latin typeface="Arial Unicode MS"/>
              </a:rPr>
              <a:t> nobody </a:t>
            </a:r>
            <a:r>
              <a:rPr kumimoji="0" lang="en-CH" altLang="en-CH" sz="800" b="0" i="0" u="none" strike="noStrike" cap="none" normalizeH="0" baseline="0" err="1">
                <a:ln>
                  <a:noFill/>
                </a:ln>
                <a:solidFill>
                  <a:schemeClr val="bg1"/>
                </a:solidFill>
                <a:effectLst/>
                <a:latin typeface="Arial Unicode MS"/>
              </a:rPr>
              <a:t>holdin</a:t>
            </a:r>
            <a:r>
              <a:rPr kumimoji="0" lang="en-CH" altLang="en-CH" sz="800" b="0" i="0" u="none" strike="noStrike" cap="none" normalizeH="0" baseline="0">
                <a:ln>
                  <a:noFill/>
                </a:ln>
                <a:solidFill>
                  <a:schemeClr val="bg1"/>
                </a:solidFill>
                <a:effectLst/>
                <a:latin typeface="Arial Unicode MS"/>
              </a:rPr>
              <a:t>’ me</a:t>
            </a:r>
            <a:endParaRPr lang="en-US" altLang="en-CH" sz="800">
              <a:solidFill>
                <a:schemeClr val="bg1"/>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800" b="0" i="0" u="none" strike="noStrike" cap="none" normalizeH="0" baseline="0" err="1">
                <a:ln>
                  <a:noFill/>
                </a:ln>
                <a:solidFill>
                  <a:schemeClr val="bg1"/>
                </a:solidFill>
                <a:effectLst/>
                <a:latin typeface="Arial Unicode MS"/>
              </a:rPr>
              <a:t>Til</a:t>
            </a:r>
            <a:r>
              <a:rPr kumimoji="0" lang="en-CH" altLang="en-CH" sz="800" b="0" i="0" u="none" strike="noStrike" cap="none" normalizeH="0" baseline="0">
                <a:ln>
                  <a:noFill/>
                </a:ln>
                <a:solidFill>
                  <a:schemeClr val="bg1"/>
                </a:solidFill>
                <a:effectLst/>
                <a:latin typeface="Arial Unicode MS"/>
              </a:rPr>
              <a:t> sundown, when I come through\r\</a:t>
            </a:r>
            <a:r>
              <a:rPr kumimoji="0" lang="en-CH" altLang="en-CH" sz="800" b="0" i="0" u="none" strike="noStrike" cap="none" normalizeH="0" baseline="0" err="1">
                <a:ln>
                  <a:noFill/>
                </a:ln>
                <a:solidFill>
                  <a:schemeClr val="bg1"/>
                </a:solidFill>
                <a:effectLst/>
                <a:latin typeface="Arial Unicode MS"/>
              </a:rPr>
              <a:t>nI</a:t>
            </a:r>
            <a:r>
              <a:rPr kumimoji="0" lang="en-CH" altLang="en-CH" sz="800" b="0" i="0" u="none" strike="noStrike" cap="none" normalizeH="0" baseline="0">
                <a:ln>
                  <a:noFill/>
                </a:ln>
                <a:solidFill>
                  <a:schemeClr val="bg1"/>
                </a:solidFill>
                <a:effectLst/>
                <a:latin typeface="Arial Unicode MS"/>
              </a:rPr>
              <a:t> need a girl like you, yeah yeh, </a:t>
            </a:r>
            <a:r>
              <a:rPr kumimoji="0" lang="en-CH" altLang="en-CH" sz="800" b="0" i="0" u="none" strike="noStrike" cap="none" normalizeH="0" baseline="0" err="1">
                <a:ln>
                  <a:noFill/>
                </a:ln>
                <a:solidFill>
                  <a:schemeClr val="bg1"/>
                </a:solidFill>
                <a:effectLst/>
                <a:latin typeface="Arial Unicode MS"/>
              </a:rPr>
              <a:t>ouh</a:t>
            </a:r>
            <a:r>
              <a:rPr kumimoji="0" lang="en-CH" altLang="en-CH" sz="800" b="0" i="0" u="none" strike="noStrike" cap="none" normalizeH="0" baseline="0">
                <a:ln>
                  <a:noFill/>
                </a:ln>
                <a:solidFill>
                  <a:schemeClr val="bg1"/>
                </a:solidFill>
                <a:effectLst/>
                <a:latin typeface="Arial Unicode MS"/>
              </a:rPr>
              <a:t> ah </a:t>
            </a:r>
            <a:r>
              <a:rPr kumimoji="0" lang="en-CH" altLang="en-CH" sz="800" b="0" i="0" u="none" strike="noStrike" cap="none" normalizeH="0" baseline="0" err="1">
                <a:ln>
                  <a:noFill/>
                </a:ln>
                <a:solidFill>
                  <a:schemeClr val="bg1"/>
                </a:solidFill>
                <a:effectLst/>
                <a:latin typeface="Arial Unicode MS"/>
              </a:rPr>
              <a:t>ya</a:t>
            </a:r>
            <a:endParaRPr lang="en-US" altLang="en-CH" sz="800">
              <a:solidFill>
                <a:schemeClr val="bg1"/>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800" b="0" i="0" u="none" strike="noStrike" cap="none" normalizeH="0" baseline="0">
                <a:ln>
                  <a:noFill/>
                </a:ln>
                <a:solidFill>
                  <a:schemeClr val="bg1"/>
                </a:solidFill>
                <a:effectLst/>
                <a:latin typeface="Arial Unicode MS"/>
              </a:rPr>
              <a:t>Wo keep you </a:t>
            </a:r>
            <a:r>
              <a:rPr kumimoji="0" lang="en-CH" altLang="en-CH" sz="800" b="0" i="0" u="none" strike="noStrike" cap="none" normalizeH="0" baseline="0" err="1">
                <a:ln>
                  <a:noFill/>
                </a:ln>
                <a:solidFill>
                  <a:schemeClr val="bg1"/>
                </a:solidFill>
                <a:effectLst/>
                <a:latin typeface="Arial Unicode MS"/>
              </a:rPr>
              <a:t>slepping</a:t>
            </a:r>
            <a:r>
              <a:rPr kumimoji="0" lang="en-CH" altLang="en-CH" sz="800" b="0" i="0" u="none" strike="noStrike" cap="none" normalizeH="0" baseline="0">
                <a:ln>
                  <a:noFill/>
                </a:ln>
                <a:solidFill>
                  <a:schemeClr val="bg1"/>
                </a:solidFill>
                <a:effectLst/>
                <a:latin typeface="Arial Unicode MS"/>
              </a:rPr>
              <a:t> our darkness</a:t>
            </a:r>
            <a:endParaRPr lang="en-US" altLang="en-CH" sz="800">
              <a:solidFill>
                <a:schemeClr val="bg1"/>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800" b="0" i="0" u="none" strike="noStrike" cap="none" normalizeH="0" baseline="0" err="1">
                <a:ln>
                  <a:noFill/>
                </a:ln>
                <a:solidFill>
                  <a:schemeClr val="bg1"/>
                </a:solidFill>
                <a:effectLst/>
                <a:latin typeface="Arial Unicode MS"/>
              </a:rPr>
              <a:t>Flidrink</a:t>
            </a:r>
            <a:r>
              <a:rPr kumimoji="0" lang="en-CH" altLang="en-CH" sz="800" b="0" i="0" u="none" strike="noStrike" cap="none" normalizeH="0" baseline="0">
                <a:ln>
                  <a:noFill/>
                </a:ln>
                <a:solidFill>
                  <a:schemeClr val="bg1"/>
                </a:solidFill>
                <a:effectLst/>
                <a:latin typeface="Arial Unicode MS"/>
              </a:rPr>
              <a:t> them like hallelujah, '</a:t>
            </a:r>
            <a:r>
              <a:rPr kumimoji="0" lang="en-CH" altLang="en-CH" sz="800" b="0" i="0" u="none" strike="noStrike" cap="none" normalizeH="0" baseline="0" err="1">
                <a:ln>
                  <a:noFill/>
                </a:ln>
                <a:solidFill>
                  <a:schemeClr val="bg1"/>
                </a:solidFill>
                <a:effectLst/>
                <a:latin typeface="Arial Unicode MS"/>
              </a:rPr>
              <a:t>lujah</a:t>
            </a:r>
            <a:r>
              <a:rPr kumimoji="0" lang="en-CH" altLang="en-CH" sz="800" b="0" i="0" u="none" strike="noStrike" cap="none" normalizeH="0" baseline="0">
                <a:ln>
                  <a:noFill/>
                </a:ln>
                <a:solidFill>
                  <a:schemeClr val="bg1"/>
                </a:solidFill>
                <a:effectLst/>
                <a:latin typeface="Arial Unicode MS"/>
              </a:rPr>
              <a:t>, yeah</a:t>
            </a:r>
            <a:endParaRPr lang="en-US" altLang="en-CH" sz="800">
              <a:solidFill>
                <a:schemeClr val="bg1"/>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800" b="0" i="0" u="none" strike="noStrike" cap="none" normalizeH="0" baseline="0">
                <a:ln>
                  <a:noFill/>
                </a:ln>
                <a:solidFill>
                  <a:schemeClr val="bg1"/>
                </a:solidFill>
                <a:effectLst/>
                <a:latin typeface="Arial Unicode MS"/>
              </a:rPr>
              <a:t>We didn't keep on it all back (oh (Far) (Yeah, yeah, yeah)</a:t>
            </a:r>
            <a:endParaRPr kumimoji="0" lang="en-US" altLang="en-CH" sz="800" b="0" i="0" u="none" strike="noStrike" cap="none" normalizeH="0" baseline="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800" b="0" i="0" u="none" strike="noStrike" cap="none" normalizeH="0" baseline="0">
                <a:ln>
                  <a:noFill/>
                </a:ln>
                <a:solidFill>
                  <a:schemeClr val="bg1"/>
                </a:solidFill>
                <a:effectLst/>
                <a:latin typeface="Arial Unicode MS"/>
              </a:rPr>
              <a:t>Cause I don't even know who's turning pages</a:t>
            </a:r>
            <a:endParaRPr lang="en-US" altLang="en-CH" sz="800">
              <a:solidFill>
                <a:schemeClr val="bg1"/>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800" b="0" i="0" u="none" strike="noStrike" cap="none" normalizeH="0" baseline="0">
                <a:ln>
                  <a:noFill/>
                </a:ln>
                <a:solidFill>
                  <a:schemeClr val="bg1"/>
                </a:solidFill>
                <a:effectLst/>
                <a:latin typeface="Arial Unicode MS"/>
              </a:rPr>
              <a:t>Right now, I'm only o4, look at your face</a:t>
            </a:r>
            <a:r>
              <a:rPr lang="en-US" altLang="en-CH" sz="800">
                <a:solidFill>
                  <a:schemeClr val="bg1"/>
                </a:solidFill>
                <a:latin typeface="Arial Unicode MS"/>
              </a:rPr>
              <a:t> </a:t>
            </a:r>
            <a:r>
              <a:rPr kumimoji="0" lang="en-CH" altLang="en-CH" sz="800" b="0" i="0" u="none" strike="noStrike" cap="none" normalizeH="0" baseline="0">
                <a:ln>
                  <a:noFill/>
                </a:ln>
                <a:solidFill>
                  <a:schemeClr val="bg1"/>
                </a:solidFill>
                <a:effectLst/>
                <a:latin typeface="Arial Unicode MS"/>
              </a:rPr>
              <a:t>shout of we die</a:t>
            </a:r>
            <a:endParaRPr lang="en-US" altLang="en-CH" sz="800">
              <a:solidFill>
                <a:schemeClr val="bg1"/>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800" b="0" i="0" u="none" strike="noStrike" cap="none" normalizeH="0" baseline="0">
                <a:ln>
                  <a:noFill/>
                </a:ln>
                <a:solidFill>
                  <a:schemeClr val="bg1"/>
                </a:solidFill>
                <a:effectLst/>
                <a:latin typeface="Arial Unicode MS"/>
              </a:rPr>
              <a:t>Dark from a plate and it been </a:t>
            </a:r>
            <a:r>
              <a:rPr kumimoji="0" lang="en-CH" altLang="en-CH" sz="800" b="0" i="0" u="none" strike="noStrike" cap="none" normalizeH="0" baseline="0" err="1">
                <a:ln>
                  <a:noFill/>
                </a:ln>
                <a:solidFill>
                  <a:schemeClr val="bg1"/>
                </a:solidFill>
                <a:effectLst/>
                <a:latin typeface="Arial Unicode MS"/>
              </a:rPr>
              <a:t>feelin</a:t>
            </a:r>
            <a:r>
              <a:rPr kumimoji="0" lang="en-CH" altLang="en-CH" sz="800" b="0" i="0" u="none" strike="noStrike" cap="none" normalizeH="0" baseline="0">
                <a:ln>
                  <a:noFill/>
                </a:ln>
                <a:solidFill>
                  <a:schemeClr val="bg1"/>
                </a:solidFill>
                <a:effectLst/>
                <a:latin typeface="Arial Unicode MS"/>
              </a:rPr>
              <a:t>' I could never be like time</a:t>
            </a:r>
            <a:endParaRPr kumimoji="0" lang="en-US" altLang="en-CH" sz="800" b="0" i="0" u="none" strike="noStrike" cap="none" normalizeH="0" baseline="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800" b="0" i="0" u="none" strike="noStrike" cap="none" normalizeH="0" baseline="0">
                <a:ln>
                  <a:noFill/>
                </a:ln>
                <a:solidFill>
                  <a:schemeClr val="bg1"/>
                </a:solidFill>
                <a:effectLst/>
                <a:latin typeface="Arial Unicode MS"/>
              </a:rPr>
              <a:t>If you'll be my </a:t>
            </a:r>
            <a:r>
              <a:rPr kumimoji="0" lang="en-CH" altLang="en-CH" sz="800" b="0" i="0" u="none" strike="noStrike" cap="none" normalizeH="0" baseline="0" err="1">
                <a:ln>
                  <a:noFill/>
                </a:ln>
                <a:solidFill>
                  <a:schemeClr val="bg1"/>
                </a:solidFill>
                <a:effectLst/>
                <a:latin typeface="Arial Unicode MS"/>
              </a:rPr>
              <a:t>guiting</a:t>
            </a:r>
            <a:r>
              <a:rPr kumimoji="0" lang="en-CH" altLang="en-CH" sz="800" b="0" i="0" u="none" strike="noStrike" cap="none" normalizeH="0" baseline="0">
                <a:ln>
                  <a:noFill/>
                </a:ln>
                <a:solidFill>
                  <a:schemeClr val="bg1"/>
                </a:solidFill>
                <a:effectLst/>
                <a:latin typeface="Arial Unicode MS"/>
              </a:rPr>
              <a:t> up on my </a:t>
            </a:r>
            <a:r>
              <a:rPr kumimoji="0" lang="en-CH" altLang="en-CH" sz="800" b="0" i="0" u="none" strike="noStrike" cap="none" normalizeH="0" baseline="0" err="1">
                <a:ln>
                  <a:noFill/>
                </a:ln>
                <a:solidFill>
                  <a:schemeClr val="bg1"/>
                </a:solidFill>
                <a:effectLst/>
                <a:latin typeface="Arial Unicode MS"/>
              </a:rPr>
              <a:t>prinallow</a:t>
            </a:r>
            <a:endParaRPr lang="en-US" altLang="en-CH" sz="800">
              <a:solidFill>
                <a:schemeClr val="bg1"/>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800" b="0" i="0" u="none" strike="noStrike" cap="none" normalizeH="0" baseline="0">
                <a:ln>
                  <a:noFill/>
                </a:ln>
                <a:solidFill>
                  <a:schemeClr val="bg1"/>
                </a:solidFill>
                <a:effectLst/>
                <a:latin typeface="Arial Unicode MS"/>
              </a:rPr>
              <a:t>Got a long </a:t>
            </a:r>
            <a:r>
              <a:rPr kumimoji="0" lang="en-CH" altLang="en-CH" sz="800" b="0" i="0" u="none" strike="noStrike" cap="none" normalizeH="0" baseline="0" err="1">
                <a:ln>
                  <a:noFill/>
                </a:ln>
                <a:solidFill>
                  <a:schemeClr val="bg1"/>
                </a:solidFill>
                <a:effectLst/>
                <a:latin typeface="Arial Unicode MS"/>
              </a:rPr>
              <a:t>wial</a:t>
            </a:r>
            <a:r>
              <a:rPr kumimoji="0" lang="en-CH" altLang="en-CH" sz="800" b="0" i="0" u="none" strike="noStrike" cap="none" normalizeH="0" baseline="0">
                <a:ln>
                  <a:noFill/>
                </a:ln>
                <a:solidFill>
                  <a:schemeClr val="bg1"/>
                </a:solidFill>
                <a:effectLst/>
                <a:latin typeface="Arial Unicode MS"/>
              </a:rPr>
              <a:t> up of time (show no </a:t>
            </a:r>
            <a:r>
              <a:rPr kumimoji="0" lang="en-CH" altLang="en-CH" sz="800" b="0" i="0" u="none" strike="noStrike" cap="none" normalizeH="0" baseline="0" err="1">
                <a:ln>
                  <a:noFill/>
                </a:ln>
                <a:solidFill>
                  <a:schemeClr val="bg1"/>
                </a:solidFill>
                <a:effectLst/>
                <a:latin typeface="Arial Unicode MS"/>
              </a:rPr>
              <a:t>magicula</a:t>
            </a:r>
            <a:r>
              <a:rPr kumimoji="0" lang="en-CH" altLang="en-CH" sz="800" b="0" i="0" u="none" strike="noStrike" cap="none" normalizeH="0" baseline="0">
                <a:ln>
                  <a:noFill/>
                </a:ln>
                <a:solidFill>
                  <a:schemeClr val="bg1"/>
                </a:solidFill>
                <a:effectLst/>
                <a:latin typeface="Arial Unicode MS"/>
              </a:rPr>
              <a:t> (Yeah, yeah, </a:t>
            </a:r>
            <a:r>
              <a:rPr kumimoji="0" lang="en-CH" altLang="en-CH" sz="800" b="0" i="0" u="none" strike="noStrike" cap="none" normalizeH="0" baseline="0" err="1">
                <a:ln>
                  <a:noFill/>
                </a:ln>
                <a:solidFill>
                  <a:schemeClr val="bg1"/>
                </a:solidFill>
                <a:effectLst/>
                <a:latin typeface="Arial Unicode MS"/>
              </a:rPr>
              <a:t>agay</a:t>
            </a:r>
            <a:r>
              <a:rPr kumimoji="0" lang="en-CH" altLang="en-CH" sz="800" b="0" i="0" u="none" strike="noStrike" cap="none" normalizeH="0" baseline="0">
                <a:ln>
                  <a:noFill/>
                </a:ln>
                <a:solidFill>
                  <a:schemeClr val="bg1"/>
                </a:solidFill>
                <a:effectLst/>
                <a:latin typeface="Arial Unicode MS"/>
              </a:rPr>
              <a:t>\r\</a:t>
            </a:r>
            <a:r>
              <a:rPr kumimoji="0" lang="en-CH" altLang="en-CH" sz="800" b="0" i="0" u="none" strike="noStrike" cap="none" normalizeH="0" baseline="0" err="1">
                <a:ln>
                  <a:noFill/>
                </a:ln>
                <a:solidFill>
                  <a:schemeClr val="bg1"/>
                </a:solidFill>
                <a:effectLst/>
                <a:latin typeface="Arial Unicode MS"/>
              </a:rPr>
              <a:t>nI</a:t>
            </a:r>
            <a:r>
              <a:rPr kumimoji="0" lang="en-CH" altLang="en-CH" sz="800" b="0" i="0" u="none" strike="noStrike" cap="none" normalizeH="0" baseline="0">
                <a:ln>
                  <a:noFill/>
                </a:ln>
                <a:solidFill>
                  <a:schemeClr val="bg1"/>
                </a:solidFill>
                <a:effectLst/>
                <a:latin typeface="Arial Unicode MS"/>
              </a:rPr>
              <a:t> just keep on </a:t>
            </a:r>
            <a:r>
              <a:rPr kumimoji="0" lang="en-CH" altLang="en-CH" sz="800" b="0" i="0" u="none" strike="noStrike" cap="none" normalizeH="0" baseline="0" err="1">
                <a:ln>
                  <a:noFill/>
                </a:ln>
                <a:solidFill>
                  <a:schemeClr val="bg1"/>
                </a:solidFill>
                <a:effectLst/>
                <a:latin typeface="Arial Unicode MS"/>
              </a:rPr>
              <a:t>wishin</a:t>
            </a:r>
            <a:r>
              <a:rPr kumimoji="0" lang="en-CH" altLang="en-CH" sz="800" b="0" i="0" u="none" strike="noStrike" cap="none" normalizeH="0" baseline="0">
                <a:ln>
                  <a:noFill/>
                </a:ln>
                <a:solidFill>
                  <a:schemeClr val="bg1"/>
                </a:solidFill>
                <a:effectLst/>
                <a:latin typeface="Arial Unicode MS"/>
              </a:rPr>
              <a:t>' that the money made you stay</a:t>
            </a:r>
            <a:endParaRPr lang="en-US" altLang="en-CH" sz="800">
              <a:solidFill>
                <a:schemeClr val="bg1"/>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800" b="0" i="0" u="none" strike="noStrike" cap="none" normalizeH="0" baseline="0">
                <a:ln>
                  <a:noFill/>
                </a:ln>
                <a:solidFill>
                  <a:schemeClr val="bg1"/>
                </a:solidFill>
                <a:effectLst/>
                <a:latin typeface="Arial Unicode MS"/>
              </a:rPr>
              <a:t>You </a:t>
            </a:r>
            <a:r>
              <a:rPr kumimoji="0" lang="en-CH" altLang="en-CH" sz="800" b="0" i="0" u="none" strike="noStrike" cap="none" normalizeH="0" baseline="0" err="1">
                <a:ln>
                  <a:noFill/>
                </a:ln>
                <a:solidFill>
                  <a:schemeClr val="bg1"/>
                </a:solidFill>
                <a:effectLst/>
                <a:latin typeface="Arial Unicode MS"/>
              </a:rPr>
              <a:t>ain't</a:t>
            </a:r>
            <a:r>
              <a:rPr kumimoji="0" lang="en-CH" altLang="en-CH" sz="800" b="0" i="0" u="none" strike="noStrike" cap="none" normalizeH="0" baseline="0">
                <a:ln>
                  <a:noFill/>
                </a:ln>
                <a:solidFill>
                  <a:schemeClr val="bg1"/>
                </a:solidFill>
                <a:effectLst/>
                <a:latin typeface="Arial Unicode MS"/>
              </a:rPr>
              <a:t> never cared about that bullshit anyway</a:t>
            </a:r>
            <a:endParaRPr lang="en-US" altLang="en-CH" sz="800">
              <a:solidFill>
                <a:schemeClr val="bg1"/>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800" b="0" i="0" u="none" strike="noStrike" cap="none" normalizeH="0" baseline="0">
                <a:ln>
                  <a:noFill/>
                </a:ln>
                <a:solidFill>
                  <a:schemeClr val="bg1"/>
                </a:solidFill>
                <a:effectLst/>
                <a:latin typeface="Arial Unicode MS"/>
              </a:rPr>
              <a:t>I just keep on </a:t>
            </a:r>
            <a:r>
              <a:rPr kumimoji="0" lang="en-CH" altLang="en-CH" sz="800" b="0" i="0" u="none" strike="noStrike" cap="none" normalizeH="0" baseline="0" err="1">
                <a:ln>
                  <a:noFill/>
                </a:ln>
                <a:solidFill>
                  <a:schemeClr val="bg1"/>
                </a:solidFill>
                <a:effectLst/>
                <a:latin typeface="Arial Unicode MS"/>
              </a:rPr>
              <a:t>hopin</a:t>
            </a:r>
            <a:r>
              <a:rPr kumimoji="0" lang="en-CH" altLang="en-CH" sz="800" b="0" i="0" u="none" strike="noStrike" cap="none" normalizeH="0" baseline="0">
                <a:ln>
                  <a:noFill/>
                </a:ln>
                <a:solidFill>
                  <a:schemeClr val="bg1"/>
                </a:solidFill>
                <a:effectLst/>
                <a:latin typeface="Arial Unicode MS"/>
              </a:rPr>
              <a:t>' that you break my heart in two</a:t>
            </a:r>
            <a:endParaRPr lang="en-US" altLang="en-CH" sz="800">
              <a:solidFill>
                <a:schemeClr val="bg1"/>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800" b="0" i="0" u="none" strike="noStrike" cap="none" normalizeH="0" baseline="0">
                <a:ln>
                  <a:noFill/>
                </a:ln>
                <a:solidFill>
                  <a:schemeClr val="bg1"/>
                </a:solidFill>
                <a:effectLst/>
                <a:latin typeface="Arial Unicode MS"/>
              </a:rPr>
              <a:t>But what </a:t>
            </a:r>
            <a:r>
              <a:rPr kumimoji="0" lang="en-CH" altLang="en-CH" sz="800" b="0" i="0" u="none" strike="noStrike" cap="none" normalizeH="0" baseline="0" err="1">
                <a:ln>
                  <a:noFill/>
                </a:ln>
                <a:solidFill>
                  <a:schemeClr val="bg1"/>
                </a:solidFill>
                <a:effectLst/>
                <a:latin typeface="Arial Unicode MS"/>
              </a:rPr>
              <a:t>che</a:t>
            </a:r>
            <a:r>
              <a:rPr kumimoji="0" lang="en-CH" altLang="en-CH" sz="800" b="0" i="0" u="none" strike="noStrike" cap="none" normalizeH="0" baseline="0">
                <a:ln>
                  <a:noFill/>
                </a:ln>
                <a:solidFill>
                  <a:schemeClr val="bg1"/>
                </a:solidFill>
                <a:effectLst/>
                <a:latin typeface="Arial Unicode MS"/>
              </a:rPr>
              <a:t> can't bees </a:t>
            </a:r>
            <a:r>
              <a:rPr kumimoji="0" lang="en-CH" altLang="en-CH" sz="800" b="0" i="0" u="none" strike="noStrike" cap="none" normalizeH="0" baseline="0" err="1">
                <a:ln>
                  <a:noFill/>
                </a:ln>
                <a:solidFill>
                  <a:schemeClr val="bg1"/>
                </a:solidFill>
                <a:effectLst/>
                <a:latin typeface="Arial Unicode MS"/>
              </a:rPr>
              <a:t>porrisan</a:t>
            </a:r>
            <a:r>
              <a:rPr kumimoji="0" lang="en-CH" altLang="en-CH" sz="800" b="0" i="0" u="none" strike="noStrike" cap="none" normalizeH="0" baseline="0">
                <a:ln>
                  <a:noFill/>
                </a:ln>
                <a:solidFill>
                  <a:schemeClr val="bg1"/>
                </a:solidFill>
                <a:effectLst/>
                <a:latin typeface="Arial Unicode MS"/>
              </a:rPr>
              <a:t>,</a:t>
            </a:r>
            <a:endParaRPr kumimoji="0" lang="en-US" altLang="en-CH" sz="800" b="0" i="0" u="none" strike="noStrike" cap="none" normalizeH="0" baseline="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800" b="0" i="0" u="none" strike="noStrike" cap="none" normalizeH="0" baseline="0">
                <a:ln>
                  <a:noFill/>
                </a:ln>
                <a:solidFill>
                  <a:schemeClr val="bg1"/>
                </a:solidFill>
                <a:effectLst/>
                <a:latin typeface="Arial Unicode MS"/>
              </a:rPr>
              <a:t>Cause the way that we would be alright</a:t>
            </a:r>
            <a:endParaRPr lang="en-US" altLang="en-CH" sz="800">
              <a:solidFill>
                <a:schemeClr val="bg1"/>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800" b="0" i="0" u="none" strike="noStrike" cap="none" normalizeH="0" baseline="0">
                <a:ln>
                  <a:noFill/>
                </a:ln>
                <a:solidFill>
                  <a:schemeClr val="bg1"/>
                </a:solidFill>
                <a:effectLst/>
                <a:latin typeface="Arial Unicode MS"/>
              </a:rPr>
              <a:t>Cause the players </a:t>
            </a:r>
            <a:r>
              <a:rPr kumimoji="0" lang="en-CH" altLang="en-CH" sz="800" b="0" i="0" u="none" strike="noStrike" cap="none" normalizeH="0" baseline="0" err="1">
                <a:ln>
                  <a:noFill/>
                </a:ln>
                <a:solidFill>
                  <a:schemeClr val="bg1"/>
                </a:solidFill>
                <a:effectLst/>
                <a:latin typeface="Arial Unicode MS"/>
              </a:rPr>
              <a:t>partcoff</a:t>
            </a:r>
            <a:r>
              <a:rPr kumimoji="0" lang="en-CH" altLang="en-CH" sz="800" b="0" i="0" u="none" strike="noStrike" cap="none" normalizeH="0" baseline="0">
                <a:ln>
                  <a:noFill/>
                </a:ln>
                <a:solidFill>
                  <a:schemeClr val="bg1"/>
                </a:solidFill>
                <a:effectLst/>
                <a:latin typeface="Arial Unicode MS"/>
              </a:rPr>
              <a:t> in the bullet, but we could be together</a:t>
            </a:r>
            <a:endParaRPr lang="en-US" altLang="en-CH" sz="800">
              <a:solidFill>
                <a:schemeClr val="bg1"/>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800" b="0" i="0" u="none" strike="noStrike" cap="none" normalizeH="0" baseline="0">
                <a:ln>
                  <a:noFill/>
                </a:ln>
                <a:solidFill>
                  <a:schemeClr val="bg1"/>
                </a:solidFill>
                <a:effectLst/>
                <a:latin typeface="Arial Unicode MS"/>
              </a:rPr>
              <a:t>Really walk along the point of </a:t>
            </a:r>
            <a:r>
              <a:rPr kumimoji="0" lang="en-CH" altLang="en-CH" sz="800" b="0" i="0" u="none" strike="noStrike" cap="none" normalizeH="0" baseline="0" err="1">
                <a:ln>
                  <a:noFill/>
                </a:ln>
                <a:solidFill>
                  <a:schemeClr val="bg1"/>
                </a:solidFill>
                <a:effectLst/>
                <a:latin typeface="Arial Unicode MS"/>
              </a:rPr>
              <a:t>piace</a:t>
            </a:r>
            <a:endParaRPr lang="en-US" altLang="en-CH" sz="800">
              <a:solidFill>
                <a:schemeClr val="bg1"/>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800" b="0" i="0" u="none" strike="noStrike" cap="none" normalizeH="0" baseline="0">
                <a:ln>
                  <a:noFill/>
                </a:ln>
                <a:solidFill>
                  <a:schemeClr val="bg1"/>
                </a:solidFill>
                <a:effectLst/>
                <a:latin typeface="Arial Unicode MS"/>
              </a:rPr>
              <a:t>How to each other wind</a:t>
            </a:r>
            <a:endParaRPr lang="en-US" altLang="en-CH" sz="800">
              <a:solidFill>
                <a:schemeClr val="bg1"/>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800" b="0" i="0" u="none" strike="noStrike" cap="none" normalizeH="0" baseline="0">
                <a:ln>
                  <a:noFill/>
                </a:ln>
                <a:solidFill>
                  <a:schemeClr val="bg1"/>
                </a:solidFill>
                <a:effectLst/>
                <a:latin typeface="Arial Unicode MS"/>
              </a:rPr>
              <a:t>Lights dill you, go (ay)</a:t>
            </a:r>
            <a:endParaRPr kumimoji="0" lang="en-US" altLang="en-CH" sz="800" b="0" i="0" u="none" strike="noStrike" cap="none" normalizeH="0" baseline="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800" b="0" i="0" u="none" strike="noStrike" cap="none" normalizeH="0" baseline="0">
                <a:ln>
                  <a:noFill/>
                </a:ln>
                <a:solidFill>
                  <a:schemeClr val="bg1"/>
                </a:solidFill>
                <a:effectLst/>
                <a:latin typeface="Arial Unicode MS"/>
              </a:rPr>
              <a:t>I was made in the </a:t>
            </a:r>
            <a:r>
              <a:rPr kumimoji="0" lang="en-CH" altLang="en-CH" sz="800" b="0" i="0" u="none" strike="noStrike" cap="none" normalizeH="0" baseline="0" err="1">
                <a:ln>
                  <a:noFill/>
                </a:ln>
                <a:solidFill>
                  <a:schemeClr val="bg1"/>
                </a:solidFill>
                <a:effectLst/>
                <a:latin typeface="Arial Unicode MS"/>
              </a:rPr>
              <a:t>jackpop</a:t>
            </a:r>
            <a:endParaRPr lang="en-US" altLang="en-CH" sz="800">
              <a:solidFill>
                <a:schemeClr val="bg1"/>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800" b="0" i="0" u="none" strike="noStrike" cap="none" normalizeH="0" baseline="0">
                <a:ln>
                  <a:noFill/>
                </a:ln>
                <a:solidFill>
                  <a:schemeClr val="bg1"/>
                </a:solidFill>
                <a:effectLst/>
                <a:latin typeface="Arial Unicode MS"/>
              </a:rPr>
              <a:t>God damn, my </a:t>
            </a:r>
            <a:r>
              <a:rPr kumimoji="0" lang="en-CH" altLang="en-CH" sz="800" b="0" i="0" u="none" strike="noStrike" cap="none" normalizeH="0" baseline="0" err="1">
                <a:ln>
                  <a:noFill/>
                </a:ln>
                <a:solidFill>
                  <a:schemeClr val="bg1"/>
                </a:solidFill>
                <a:effectLst/>
                <a:latin typeface="Arial Unicode MS"/>
              </a:rPr>
              <a:t>CPa</a:t>
            </a:r>
            <a:r>
              <a:rPr kumimoji="0" lang="en-CH" altLang="en-CH" sz="800" b="0" i="0" u="none" strike="noStrike" cap="none" normalizeH="0" baseline="0">
                <a:ln>
                  <a:noFill/>
                </a:ln>
                <a:solidFill>
                  <a:schemeClr val="bg1"/>
                </a:solidFill>
                <a:effectLst/>
                <a:latin typeface="Arial Unicode MS"/>
              </a:rPr>
              <a:t>" </a:t>
            </a:r>
            <a:endParaRPr kumimoji="0" lang="en-US" altLang="en-CH" sz="800" b="0" i="0" u="none" strike="noStrike" cap="none" normalizeH="0" baseline="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CH" sz="800">
              <a:solidFill>
                <a:schemeClr val="bg1"/>
              </a:solidFill>
              <a:latin typeface="Arial Unicode MS"/>
            </a:endParaRPr>
          </a:p>
        </p:txBody>
      </p:sp>
      <p:sp>
        <p:nvSpPr>
          <p:cNvPr id="6" name="TextBox 5">
            <a:extLst>
              <a:ext uri="{FF2B5EF4-FFF2-40B4-BE49-F238E27FC236}">
                <a16:creationId xmlns:a16="http://schemas.microsoft.com/office/drawing/2014/main" id="{042E1681-3E76-7133-31E8-783FA9DDFACE}"/>
              </a:ext>
            </a:extLst>
          </p:cNvPr>
          <p:cNvSpPr txBox="1"/>
          <p:nvPr/>
        </p:nvSpPr>
        <p:spPr>
          <a:xfrm>
            <a:off x="4425696" y="1146387"/>
            <a:ext cx="4242816" cy="3785652"/>
          </a:xfrm>
          <a:prstGeom prst="rect">
            <a:avLst/>
          </a:prstGeom>
          <a:solidFill>
            <a:schemeClr val="accent1">
              <a:lumMod val="75000"/>
            </a:schemeClr>
          </a:solidFill>
          <a:ln>
            <a:solidFill>
              <a:schemeClr val="bg1"/>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800" b="0" i="0" u="none" strike="noStrike" cap="none" normalizeH="0" baseline="0" err="1">
                <a:ln>
                  <a:noFill/>
                </a:ln>
                <a:solidFill>
                  <a:schemeClr val="bg1"/>
                </a:solidFill>
                <a:effectLst/>
                <a:latin typeface="Arial Unicode MS"/>
              </a:rPr>
              <a:t>b"you:g</a:t>
            </a:r>
            <a:r>
              <a:rPr kumimoji="0" lang="en-CH" altLang="en-CH" sz="800" b="0" i="0" u="none" strike="noStrike" cap="none" normalizeH="0" baseline="0">
                <a:ln>
                  <a:noFill/>
                </a:ln>
                <a:solidFill>
                  <a:schemeClr val="bg1"/>
                </a:solidFill>
                <a:effectLst/>
                <a:latin typeface="Arial Unicode MS"/>
              </a:rPr>
              <a:t> vide, oh</a:t>
            </a:r>
            <a:r>
              <a:rPr lang="en-US" altLang="en-CH" sz="800">
                <a:solidFill>
                  <a:schemeClr val="bg1"/>
                </a:solidFill>
                <a:latin typeface="Arial Unicode MS"/>
              </a:rPr>
              <a:t> </a:t>
            </a:r>
            <a:r>
              <a:rPr kumimoji="0" lang="en-CH" altLang="en-CH" sz="800" b="0" i="0" u="none" strike="noStrike" cap="none" normalizeH="0" baseline="0">
                <a:ln>
                  <a:noFill/>
                </a:ln>
                <a:solidFill>
                  <a:schemeClr val="bg1"/>
                </a:solidFill>
                <a:effectLst/>
                <a:latin typeface="Arial Unicode MS"/>
              </a:rPr>
              <a:t>Tell me, tell me, tell me</a:t>
            </a:r>
            <a:r>
              <a:rPr lang="en-US" altLang="en-CH" sz="800">
                <a:solidFill>
                  <a:schemeClr val="bg1"/>
                </a:solidFill>
                <a:latin typeface="Arial Unicode MS"/>
              </a:rPr>
              <a:t> </a:t>
            </a:r>
            <a:r>
              <a:rPr kumimoji="0" lang="en-CH" altLang="en-CH" sz="800" b="0" i="0" u="none" strike="noStrike" cap="none" normalizeH="0" baseline="0">
                <a:ln>
                  <a:noFill/>
                </a:ln>
                <a:solidFill>
                  <a:schemeClr val="bg1"/>
                </a:solidFill>
                <a:effectLst/>
                <a:latin typeface="Arial Unicode MS"/>
              </a:rPr>
              <a:t>Something I don't know</a:t>
            </a:r>
            <a:endParaRPr lang="en-US" altLang="en-CH" sz="800">
              <a:solidFill>
                <a:schemeClr val="bg1"/>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800" b="0" i="0" u="none" strike="noStrike" cap="none" normalizeH="0" baseline="0">
                <a:ln>
                  <a:noFill/>
                </a:ln>
                <a:solidFill>
                  <a:schemeClr val="bg1"/>
                </a:solidFill>
                <a:effectLst/>
                <a:latin typeface="Arial Unicode MS"/>
              </a:rPr>
              <a:t>Something I don't know</a:t>
            </a:r>
            <a:r>
              <a:rPr lang="en-US" altLang="en-CH" sz="800">
                <a:solidFill>
                  <a:schemeClr val="bg1"/>
                </a:solidFill>
                <a:latin typeface="Arial Unicode MS"/>
              </a:rPr>
              <a:t> </a:t>
            </a:r>
            <a:r>
              <a:rPr kumimoji="0" lang="en-CH" altLang="en-CH" sz="800" b="0" i="0" u="none" strike="noStrike" cap="none" normalizeH="0" baseline="0">
                <a:ln>
                  <a:noFill/>
                </a:ln>
                <a:solidFill>
                  <a:schemeClr val="bg1"/>
                </a:solidFill>
                <a:effectLst/>
                <a:latin typeface="Arial Unicode MS"/>
              </a:rPr>
              <a:t>Something I don't know</a:t>
            </a:r>
            <a:r>
              <a:rPr lang="en-US" altLang="en-CH" sz="800">
                <a:solidFill>
                  <a:schemeClr val="bg1"/>
                </a:solidFill>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800" b="0" i="0" u="none" strike="noStrike" cap="none" normalizeH="0" baseline="0">
                <a:ln>
                  <a:noFill/>
                </a:ln>
                <a:solidFill>
                  <a:schemeClr val="bg1"/>
                </a:solidFill>
                <a:effectLst/>
                <a:latin typeface="Arial Unicode MS"/>
              </a:rPr>
              <a:t>Like I ever gave a fuck about you</a:t>
            </a:r>
            <a:endParaRPr lang="en-US" altLang="en-CH" sz="800">
              <a:solidFill>
                <a:schemeClr val="bg1"/>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800" b="0" i="0" u="none" strike="noStrike" cap="none" normalizeH="0" baseline="0">
                <a:ln>
                  <a:noFill/>
                </a:ln>
                <a:solidFill>
                  <a:schemeClr val="bg1"/>
                </a:solidFill>
                <a:effectLst/>
                <a:latin typeface="Arial Unicode MS"/>
              </a:rPr>
              <a:t>Still stuck in the middle of the night</a:t>
            </a:r>
            <a:endParaRPr lang="en-US" altLang="en-CH" sz="800">
              <a:solidFill>
                <a:schemeClr val="bg1"/>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800" b="0" i="0" u="none" strike="noStrike" cap="none" normalizeH="0" baseline="0">
                <a:ln>
                  <a:noFill/>
                </a:ln>
                <a:solidFill>
                  <a:schemeClr val="bg1"/>
                </a:solidFill>
                <a:effectLst/>
                <a:latin typeface="Arial Unicode MS"/>
              </a:rPr>
              <a:t>Fall into the dark side</a:t>
            </a:r>
            <a:endParaRPr lang="en-US" altLang="en-CH" sz="800">
              <a:solidFill>
                <a:schemeClr val="bg1"/>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800" b="0" i="0" u="none" strike="noStrike" cap="none" normalizeH="0" baseline="0">
                <a:ln>
                  <a:noFill/>
                </a:ln>
                <a:solidFill>
                  <a:schemeClr val="bg1"/>
                </a:solidFill>
                <a:effectLst/>
                <a:latin typeface="Arial Unicode MS"/>
              </a:rPr>
              <a:t>Well, we fall apart</a:t>
            </a:r>
            <a:endParaRPr lang="en-US" altLang="en-CH" sz="800">
              <a:solidFill>
                <a:schemeClr val="bg1"/>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800" b="0" i="0" u="none" strike="noStrike" cap="none" normalizeH="0" baseline="0">
                <a:ln>
                  <a:noFill/>
                </a:ln>
                <a:solidFill>
                  <a:schemeClr val="bg1"/>
                </a:solidFill>
                <a:effectLst/>
                <a:latin typeface="Arial Unicode MS"/>
              </a:rPr>
              <a:t>Down to my core</a:t>
            </a:r>
            <a:endParaRPr lang="en-US" altLang="en-CH" sz="800">
              <a:solidFill>
                <a:schemeClr val="bg1"/>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800" b="0" i="0" u="none" strike="noStrike" cap="none" normalizeH="0" baseline="0">
                <a:ln>
                  <a:noFill/>
                </a:ln>
                <a:solidFill>
                  <a:schemeClr val="bg1"/>
                </a:solidFill>
                <a:effectLst/>
                <a:latin typeface="Arial Unicode MS"/>
              </a:rPr>
              <a:t>Ooh, I fall apart</a:t>
            </a:r>
            <a:endParaRPr lang="en-US" altLang="en-CH" sz="800">
              <a:solidFill>
                <a:schemeClr val="bg1"/>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800" b="0" i="0" u="none" strike="noStrike" cap="none" normalizeH="0" baseline="0">
                <a:ln>
                  <a:noFill/>
                </a:ln>
                <a:solidFill>
                  <a:schemeClr val="bg1"/>
                </a:solidFill>
                <a:effectLst/>
                <a:latin typeface="Arial Unicode MS"/>
              </a:rPr>
              <a:t>Down to my core</a:t>
            </a:r>
            <a:endParaRPr kumimoji="0" lang="en-US" altLang="en-CH" sz="800" b="0" i="0" u="none" strike="noStrike" cap="none" normalizeH="0" baseline="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800" b="0" i="0" u="none" strike="noStrike" cap="none" normalizeH="0" baseline="0">
                <a:ln>
                  <a:noFill/>
                </a:ln>
                <a:solidFill>
                  <a:schemeClr val="bg1"/>
                </a:solidFill>
                <a:effectLst/>
                <a:latin typeface="Arial Unicode MS"/>
              </a:rPr>
              <a:t>Ooh, I find away</a:t>
            </a:r>
            <a:endParaRPr kumimoji="0" lang="en-US" altLang="en-CH" sz="800" b="0" i="0" u="none" strike="noStrike" cap="none" normalizeH="0" baseline="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800" b="0" i="0" u="none" strike="noStrike" cap="none" normalizeH="0" baseline="0">
                <a:ln>
                  <a:noFill/>
                </a:ln>
                <a:solidFill>
                  <a:schemeClr val="bg1"/>
                </a:solidFill>
                <a:effectLst/>
                <a:latin typeface="Arial Unicode MS"/>
              </a:rPr>
              <a:t>You're so gorgeous</a:t>
            </a:r>
            <a:endParaRPr kumimoji="0" lang="en-US" altLang="en-CH" sz="800" b="0" i="0" u="none" strike="noStrike" cap="none" normalizeH="0" baseline="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800" b="0" i="0" u="none" strike="noStrike" cap="none" normalizeH="0" baseline="0">
                <a:ln>
                  <a:noFill/>
                </a:ln>
                <a:solidFill>
                  <a:schemeClr val="bg1"/>
                </a:solidFill>
                <a:effectLst/>
                <a:latin typeface="Arial Unicode MS"/>
              </a:rPr>
              <a:t>I can hear your where deep with The </a:t>
            </a:r>
            <a:r>
              <a:rPr kumimoji="0" lang="en-CH" altLang="en-CH" sz="800" b="0" i="0" u="none" strike="noStrike" cap="none" normalizeH="0" baseline="0" err="1">
                <a:ln>
                  <a:noFill/>
                </a:ln>
                <a:solidFill>
                  <a:schemeClr val="bg1"/>
                </a:solidFill>
                <a:effectLst/>
                <a:latin typeface="Arial Unicode MS"/>
              </a:rPr>
              <a:t>bozes</a:t>
            </a:r>
            <a:r>
              <a:rPr kumimoji="0" lang="en-CH" altLang="en-CH" sz="800" b="0" i="0" u="none" strike="noStrike" cap="none" normalizeH="0" baseline="0">
                <a:ln>
                  <a:noFill/>
                </a:ln>
                <a:solidFill>
                  <a:schemeClr val="bg1"/>
                </a:solidFill>
                <a:effectLst/>
                <a:latin typeface="Arial Unicode MS"/>
              </a:rPr>
              <a:t>, </a:t>
            </a:r>
            <a:r>
              <a:rPr kumimoji="0" lang="en-CH" altLang="en-CH" sz="800" b="0" i="0" u="none" strike="noStrike" cap="none" normalizeH="0" baseline="0" err="1">
                <a:ln>
                  <a:noFill/>
                </a:ln>
                <a:solidFill>
                  <a:schemeClr val="bg1"/>
                </a:solidFill>
                <a:effectLst/>
                <a:latin typeface="Arial Unicode MS"/>
              </a:rPr>
              <a:t>lict</a:t>
            </a:r>
            <a:r>
              <a:rPr kumimoji="0" lang="en-CH" altLang="en-CH" sz="800" b="0" i="0" u="none" strike="noStrike" cap="none" normalizeH="0" baseline="0">
                <a:ln>
                  <a:noFill/>
                </a:ln>
                <a:solidFill>
                  <a:schemeClr val="bg1"/>
                </a:solidFill>
                <a:effectLst/>
                <a:latin typeface="Arial Unicode MS"/>
              </a:rPr>
              <a:t> (my </a:t>
            </a:r>
            <a:r>
              <a:rPr kumimoji="0" lang="en-CH" altLang="en-CH" sz="800" b="0" i="0" u="none" strike="noStrike" cap="none" normalizeH="0" baseline="0" err="1">
                <a:ln>
                  <a:noFill/>
                </a:ln>
                <a:solidFill>
                  <a:schemeClr val="bg1"/>
                </a:solidFill>
                <a:effectLst/>
                <a:latin typeface="Arial Unicode MS"/>
              </a:rPr>
              <a:t>jucker</a:t>
            </a:r>
            <a:r>
              <a:rPr kumimoji="0" lang="en-CH" altLang="en-CH" sz="800" b="0" i="0" u="none" strike="noStrike" cap="none" normalizeH="0" baseline="0">
                <a:ln>
                  <a:noFill/>
                </a:ln>
                <a:solidFill>
                  <a:schemeClr val="bg1"/>
                </a:solidFill>
                <a:effectLst/>
                <a:latin typeface="Arial Unicode MS"/>
              </a:rPr>
              <a:t>)</a:t>
            </a:r>
            <a:endParaRPr kumimoji="0" lang="en-US" altLang="en-CH" sz="800" b="0" i="0" u="none" strike="noStrike" cap="none" normalizeH="0" baseline="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800" b="0" i="0" u="none" strike="noStrike" cap="none" normalizeH="0" baseline="0">
                <a:ln>
                  <a:noFill/>
                </a:ln>
                <a:solidFill>
                  <a:schemeClr val="bg1"/>
                </a:solidFill>
                <a:effectLst/>
                <a:latin typeface="Arial Unicode MS"/>
              </a:rPr>
              <a:t>That the </a:t>
            </a:r>
            <a:r>
              <a:rPr kumimoji="0" lang="en-CH" altLang="en-CH" sz="800" b="0" i="0" u="none" strike="noStrike" cap="none" normalizeH="0" baseline="0" err="1">
                <a:ln>
                  <a:noFill/>
                </a:ln>
                <a:solidFill>
                  <a:schemeClr val="bg1"/>
                </a:solidFill>
                <a:effectLst/>
                <a:latin typeface="Arial Unicode MS"/>
              </a:rPr>
              <a:t>thange</a:t>
            </a:r>
            <a:r>
              <a:rPr kumimoji="0" lang="en-CH" altLang="en-CH" sz="800" b="0" i="0" u="none" strike="noStrike" cap="none" normalizeH="0" baseline="0">
                <a:ln>
                  <a:noFill/>
                </a:ln>
                <a:solidFill>
                  <a:schemeClr val="bg1"/>
                </a:solidFill>
                <a:effectLst/>
                <a:latin typeface="Arial Unicode MS"/>
              </a:rPr>
              <a:t>, uh, have sleeping)</a:t>
            </a:r>
            <a:endParaRPr kumimoji="0" lang="en-US" altLang="en-CH" sz="800" b="0" i="0" u="none" strike="noStrike" cap="none" normalizeH="0" baseline="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800" b="0" i="0" u="none" strike="noStrike" cap="none" normalizeH="0" baseline="0">
                <a:ln>
                  <a:noFill/>
                </a:ln>
                <a:solidFill>
                  <a:schemeClr val="bg1"/>
                </a:solidFill>
                <a:effectLst/>
                <a:latin typeface="Arial Unicode MS"/>
              </a:rPr>
              <a:t>Ruining everything to perches</a:t>
            </a:r>
            <a:endParaRPr kumimoji="0" lang="en-US" altLang="en-CH" sz="800" b="0" i="0" u="none" strike="noStrike" cap="none" normalizeH="0" baseline="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800" b="0" i="0" u="none" strike="noStrike" cap="none" normalizeH="0" baseline="0">
                <a:ln>
                  <a:noFill/>
                </a:ln>
                <a:solidFill>
                  <a:schemeClr val="bg1"/>
                </a:solidFill>
                <a:effectLst/>
                <a:latin typeface="Arial Unicode MS"/>
              </a:rPr>
              <a:t>Oren in the table, built to </a:t>
            </a:r>
            <a:r>
              <a:rPr kumimoji="0" lang="en-CH" altLang="en-CH" sz="800" b="0" i="0" u="none" strike="noStrike" cap="none" normalizeH="0" baseline="0" err="1">
                <a:ln>
                  <a:noFill/>
                </a:ln>
                <a:solidFill>
                  <a:schemeClr val="bg1"/>
                </a:solidFill>
                <a:effectLst/>
                <a:latin typeface="Arial Unicode MS"/>
              </a:rPr>
              <a:t>throok</a:t>
            </a:r>
            <a:r>
              <a:rPr kumimoji="0" lang="en-CH" altLang="en-CH" sz="800" b="0" i="0" u="none" strike="noStrike" cap="none" normalizeH="0" baseline="0">
                <a:ln>
                  <a:noFill/>
                </a:ln>
                <a:solidFill>
                  <a:schemeClr val="bg1"/>
                </a:solidFill>
                <a:effectLst/>
                <a:latin typeface="Arial Unicode MS"/>
              </a:rPr>
              <a:t> but this town</a:t>
            </a:r>
            <a:endParaRPr kumimoji="0" lang="en-US" altLang="en-CH" sz="800" b="0" i="0" u="none" strike="noStrike" cap="none" normalizeH="0" baseline="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800" b="0" i="0" u="none" strike="noStrike" cap="none" normalizeH="0" baseline="0">
                <a:ln>
                  <a:noFill/>
                </a:ln>
                <a:solidFill>
                  <a:schemeClr val="bg1"/>
                </a:solidFill>
                <a:effectLst/>
                <a:latin typeface="Arial Unicode MS"/>
              </a:rPr>
              <a:t>And you're the one when you were up</a:t>
            </a:r>
            <a:endParaRPr kumimoji="0" lang="en-US" altLang="en-CH" sz="800" b="0" i="0" u="none" strike="noStrike" cap="none" normalizeH="0" baseline="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800" b="0" i="0" u="none" strike="noStrike" cap="none" normalizeH="0" baseline="0">
                <a:ln>
                  <a:noFill/>
                </a:ln>
                <a:solidFill>
                  <a:schemeClr val="bg1"/>
                </a:solidFill>
                <a:effectLst/>
                <a:latin typeface="Arial Unicode MS"/>
              </a:rPr>
              <a:t>And they would this about me</a:t>
            </a:r>
            <a:endParaRPr kumimoji="0" lang="en-US" altLang="en-CH" sz="800" b="0" i="0" u="none" strike="noStrike" cap="none" normalizeH="0" baseline="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CH" sz="800">
                <a:solidFill>
                  <a:schemeClr val="bg1"/>
                </a:solidFill>
                <a:latin typeface="Arial Unicode MS"/>
              </a:rPr>
              <a:t>F</a:t>
            </a:r>
            <a:r>
              <a:rPr kumimoji="0" lang="en-CH" altLang="en-CH" sz="800" b="0" i="0" u="none" strike="noStrike" cap="none" normalizeH="0" baseline="0" err="1">
                <a:ln>
                  <a:noFill/>
                </a:ln>
                <a:solidFill>
                  <a:schemeClr val="bg1"/>
                </a:solidFill>
                <a:effectLst/>
                <a:latin typeface="Arial Unicode MS"/>
              </a:rPr>
              <a:t>uck</a:t>
            </a:r>
            <a:r>
              <a:rPr kumimoji="0" lang="en-CH" altLang="en-CH" sz="800" b="0" i="0" u="none" strike="noStrike" cap="none" normalizeH="0" baseline="0">
                <a:ln>
                  <a:noFill/>
                </a:ln>
                <a:solidFill>
                  <a:schemeClr val="bg1"/>
                </a:solidFill>
                <a:effectLst/>
                <a:latin typeface="Arial Unicode MS"/>
              </a:rPr>
              <a:t> around, any day</a:t>
            </a:r>
            <a:endParaRPr kumimoji="0" lang="en-US" altLang="en-CH" sz="800" b="0" i="0" u="none" strike="noStrike" cap="none" normalizeH="0" baseline="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800" b="0" i="0" u="none" strike="noStrike" cap="none" normalizeH="0" baseline="0">
                <a:ln>
                  <a:noFill/>
                </a:ln>
                <a:solidFill>
                  <a:schemeClr val="bg1"/>
                </a:solidFill>
                <a:effectLst/>
                <a:latin typeface="Arial Unicode MS"/>
              </a:rPr>
              <a:t>Say the word, on my way</a:t>
            </a:r>
            <a:endParaRPr kumimoji="0" lang="en-US" altLang="en-CH" sz="800" b="0" i="0" u="none" strike="noStrike" cap="none" normalizeH="0" baseline="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800" b="0" i="0" u="none" strike="noStrike" cap="none" normalizeH="0" baseline="0">
                <a:ln>
                  <a:noFill/>
                </a:ln>
                <a:solidFill>
                  <a:schemeClr val="bg1"/>
                </a:solidFill>
                <a:effectLst/>
                <a:latin typeface="Arial Unicode MS"/>
              </a:rPr>
              <a:t>Yeah babe, yeah babe, yeah babe</a:t>
            </a:r>
            <a:endParaRPr kumimoji="0" lang="en-US" altLang="en-CH" sz="800" b="0" i="0" u="none" strike="noStrike" cap="none" normalizeH="0" baseline="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800" b="0" i="0" u="none" strike="noStrike" cap="none" normalizeH="0" baseline="0">
                <a:ln>
                  <a:noFill/>
                </a:ln>
                <a:solidFill>
                  <a:schemeClr val="bg1"/>
                </a:solidFill>
                <a:effectLst/>
                <a:latin typeface="Arial Unicode MS"/>
              </a:rPr>
              <a:t>Any night, any darlin</a:t>
            </a:r>
            <a:endParaRPr kumimoji="0" lang="en-US" altLang="en-CH" sz="800" b="0" i="0" u="none" strike="noStrike" cap="none" normalizeH="0" baseline="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800" b="0" i="0" u="none" strike="noStrike" cap="none" normalizeH="0" baseline="0">
                <a:ln>
                  <a:noFill/>
                </a:ln>
                <a:solidFill>
                  <a:schemeClr val="bg1"/>
                </a:solidFill>
                <a:effectLst/>
                <a:latin typeface="Arial Unicode MS"/>
              </a:rPr>
              <a:t>We're running out of the room to reach me</a:t>
            </a:r>
            <a:endParaRPr kumimoji="0" lang="en-US" altLang="en-CH" sz="800" b="0" i="0" u="none" strike="noStrike" cap="none" normalizeH="0" baseline="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800" b="0" i="0" u="none" strike="noStrike" cap="none" normalizeH="0" baseline="0">
                <a:ln>
                  <a:noFill/>
                </a:ln>
                <a:solidFill>
                  <a:schemeClr val="bg1"/>
                </a:solidFill>
                <a:effectLst/>
                <a:latin typeface="Arial Unicode MS"/>
              </a:rPr>
              <a:t>I can't breathe, I could never bought be mine</a:t>
            </a:r>
            <a:endParaRPr kumimoji="0" lang="en-US" altLang="en-CH" sz="800" b="0" i="0" u="none" strike="noStrike" cap="none" normalizeH="0" baseline="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800" b="0" i="0" u="none" strike="noStrike" cap="none" normalizeH="0" baseline="0">
                <a:ln>
                  <a:noFill/>
                </a:ln>
                <a:solidFill>
                  <a:schemeClr val="bg1"/>
                </a:solidFill>
                <a:effectLst/>
                <a:latin typeface="Arial Unicode MS"/>
              </a:rPr>
              <a:t>Fly to your heart </a:t>
            </a:r>
            <a:r>
              <a:rPr kumimoji="0" lang="en-CH" altLang="en-CH" sz="800" b="0" i="0" u="none" strike="noStrike" cap="none" normalizeH="0" baseline="0" err="1">
                <a:ln>
                  <a:noFill/>
                </a:ln>
                <a:solidFill>
                  <a:schemeClr val="bg1"/>
                </a:solidFill>
                <a:effectLst/>
                <a:latin typeface="Arial Unicode MS"/>
              </a:rPr>
              <a:t>litts</a:t>
            </a:r>
            <a:r>
              <a:rPr kumimoji="0" lang="en-CH" altLang="en-CH" sz="800" b="0" i="0" u="none" strike="noStrike" cap="none" normalizeH="0" baseline="0">
                <a:ln>
                  <a:noFill/>
                </a:ln>
                <a:solidFill>
                  <a:schemeClr val="bg1"/>
                </a:solidFill>
                <a:effectLst/>
                <a:latin typeface="Arial Unicode MS"/>
              </a:rPr>
              <a:t> </a:t>
            </a:r>
            <a:r>
              <a:rPr kumimoji="0" lang="en-CH" altLang="en-CH" sz="800" b="0" i="0" u="none" strike="noStrike" cap="none" normalizeH="0" baseline="0" err="1">
                <a:ln>
                  <a:noFill/>
                </a:ln>
                <a:solidFill>
                  <a:schemeClr val="bg1"/>
                </a:solidFill>
                <a:effectLst/>
                <a:latin typeface="Arial Unicode MS"/>
              </a:rPr>
              <a:t>color</a:t>
            </a:r>
            <a:r>
              <a:rPr kumimoji="0" lang="en-CH" altLang="en-CH" sz="800" b="0" i="0" u="none" strike="noStrike" cap="none" normalizeH="0" baseline="0">
                <a:ln>
                  <a:noFill/>
                </a:ln>
                <a:solidFill>
                  <a:schemeClr val="bg1"/>
                </a:solidFill>
                <a:effectLst/>
                <a:latin typeface="Arial Unicode MS"/>
              </a:rPr>
              <a:t> (all against I could be</a:t>
            </a:r>
            <a:endParaRPr kumimoji="0" lang="en-US" altLang="en-CH" sz="800" b="0" i="0" u="none" strike="noStrike" cap="none" normalizeH="0" baseline="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800" b="0" i="0" u="none" strike="noStrike" cap="none" normalizeH="0" baseline="0">
                <a:ln>
                  <a:noFill/>
                </a:ln>
                <a:solidFill>
                  <a:schemeClr val="bg1"/>
                </a:solidFill>
                <a:effectLst/>
                <a:latin typeface="Arial Unicode MS"/>
              </a:rPr>
              <a:t>I'm only ever want to teer it </a:t>
            </a:r>
            <a:r>
              <a:rPr kumimoji="0" lang="en-CH" altLang="en-CH" sz="800" b="0" i="0" u="none" strike="noStrike" cap="none" normalizeH="0" baseline="0" err="1">
                <a:ln>
                  <a:noFill/>
                </a:ln>
                <a:solidFill>
                  <a:schemeClr val="bg1"/>
                </a:solidFill>
                <a:effectLst/>
                <a:latin typeface="Arial Unicode MS"/>
              </a:rPr>
              <a:t>gound</a:t>
            </a:r>
            <a:r>
              <a:rPr kumimoji="0" lang="en-CH" altLang="en-CH" sz="800" b="0" i="0" u="none" strike="noStrike" cap="none" normalizeH="0" baseline="0">
                <a:ln>
                  <a:noFill/>
                </a:ln>
                <a:solidFill>
                  <a:schemeClr val="bg1"/>
                </a:solidFill>
                <a:effectLst/>
                <a:latin typeface="Arial Unicode MS"/>
              </a:rPr>
              <a:t>; cake me</a:t>
            </a:r>
            <a:endParaRPr kumimoji="0" lang="en-US" altLang="en-CH" sz="800" b="0" i="0" u="none" strike="noStrike" cap="none" normalizeH="0" baseline="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800" b="0" i="0" u="none" strike="noStrike" cap="none" normalizeH="0" baseline="0">
                <a:ln>
                  <a:noFill/>
                </a:ln>
                <a:solidFill>
                  <a:schemeClr val="bg1"/>
                </a:solidFill>
                <a:effectLst/>
                <a:latin typeface="Arial Unicode MS"/>
              </a:rPr>
              <a:t>I'll be your </a:t>
            </a:r>
            <a:r>
              <a:rPr kumimoji="0" lang="en-CH" altLang="en-CH" sz="800" b="0" i="0" u="none" strike="noStrike" cap="none" normalizeH="0" baseline="0" err="1">
                <a:ln>
                  <a:noFill/>
                </a:ln>
                <a:solidFill>
                  <a:schemeClr val="bg1"/>
                </a:solidFill>
                <a:effectLst/>
                <a:latin typeface="Arial Unicode MS"/>
              </a:rPr>
              <a:t>Honsesting</a:t>
            </a:r>
            <a:endParaRPr lang="en-US" altLang="en-CH" sz="800">
              <a:solidFill>
                <a:schemeClr val="bg1"/>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800" b="0" i="0" u="none" strike="noStrike" cap="none" normalizeH="0" baseline="0">
                <a:ln>
                  <a:noFill/>
                </a:ln>
                <a:solidFill>
                  <a:schemeClr val="bg1"/>
                </a:solidFill>
                <a:effectLst/>
                <a:latin typeface="Arial Unicode MS"/>
              </a:rPr>
              <a:t>Many was only thing that I know for sure</a:t>
            </a:r>
            <a:endParaRPr kumimoji="0" lang="en-US" altLang="en-CH" sz="800" b="0" i="0" u="none" strike="noStrike" cap="none" normalizeH="0" baseline="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800" b="0" i="0" u="none" strike="noStrike" cap="none" normalizeH="0" baseline="0">
                <a:ln>
                  <a:noFill/>
                </a:ln>
                <a:solidFill>
                  <a:schemeClr val="bg1"/>
                </a:solidFill>
                <a:effectLst/>
                <a:latin typeface="Arial Unicode MS"/>
              </a:rPr>
              <a:t>I'll show you</a:t>
            </a:r>
            <a:endParaRPr kumimoji="0" lang="en-US" altLang="en-CH" sz="800" b="0" i="0" u="none" strike="noStrike" cap="none" normalizeH="0" baseline="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800" b="0" i="0" u="none" strike="noStrike" cap="none" normalizeH="0" baseline="0" err="1">
                <a:ln>
                  <a:noFill/>
                </a:ln>
                <a:solidFill>
                  <a:schemeClr val="bg1"/>
                </a:solidFill>
                <a:effectLst/>
                <a:latin typeface="Arial Unicode MS"/>
              </a:rPr>
              <a:t>ShiT</a:t>
            </a:r>
            <a:r>
              <a:rPr kumimoji="0" lang="en-CH" altLang="en-CH" sz="800" b="0" i="0" u="none" strike="noStrike" cap="none" normalizeH="0" baseline="0">
                <a:ln>
                  <a:noFill/>
                </a:ln>
                <a:solidFill>
                  <a:schemeClr val="bg1"/>
                </a:solidFill>
                <a:effectLst/>
                <a:latin typeface="Arial Unicode MS"/>
              </a:rPr>
              <a:t> counts</a:t>
            </a:r>
            <a:endParaRPr kumimoji="0" lang="en-US" altLang="en-CH" sz="800" b="0" i="0" u="none" strike="noStrike" cap="none" normalizeH="0" baseline="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800" b="0" i="0" u="none" strike="noStrike" cap="none" normalizeH="0" baseline="0">
                <a:ln>
                  <a:noFill/>
                </a:ln>
                <a:solidFill>
                  <a:schemeClr val="bg1"/>
                </a:solidFill>
                <a:effectLst/>
                <a:latin typeface="Arial Unicode MS"/>
              </a:rPr>
              <a:t>Working my </a:t>
            </a:r>
            <a:r>
              <a:rPr kumimoji="0" lang="en-CH" altLang="en-CH" sz="800" b="0" i="0" u="none" strike="noStrike" cap="none" normalizeH="0" baseline="0" err="1">
                <a:ln>
                  <a:noFill/>
                </a:ln>
                <a:solidFill>
                  <a:schemeClr val="bg1"/>
                </a:solidFill>
                <a:effectLst/>
                <a:latin typeface="Arial Unicode MS"/>
              </a:rPr>
              <a:t>mumicy</a:t>
            </a:r>
            <a:r>
              <a:rPr kumimoji="0" lang="en-CH" altLang="en-CH" sz="800" b="0" i="0" u="none" strike="noStrike" cap="none" normalizeH="0" baseline="0">
                <a:ln>
                  <a:noFill/>
                </a:ln>
                <a:solidFill>
                  <a:schemeClr val="bg1"/>
                </a:solidFill>
                <a:effectLst/>
                <a:latin typeface="Arial Unicode MS"/>
              </a:rPr>
              <a:t>, you're mine, d"</a:t>
            </a:r>
            <a:endParaRPr lang="en-CH" sz="800"/>
          </a:p>
        </p:txBody>
      </p:sp>
      <p:pic>
        <p:nvPicPr>
          <p:cNvPr id="8" name="Graphic 7" descr="Music with solid fill">
            <a:extLst>
              <a:ext uri="{FF2B5EF4-FFF2-40B4-BE49-F238E27FC236}">
                <a16:creationId xmlns:a16="http://schemas.microsoft.com/office/drawing/2014/main" id="{B87D2F64-AD64-62AB-521C-04D7A56D04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63630" y="616036"/>
            <a:ext cx="785282" cy="785282"/>
          </a:xfrm>
          <a:prstGeom prst="rect">
            <a:avLst/>
          </a:prstGeom>
        </p:spPr>
      </p:pic>
      <p:pic>
        <p:nvPicPr>
          <p:cNvPr id="10" name="Graphic 9" descr="Music notation outline">
            <a:extLst>
              <a:ext uri="{FF2B5EF4-FFF2-40B4-BE49-F238E27FC236}">
                <a16:creationId xmlns:a16="http://schemas.microsoft.com/office/drawing/2014/main" id="{09041681-1DB2-129B-15BC-E2CAADEE4B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54112" y="451353"/>
            <a:ext cx="1151472" cy="1151472"/>
          </a:xfrm>
          <a:prstGeom prst="rect">
            <a:avLst/>
          </a:prstGeom>
        </p:spPr>
      </p:pic>
    </p:spTree>
    <p:extLst>
      <p:ext uri="{BB962C8B-B14F-4D97-AF65-F5344CB8AC3E}">
        <p14:creationId xmlns:p14="http://schemas.microsoft.com/office/powerpoint/2010/main" val="37066373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FCEECDB-CD31-66A6-0366-BDDBF20621CC}"/>
              </a:ext>
            </a:extLst>
          </p:cNvPr>
          <p:cNvSpPr>
            <a:spLocks noGrp="1"/>
          </p:cNvSpPr>
          <p:nvPr>
            <p:ph type="title" idx="8"/>
          </p:nvPr>
        </p:nvSpPr>
        <p:spPr>
          <a:xfrm>
            <a:off x="465287" y="116311"/>
            <a:ext cx="7704000" cy="572700"/>
          </a:xfrm>
        </p:spPr>
        <p:txBody>
          <a:bodyPr/>
          <a:lstStyle/>
          <a:p>
            <a:pPr algn="ctr"/>
            <a:r>
              <a:rPr lang="en-US"/>
              <a:t>Basic Model – US News</a:t>
            </a:r>
            <a:endParaRPr lang="en-CH"/>
          </a:p>
        </p:txBody>
      </p:sp>
      <p:sp>
        <p:nvSpPr>
          <p:cNvPr id="4" name="TextBox 3">
            <a:extLst>
              <a:ext uri="{FF2B5EF4-FFF2-40B4-BE49-F238E27FC236}">
                <a16:creationId xmlns:a16="http://schemas.microsoft.com/office/drawing/2014/main" id="{ECDCC797-6921-14C7-3B42-70B3E171E777}"/>
              </a:ext>
            </a:extLst>
          </p:cNvPr>
          <p:cNvSpPr txBox="1"/>
          <p:nvPr/>
        </p:nvSpPr>
        <p:spPr>
          <a:xfrm>
            <a:off x="1026149" y="1288254"/>
            <a:ext cx="3148504" cy="400110"/>
          </a:xfrm>
          <a:prstGeom prst="rect">
            <a:avLst/>
          </a:prstGeom>
          <a:noFill/>
        </p:spPr>
        <p:txBody>
          <a:bodyPr wrap="square" rtlCol="0">
            <a:spAutoFit/>
          </a:bodyPr>
          <a:lstStyle/>
          <a:p>
            <a:pPr>
              <a:buClr>
                <a:schemeClr val="bg1"/>
              </a:buClr>
            </a:pPr>
            <a:r>
              <a:rPr lang="en-GB" sz="1000">
                <a:solidFill>
                  <a:schemeClr val="bg1"/>
                </a:solidFill>
              </a:rPr>
              <a:t>Dataset </a:t>
            </a:r>
            <a:r>
              <a:rPr lang="en-GB" sz="1000">
                <a:solidFill>
                  <a:schemeClr val="bg1"/>
                </a:solidFill>
                <a:sym typeface="Wingdings" panose="05000000000000000000" pitchFamily="2" charset="2"/>
              </a:rPr>
              <a:t> </a:t>
            </a:r>
            <a:r>
              <a:rPr lang="en-GB" sz="1000">
                <a:solidFill>
                  <a:schemeClr val="bg1"/>
                </a:solidFill>
              </a:rPr>
              <a:t>US news</a:t>
            </a:r>
          </a:p>
          <a:p>
            <a:pPr>
              <a:buClr>
                <a:schemeClr val="bg1"/>
              </a:buClr>
            </a:pPr>
            <a:r>
              <a:rPr lang="en-GB" sz="1000">
                <a:solidFill>
                  <a:schemeClr val="bg1"/>
                </a:solidFill>
              </a:rPr>
              <a:t>(load via Kaggle)</a:t>
            </a:r>
          </a:p>
        </p:txBody>
      </p:sp>
      <p:pic>
        <p:nvPicPr>
          <p:cNvPr id="5" name="Picture 2">
            <a:extLst>
              <a:ext uri="{FF2B5EF4-FFF2-40B4-BE49-F238E27FC236}">
                <a16:creationId xmlns:a16="http://schemas.microsoft.com/office/drawing/2014/main" id="{E9720539-CBB9-43FB-5CA8-F8273EE43C37}"/>
              </a:ext>
            </a:extLst>
          </p:cNvPr>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6463" y="821275"/>
            <a:ext cx="432000" cy="432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B682F802-5BBD-760A-1203-96D6BF3EBF04}"/>
              </a:ext>
            </a:extLst>
          </p:cNvPr>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5303" y="1826808"/>
            <a:ext cx="432000" cy="432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a:extLst>
              <a:ext uri="{FF2B5EF4-FFF2-40B4-BE49-F238E27FC236}">
                <a16:creationId xmlns:a16="http://schemas.microsoft.com/office/drawing/2014/main" id="{DD117F6E-E5ED-6E04-2414-1B046683C50B}"/>
              </a:ext>
            </a:extLst>
          </p:cNvPr>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83575" y="1324906"/>
            <a:ext cx="432000" cy="43199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F23EA40-2366-9252-9019-2F4714D6486A}"/>
              </a:ext>
            </a:extLst>
          </p:cNvPr>
          <p:cNvSpPr txBox="1"/>
          <p:nvPr/>
        </p:nvSpPr>
        <p:spPr>
          <a:xfrm>
            <a:off x="1000934" y="897374"/>
            <a:ext cx="4550780" cy="246221"/>
          </a:xfrm>
          <a:prstGeom prst="rect">
            <a:avLst/>
          </a:prstGeom>
          <a:noFill/>
        </p:spPr>
        <p:txBody>
          <a:bodyPr wrap="square" rtlCol="0">
            <a:spAutoFit/>
          </a:bodyPr>
          <a:lstStyle/>
          <a:p>
            <a:pPr>
              <a:buClr>
                <a:schemeClr val="bg1"/>
              </a:buClr>
            </a:pPr>
            <a:r>
              <a:rPr lang="en-GB" sz="1000">
                <a:solidFill>
                  <a:schemeClr val="bg1"/>
                </a:solidFill>
              </a:rPr>
              <a:t>Starter </a:t>
            </a:r>
            <a:r>
              <a:rPr lang="en-GB" sz="1000" u="sng">
                <a:solidFill>
                  <a:schemeClr val="bg1"/>
                </a:solidFill>
              </a:rPr>
              <a:t>Text generation with an RNN on </a:t>
            </a:r>
            <a:r>
              <a:rPr lang="en-GB" sz="1000" u="sng" err="1">
                <a:solidFill>
                  <a:schemeClr val="bg1"/>
                </a:solidFill>
              </a:rPr>
              <a:t>Tensorflow</a:t>
            </a:r>
            <a:endParaRPr lang="en-GB" sz="1000">
              <a:solidFill>
                <a:schemeClr val="bg1"/>
              </a:solidFill>
            </a:endParaRPr>
          </a:p>
        </p:txBody>
      </p:sp>
      <p:sp>
        <p:nvSpPr>
          <p:cNvPr id="13" name="TextBox 12">
            <a:extLst>
              <a:ext uri="{FF2B5EF4-FFF2-40B4-BE49-F238E27FC236}">
                <a16:creationId xmlns:a16="http://schemas.microsoft.com/office/drawing/2014/main" id="{060DDB90-25F7-FFCB-5431-59F8D00C5ACE}"/>
              </a:ext>
            </a:extLst>
          </p:cNvPr>
          <p:cNvSpPr txBox="1"/>
          <p:nvPr/>
        </p:nvSpPr>
        <p:spPr>
          <a:xfrm>
            <a:off x="1018391" y="1836669"/>
            <a:ext cx="3264735" cy="400110"/>
          </a:xfrm>
          <a:prstGeom prst="rect">
            <a:avLst/>
          </a:prstGeom>
          <a:noFill/>
        </p:spPr>
        <p:txBody>
          <a:bodyPr wrap="square" rtlCol="0">
            <a:spAutoFit/>
          </a:bodyPr>
          <a:lstStyle/>
          <a:p>
            <a:pPr>
              <a:buClr>
                <a:schemeClr val="bg1"/>
              </a:buClr>
            </a:pPr>
            <a:r>
              <a:rPr lang="en-GB" sz="1000">
                <a:solidFill>
                  <a:schemeClr val="bg1"/>
                </a:solidFill>
              </a:rPr>
              <a:t>Data Cleansing</a:t>
            </a:r>
          </a:p>
          <a:p>
            <a:pPr marL="171450" indent="-171450">
              <a:buClr>
                <a:schemeClr val="bg1"/>
              </a:buClr>
              <a:buFont typeface="Arial" panose="020B0604020202020204" pitchFamily="34" charset="0"/>
              <a:buChar char="•"/>
            </a:pPr>
            <a:r>
              <a:rPr lang="en-GB" sz="1000">
                <a:solidFill>
                  <a:schemeClr val="bg1"/>
                </a:solidFill>
              </a:rPr>
              <a:t>Vectorize the text</a:t>
            </a:r>
          </a:p>
        </p:txBody>
      </p:sp>
      <p:sp>
        <p:nvSpPr>
          <p:cNvPr id="20" name="TextBox 19">
            <a:extLst>
              <a:ext uri="{FF2B5EF4-FFF2-40B4-BE49-F238E27FC236}">
                <a16:creationId xmlns:a16="http://schemas.microsoft.com/office/drawing/2014/main" id="{CE244560-C328-586C-BD6F-5ADC57E5699C}"/>
              </a:ext>
            </a:extLst>
          </p:cNvPr>
          <p:cNvSpPr txBox="1"/>
          <p:nvPr/>
        </p:nvSpPr>
        <p:spPr>
          <a:xfrm>
            <a:off x="6370191" y="829020"/>
            <a:ext cx="2514790" cy="430887"/>
          </a:xfrm>
          <a:prstGeom prst="rect">
            <a:avLst/>
          </a:prstGeom>
          <a:solidFill>
            <a:schemeClr val="tx1"/>
          </a:solidFill>
        </p:spPr>
        <p:txBody>
          <a:bodyPr wrap="square">
            <a:spAutoFit/>
          </a:bodyPr>
          <a:lstStyle/>
          <a:p>
            <a:pPr algn="ctr"/>
            <a:r>
              <a:rPr lang="en-US" sz="1100">
                <a:solidFill>
                  <a:schemeClr val="bg1"/>
                </a:solidFill>
              </a:rPr>
              <a:t>Model summary with one hidden GRU layers</a:t>
            </a:r>
            <a:endParaRPr lang="en-CH" sz="1100">
              <a:solidFill>
                <a:schemeClr val="bg1"/>
              </a:solidFill>
            </a:endParaRPr>
          </a:p>
        </p:txBody>
      </p:sp>
      <p:pic>
        <p:nvPicPr>
          <p:cNvPr id="15" name="Picture 10" descr="Repeat ">
            <a:extLst>
              <a:ext uri="{FF2B5EF4-FFF2-40B4-BE49-F238E27FC236}">
                <a16:creationId xmlns:a16="http://schemas.microsoft.com/office/drawing/2014/main" id="{B1EFCDCB-C269-694D-0D92-3585A969A429}"/>
              </a:ext>
            </a:extLst>
          </p:cNvPr>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65287" y="2349101"/>
            <a:ext cx="432000" cy="432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ECD80B7-2337-8106-EC8C-F615B951AC05}"/>
              </a:ext>
            </a:extLst>
          </p:cNvPr>
          <p:cNvSpPr txBox="1"/>
          <p:nvPr/>
        </p:nvSpPr>
        <p:spPr>
          <a:xfrm>
            <a:off x="1026149" y="2325529"/>
            <a:ext cx="3264735" cy="246221"/>
          </a:xfrm>
          <a:prstGeom prst="rect">
            <a:avLst/>
          </a:prstGeom>
          <a:noFill/>
        </p:spPr>
        <p:txBody>
          <a:bodyPr wrap="square" rtlCol="0">
            <a:spAutoFit/>
          </a:bodyPr>
          <a:lstStyle/>
          <a:p>
            <a:pPr>
              <a:buClr>
                <a:schemeClr val="bg1"/>
              </a:buClr>
            </a:pPr>
            <a:r>
              <a:rPr lang="en-GB" sz="1000">
                <a:solidFill>
                  <a:schemeClr val="bg1"/>
                </a:solidFill>
              </a:rPr>
              <a:t>Result</a:t>
            </a:r>
          </a:p>
        </p:txBody>
      </p:sp>
      <p:sp>
        <p:nvSpPr>
          <p:cNvPr id="2" name="TextBox 1">
            <a:extLst>
              <a:ext uri="{FF2B5EF4-FFF2-40B4-BE49-F238E27FC236}">
                <a16:creationId xmlns:a16="http://schemas.microsoft.com/office/drawing/2014/main" id="{FD5505B8-442A-4B51-D619-5B13F3B7ACA4}"/>
              </a:ext>
            </a:extLst>
          </p:cNvPr>
          <p:cNvSpPr txBox="1"/>
          <p:nvPr/>
        </p:nvSpPr>
        <p:spPr>
          <a:xfrm>
            <a:off x="1018390" y="2652451"/>
            <a:ext cx="6443113" cy="1631216"/>
          </a:xfrm>
          <a:prstGeom prst="rect">
            <a:avLst/>
          </a:prstGeom>
          <a:solidFill>
            <a:schemeClr val="accent1">
              <a:lumMod val="50000"/>
            </a:schemeClr>
          </a:solidFill>
          <a:ln>
            <a:solidFill>
              <a:schemeClr val="bg1"/>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H" altLang="en-CH" sz="1000" b="0" i="0" u="none" strike="noStrike" cap="none" normalizeH="0" baseline="0" err="1">
                <a:ln>
                  <a:noFill/>
                </a:ln>
                <a:solidFill>
                  <a:schemeClr val="bg1"/>
                </a:solidFill>
                <a:effectLst/>
                <a:latin typeface="Arial Unicode MS"/>
              </a:rPr>
              <a:t>russia</a:t>
            </a:r>
            <a:r>
              <a:rPr kumimoji="0" lang="en-CH" altLang="en-CH" sz="1000" b="0" i="0" u="none" strike="noStrike" cap="none" normalizeH="0" baseline="0">
                <a:ln>
                  <a:noFill/>
                </a:ln>
                <a:solidFill>
                  <a:schemeClr val="bg1"/>
                </a:solidFill>
                <a:effectLst/>
                <a:latin typeface="Arial Unicode MS"/>
              </a:rPr>
              <a:t>: A military fighting tighter of trucks </a:t>
            </a:r>
            <a:r>
              <a:rPr kumimoji="0" lang="en-CH" altLang="en-CH" sz="1000" b="0" i="0" u="none" strike="noStrike" cap="none" normalizeH="0" baseline="0" err="1">
                <a:ln>
                  <a:noFill/>
                </a:ln>
                <a:solidFill>
                  <a:schemeClr val="bg1"/>
                </a:solidFill>
                <a:effectLst/>
                <a:latin typeface="Arial Unicode MS"/>
              </a:rPr>
              <a:t>af</a:t>
            </a:r>
            <a:r>
              <a:rPr kumimoji="0" lang="en-CH" altLang="en-CH" sz="1000" b="0" i="0" u="none" strike="noStrike" cap="none" normalizeH="0" baseline="0">
                <a:ln>
                  <a:noFill/>
                </a:ln>
                <a:solidFill>
                  <a:schemeClr val="bg1"/>
                </a:solidFill>
                <a:effectLst/>
                <a:latin typeface="Arial Unicode MS"/>
              </a:rPr>
              <a:t> IF </a:t>
            </a:r>
            <a:r>
              <a:rPr kumimoji="0" lang="en-CH" altLang="en-CH" sz="1000" b="0" i="0" u="none" strike="noStrike" cap="none" normalizeH="0" baseline="0" err="1">
                <a:ln>
                  <a:noFill/>
                </a:ln>
                <a:solidFill>
                  <a:schemeClr val="bg1"/>
                </a:solidFill>
                <a:effectLst/>
                <a:latin typeface="Arial Unicode MS"/>
              </a:rPr>
              <a:t>Every's</a:t>
            </a:r>
            <a:r>
              <a:rPr kumimoji="0" lang="en-CH" altLang="en-CH" sz="1000" b="0" i="0" u="none" strike="noStrike" cap="none" normalizeH="0" baseline="0">
                <a:ln>
                  <a:noFill/>
                </a:ln>
                <a:solidFill>
                  <a:schemeClr val="bg1"/>
                </a:solidFill>
                <a:effectLst/>
                <a:latin typeface="Arial Unicode MS"/>
              </a:rPr>
              <a:t> Foundation and </a:t>
            </a:r>
            <a:r>
              <a:rPr kumimoji="0" lang="en-CH" altLang="en-CH" sz="1000" b="0" i="0" u="none" strike="noStrike" cap="none" normalizeH="0" baseline="0" err="1">
                <a:ln>
                  <a:noFill/>
                </a:ln>
                <a:solidFill>
                  <a:schemeClr val="bg1"/>
                </a:solidFill>
                <a:effectLst/>
                <a:latin typeface="Arial Unicode MS"/>
              </a:rPr>
              <a:t>Karkwool</a:t>
            </a:r>
            <a:r>
              <a:rPr kumimoji="0" lang="en-CH" altLang="en-CH" sz="1000" b="0" i="0" u="none" strike="noStrike" cap="none" normalizeH="0" baseline="0">
                <a:ln>
                  <a:noFill/>
                </a:ln>
                <a:solidFill>
                  <a:schemeClr val="bg1"/>
                </a:solidFill>
                <a:effectLst/>
                <a:latin typeface="Arial Unicode MS"/>
              </a:rPr>
              <a:t> Democratic Pot. The "Realty estate’s </a:t>
            </a:r>
            <a:r>
              <a:rPr kumimoji="0" lang="en-CH" altLang="en-CH" sz="1000" b="0" i="0" u="none" strike="noStrike" cap="none" normalizeH="0" baseline="0" err="1">
                <a:ln>
                  <a:noFill/>
                </a:ln>
                <a:solidFill>
                  <a:schemeClr val="bg1"/>
                </a:solidFill>
                <a:effectLst/>
                <a:latin typeface="Arial Unicode MS"/>
              </a:rPr>
              <a:t>drimes</a:t>
            </a:r>
            <a:r>
              <a:rPr kumimoji="0" lang="en-CH" altLang="en-CH" sz="1000" b="0" i="0" u="none" strike="noStrike" cap="none" normalizeH="0" baseline="0">
                <a:ln>
                  <a:noFill/>
                </a:ln>
                <a:solidFill>
                  <a:schemeClr val="bg1"/>
                </a:solidFill>
                <a:effectLst/>
                <a:latin typeface="Arial Unicode MS"/>
              </a:rPr>
              <a:t> of that terms," says key go to be better for </a:t>
            </a:r>
            <a:r>
              <a:rPr kumimoji="0" lang="en-CH" altLang="en-CH" sz="1000" b="0" i="0" u="none" strike="noStrike" cap="none" normalizeH="0" baseline="0" err="1">
                <a:ln>
                  <a:noFill/>
                </a:ln>
                <a:solidFill>
                  <a:schemeClr val="bg1"/>
                </a:solidFill>
                <a:effectLst/>
                <a:latin typeface="Arial Unicode MS"/>
              </a:rPr>
              <a:t>hims</a:t>
            </a:r>
            <a:r>
              <a:rPr kumimoji="0" lang="en-CH" altLang="en-CH" sz="1000" b="0" i="0" u="none" strike="noStrike" cap="none" normalizeH="0" baseline="0">
                <a:ln>
                  <a:noFill/>
                </a:ln>
                <a:solidFill>
                  <a:schemeClr val="bg1"/>
                </a:solidFill>
                <a:effectLst/>
                <a:latin typeface="Arial Unicode MS"/>
              </a:rPr>
              <a:t>? They get dressed for 15,000 general approach he was not lost syrup in Rams — and the </a:t>
            </a:r>
            <a:r>
              <a:rPr kumimoji="0" lang="en-CH" altLang="en-CH" sz="1000" b="0" i="0" u="none" strike="noStrike" cap="none" normalizeH="0" baseline="0" err="1">
                <a:ln>
                  <a:noFill/>
                </a:ln>
                <a:solidFill>
                  <a:schemeClr val="bg1"/>
                </a:solidFill>
                <a:effectLst/>
                <a:latin typeface="Arial Unicode MS"/>
              </a:rPr>
              <a:t>Brownster</a:t>
            </a:r>
            <a:r>
              <a:rPr kumimoji="0" lang="en-CH" altLang="en-CH" sz="1000" b="0" i="0" u="none" strike="noStrike" cap="none" normalizeH="0" baseline="0">
                <a:ln>
                  <a:noFill/>
                </a:ln>
                <a:solidFill>
                  <a:schemeClr val="bg1"/>
                </a:solidFill>
                <a:effectLst/>
                <a:latin typeface="Arial Unicode MS"/>
              </a:rPr>
              <a:t> has the McCoy have it's being out off Nov also had </a:t>
            </a:r>
            <a:r>
              <a:rPr kumimoji="0" lang="en-CH" altLang="en-CH" sz="1000" b="0" i="0" u="none" strike="noStrike" cap="none" normalizeH="0" baseline="0" err="1">
                <a:ln>
                  <a:noFill/>
                </a:ln>
                <a:solidFill>
                  <a:schemeClr val="bg1"/>
                </a:solidFill>
                <a:effectLst/>
                <a:latin typeface="Arial Unicode MS"/>
              </a:rPr>
              <a:t>brought's</a:t>
            </a:r>
            <a:r>
              <a:rPr kumimoji="0" lang="en-CH" altLang="en-CH" sz="1000" b="0" i="0" u="none" strike="noStrike" cap="none" normalizeH="0" baseline="0">
                <a:ln>
                  <a:noFill/>
                </a:ln>
                <a:solidFill>
                  <a:schemeClr val="bg1"/>
                </a:solidFill>
                <a:effectLst/>
                <a:latin typeface="Arial Unicode MS"/>
              </a:rPr>
              <a:t> small making down university told $4.9 million experience. Major </a:t>
            </a:r>
            <a:r>
              <a:rPr kumimoji="0" lang="en-CH" altLang="en-CH" sz="1000" b="0" i="0" u="none" strike="noStrike" cap="none" normalizeH="0" baseline="0" err="1">
                <a:ln>
                  <a:noFill/>
                </a:ln>
                <a:solidFill>
                  <a:schemeClr val="bg1"/>
                </a:solidFill>
                <a:effectLst/>
                <a:latin typeface="Arial Unicode MS"/>
              </a:rPr>
              <a:t>Locan</a:t>
            </a:r>
            <a:r>
              <a:rPr kumimoji="0" lang="en-CH" altLang="en-CH" sz="1000" b="0" i="0" u="none" strike="noStrike" cap="none" normalizeH="0" baseline="0">
                <a:ln>
                  <a:noFill/>
                </a:ln>
                <a:solidFill>
                  <a:schemeClr val="bg1"/>
                </a:solidFill>
                <a:effectLst/>
                <a:latin typeface="Arial Unicode MS"/>
              </a:rPr>
              <a:t>, he's </a:t>
            </a:r>
            <a:r>
              <a:rPr kumimoji="0" lang="en-CH" altLang="en-CH" sz="1000" b="0" i="0" u="none" strike="noStrike" cap="none" normalizeH="0" baseline="0" err="1">
                <a:ln>
                  <a:noFill/>
                </a:ln>
                <a:solidFill>
                  <a:schemeClr val="bg1"/>
                </a:solidFill>
                <a:effectLst/>
                <a:latin typeface="Arial Unicode MS"/>
              </a:rPr>
              <a:t>almounds</a:t>
            </a:r>
            <a:r>
              <a:rPr kumimoji="0" lang="en-CH" altLang="en-CH" sz="1000" b="0" i="0" u="none" strike="noStrike" cap="none" normalizeH="0" baseline="0">
                <a:ln>
                  <a:noFill/>
                </a:ln>
                <a:solidFill>
                  <a:schemeClr val="bg1"/>
                </a:solidFill>
                <a:effectLst/>
                <a:latin typeface="Arial Unicode MS"/>
              </a:rPr>
              <a:t> what carry. </a:t>
            </a:r>
            <a:r>
              <a:rPr kumimoji="0" lang="en-CH" altLang="en-CH" sz="1000" b="0" i="0" u="none" strike="noStrike" cap="none" normalizeH="0" baseline="0" err="1">
                <a:ln>
                  <a:noFill/>
                </a:ln>
                <a:solidFill>
                  <a:schemeClr val="bg1"/>
                </a:solidFill>
                <a:effectLst/>
                <a:latin typeface="Arial Unicode MS"/>
              </a:rPr>
              <a:t>Maybu</a:t>
            </a:r>
            <a:r>
              <a:rPr kumimoji="0" lang="en-CH" altLang="en-CH" sz="1000" b="0" i="0" u="none" strike="noStrike" cap="none" normalizeH="0" baseline="0">
                <a:ln>
                  <a:noFill/>
                </a:ln>
                <a:solidFill>
                  <a:schemeClr val="bg1"/>
                </a:solidFill>
                <a:effectLst/>
                <a:latin typeface="Arial Unicode MS"/>
              </a:rPr>
              <a:t> also </a:t>
            </a:r>
            <a:r>
              <a:rPr kumimoji="0" lang="en-CH" altLang="en-CH" sz="1000" b="0" i="0" u="none" strike="noStrike" cap="none" normalizeH="0" baseline="0" err="1">
                <a:ln>
                  <a:noFill/>
                </a:ln>
                <a:solidFill>
                  <a:schemeClr val="bg1"/>
                </a:solidFill>
                <a:effectLst/>
                <a:latin typeface="Arial Unicode MS"/>
              </a:rPr>
              <a:t>discups</a:t>
            </a:r>
            <a:r>
              <a:rPr kumimoji="0" lang="en-CH" altLang="en-CH" sz="1000" b="0" i="0" u="none" strike="noStrike" cap="none" normalizeH="0" baseline="0">
                <a:ln>
                  <a:noFill/>
                </a:ln>
                <a:solidFill>
                  <a:schemeClr val="bg1"/>
                </a:solidFill>
                <a:effectLst/>
                <a:latin typeface="Arial Unicode MS"/>
              </a:rPr>
              <a:t>, now-degree with Jack, an interest of continued some gate. </a:t>
            </a:r>
            <a:r>
              <a:rPr kumimoji="0" lang="en-CH" altLang="en-CH" sz="1000" b="0" i="0" u="none" strike="noStrike" cap="none" normalizeH="0" baseline="0" err="1">
                <a:ln>
                  <a:noFill/>
                </a:ln>
                <a:solidFill>
                  <a:schemeClr val="bg1"/>
                </a:solidFill>
                <a:effectLst/>
                <a:latin typeface="Arial Unicode MS"/>
              </a:rPr>
              <a:t>Armunder</a:t>
            </a:r>
            <a:r>
              <a:rPr kumimoji="0" lang="en-CH" altLang="en-CH" sz="1000" b="0" i="0" u="none" strike="noStrike" cap="none" normalizeH="0" baseline="0">
                <a:ln>
                  <a:noFill/>
                </a:ln>
                <a:solidFill>
                  <a:schemeClr val="bg1"/>
                </a:solidFill>
                <a:effectLst/>
                <a:latin typeface="Arial Unicode MS"/>
              </a:rPr>
              <a:t> of </a:t>
            </a:r>
            <a:r>
              <a:rPr kumimoji="0" lang="en-CH" altLang="en-CH" sz="1000" b="0" i="0" u="none" strike="noStrike" cap="none" normalizeH="0" baseline="0" err="1">
                <a:ln>
                  <a:noFill/>
                </a:ln>
                <a:solidFill>
                  <a:schemeClr val="bg1"/>
                </a:solidFill>
                <a:effectLst/>
                <a:latin typeface="Arial Unicode MS"/>
              </a:rPr>
              <a:t>yeu</a:t>
            </a:r>
            <a:r>
              <a:rPr kumimoji="0" lang="en-CH" altLang="en-CH" sz="1000" b="0" i="0" u="none" strike="noStrike" cap="none" normalizeH="0" baseline="0">
                <a:ln>
                  <a:noFill/>
                </a:ln>
                <a:solidFill>
                  <a:schemeClr val="bg1"/>
                </a:solidFill>
                <a:effectLst/>
                <a:latin typeface="Arial Unicode MS"/>
              </a:rPr>
              <a:t>. He added about in </a:t>
            </a:r>
            <a:r>
              <a:rPr kumimoji="0" lang="en-CH" altLang="en-CH" sz="1000" b="0" i="0" u="none" strike="noStrike" cap="none" normalizeH="0" baseline="0" err="1">
                <a:ln>
                  <a:noFill/>
                </a:ln>
                <a:solidFill>
                  <a:schemeClr val="bg1"/>
                </a:solidFill>
                <a:effectLst/>
                <a:latin typeface="Arial Unicode MS"/>
              </a:rPr>
              <a:t>criticizar</a:t>
            </a:r>
            <a:r>
              <a:rPr kumimoji="0" lang="en-CH" altLang="en-CH" sz="1000" b="0" i="0" u="none" strike="noStrike" cap="none" normalizeH="0" baseline="0">
                <a:ln>
                  <a:noFill/>
                </a:ln>
                <a:solidFill>
                  <a:schemeClr val="bg1"/>
                </a:solidFill>
                <a:effectLst/>
                <a:latin typeface="Arial Unicode MS"/>
              </a:rPr>
              <a:t> owner with the new by second-million years happened to be able to making certain; — bring got up. AND </a:t>
            </a:r>
            <a:r>
              <a:rPr kumimoji="0" lang="en-CH" altLang="en-CH" sz="1000" b="0" i="0" u="none" strike="noStrike" cap="none" normalizeH="0" baseline="0" err="1">
                <a:ln>
                  <a:noFill/>
                </a:ln>
                <a:solidFill>
                  <a:schemeClr val="bg1"/>
                </a:solidFill>
                <a:effectLst/>
                <a:latin typeface="Arial Unicode MS"/>
              </a:rPr>
              <a:t>Sisa</a:t>
            </a:r>
            <a:r>
              <a:rPr kumimoji="0" lang="en-CH" altLang="en-CH" sz="1000" b="0" i="0" u="none" strike="noStrike" cap="none" normalizeH="0" baseline="0">
                <a:ln>
                  <a:noFill/>
                </a:ln>
                <a:solidFill>
                  <a:schemeClr val="bg1"/>
                </a:solidFill>
                <a:effectLst/>
                <a:latin typeface="Arial Unicode MS"/>
              </a:rPr>
              <a:t> provider Wednesday new bride his co-had federal, I ceremony </a:t>
            </a:r>
            <a:r>
              <a:rPr kumimoji="0" lang="en-CH" altLang="en-CH" sz="1000" b="0" i="0" u="none" strike="noStrike" cap="none" normalizeH="0" baseline="0" err="1">
                <a:ln>
                  <a:noFill/>
                </a:ln>
                <a:solidFill>
                  <a:schemeClr val="bg1"/>
                </a:solidFill>
                <a:effectLst/>
                <a:latin typeface="Arial Unicode MS"/>
              </a:rPr>
              <a:t>rabbed</a:t>
            </a:r>
            <a:r>
              <a:rPr kumimoji="0" lang="en-CH" altLang="en-CH" sz="1000" b="0" i="0" u="none" strike="noStrike" cap="none" normalizeH="0" baseline="0">
                <a:ln>
                  <a:noFill/>
                </a:ln>
                <a:solidFill>
                  <a:schemeClr val="bg1"/>
                </a:solidFill>
                <a:effectLst/>
                <a:latin typeface="Arial Unicode MS"/>
              </a:rPr>
              <a:t> calls will </a:t>
            </a:r>
            <a:r>
              <a:rPr kumimoji="0" lang="en-CH" altLang="en-CH" sz="1000" b="0" i="0" u="none" strike="noStrike" cap="none" normalizeH="0" baseline="0" err="1">
                <a:ln>
                  <a:noFill/>
                </a:ln>
                <a:solidFill>
                  <a:schemeClr val="bg1"/>
                </a:solidFill>
                <a:effectLst/>
                <a:latin typeface="Arial Unicode MS"/>
              </a:rPr>
              <a:t>alwharman</a:t>
            </a:r>
            <a:r>
              <a:rPr kumimoji="0" lang="en-CH" altLang="en-CH" sz="1000" b="0" i="0" u="none" strike="noStrike" cap="none" normalizeH="0" baseline="0">
                <a:ln>
                  <a:noFill/>
                </a:ln>
                <a:solidFill>
                  <a:schemeClr val="bg1"/>
                </a:solidFill>
                <a:effectLst/>
                <a:latin typeface="Arial Unicode MS"/>
              </a:rPr>
              <a:t> call the year </a:t>
            </a:r>
            <a:r>
              <a:rPr kumimoji="0" lang="en-CH" altLang="en-CH" sz="1000" b="0" i="0" u="none" strike="noStrike" cap="none" normalizeH="0" baseline="0" err="1">
                <a:ln>
                  <a:noFill/>
                </a:ln>
                <a:solidFill>
                  <a:schemeClr val="bg1"/>
                </a:solidFill>
                <a:effectLst/>
                <a:latin typeface="Arial Unicode MS"/>
              </a:rPr>
              <a:t>soin</a:t>
            </a:r>
            <a:r>
              <a:rPr kumimoji="0" lang="en-CH" altLang="en-CH" sz="1000" b="0" i="0" u="none" strike="noStrike" cap="none" normalizeH="0" baseline="0">
                <a:ln>
                  <a:noFill/>
                </a:ln>
                <a:solidFill>
                  <a:schemeClr val="bg1"/>
                </a:solidFill>
                <a:effectLst/>
                <a:latin typeface="Arial Unicode MS"/>
              </a:rPr>
              <a:t>. More reduced by </a:t>
            </a:r>
            <a:r>
              <a:rPr kumimoji="0" lang="en-CH" altLang="en-CH" sz="1000" b="0" i="0" u="none" strike="noStrike" cap="none" normalizeH="0" baseline="0" err="1">
                <a:ln>
                  <a:noFill/>
                </a:ln>
                <a:solidFill>
                  <a:schemeClr val="bg1"/>
                </a:solidFill>
                <a:effectLst/>
                <a:latin typeface="Arial Unicode MS"/>
              </a:rPr>
              <a:t>extenous</a:t>
            </a:r>
            <a:r>
              <a:rPr kumimoji="0" lang="en-CH" altLang="en-CH" sz="1000" b="0" i="0" u="none" strike="noStrike" cap="none" normalizeH="0" baseline="0">
                <a:ln>
                  <a:noFill/>
                </a:ln>
                <a:solidFill>
                  <a:schemeClr val="bg1"/>
                </a:solidFill>
                <a:effectLst/>
                <a:latin typeface="Arial Unicode MS"/>
              </a:rPr>
              <a:t> and Saturday, at Steve Matt 12, Walt this Feen into the Linda in the characters approved." The company's </a:t>
            </a:r>
            <a:r>
              <a:rPr kumimoji="0" lang="en-CH" altLang="en-CH" sz="1000" b="0" i="0" u="none" strike="noStrike" cap="none" normalizeH="0" baseline="0" err="1">
                <a:ln>
                  <a:noFill/>
                </a:ln>
                <a:solidFill>
                  <a:schemeClr val="bg1"/>
                </a:solidFill>
                <a:effectLst/>
                <a:latin typeface="Arial Unicode MS"/>
              </a:rPr>
              <a:t>Villeg</a:t>
            </a:r>
            <a:r>
              <a:rPr kumimoji="0" lang="en-CH" altLang="en-CH" sz="1000" b="0" i="0" u="none" strike="noStrike" cap="none" normalizeH="0" baseline="0">
                <a:ln>
                  <a:noFill/>
                </a:ln>
                <a:solidFill>
                  <a:schemeClr val="bg1"/>
                </a:solidFill>
                <a:effectLst/>
                <a:latin typeface="Arial Unicode MS"/>
              </a:rPr>
              <a:t> hit Dealer side is Western White Hobson, ID wait </a:t>
            </a:r>
            <a:r>
              <a:rPr kumimoji="0" lang="en-CH" altLang="en-CH" sz="1000" b="0" i="0" u="none" strike="noStrike" cap="none" normalizeH="0" baseline="0" err="1">
                <a:ln>
                  <a:noFill/>
                </a:ln>
                <a:solidFill>
                  <a:schemeClr val="bg1"/>
                </a:solidFill>
                <a:effectLst/>
                <a:latin typeface="Arial Unicode MS"/>
              </a:rPr>
              <a:t>anyer</a:t>
            </a:r>
            <a:r>
              <a:rPr kumimoji="0" lang="en-CH" altLang="en-CH" sz="1000" b="0" i="0" u="none" strike="noStrike" cap="none" normalizeH="0" baseline="0">
                <a:ln>
                  <a:noFill/>
                </a:ln>
                <a:solidFill>
                  <a:schemeClr val="bg1"/>
                </a:solidFill>
                <a:effectLst/>
                <a:latin typeface="Arial Unicode MS"/>
              </a:rPr>
              <a:t> higher popular; children: League Solid C </a:t>
            </a:r>
            <a:endParaRPr kumimoji="0" lang="en-CH" altLang="en-CH" sz="1000" b="0" i="0" u="none" strike="noStrike" cap="none" normalizeH="0" baseline="0">
              <a:ln>
                <a:noFill/>
              </a:ln>
              <a:solidFill>
                <a:schemeClr val="bg1"/>
              </a:solidFill>
              <a:effectLst/>
              <a:latin typeface="Arial" panose="020B0604020202020204" pitchFamily="34" charset="0"/>
            </a:endParaRPr>
          </a:p>
        </p:txBody>
      </p:sp>
      <p:sp>
        <p:nvSpPr>
          <p:cNvPr id="3" name="Rectangle 1">
            <a:extLst>
              <a:ext uri="{FF2B5EF4-FFF2-40B4-BE49-F238E27FC236}">
                <a16:creationId xmlns:a16="http://schemas.microsoft.com/office/drawing/2014/main" id="{F73DE4FE-79F5-E56B-0434-A42A881226F3}"/>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CH" altLang="en-CH" sz="1800" b="0" i="0" u="none" strike="noStrike" cap="none" normalizeH="0" baseline="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46D1596B-0880-EA26-B8F9-D238127A75D6}"/>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CH" altLang="en-CH" sz="1800" b="0" i="0" u="none" strike="noStrike" cap="none" normalizeH="0" baseline="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6EA1ECC7-A422-1CC3-8CDF-498354043D52}"/>
              </a:ext>
            </a:extLst>
          </p:cNvPr>
          <p:cNvPicPr>
            <a:picLocks noChangeAspect="1"/>
          </p:cNvPicPr>
          <p:nvPr/>
        </p:nvPicPr>
        <p:blipFill>
          <a:blip r:embed="rId6"/>
          <a:stretch>
            <a:fillRect/>
          </a:stretch>
        </p:blipFill>
        <p:spPr>
          <a:xfrm>
            <a:off x="6370190" y="1273742"/>
            <a:ext cx="2528091" cy="1150015"/>
          </a:xfrm>
          <a:prstGeom prst="rect">
            <a:avLst/>
          </a:prstGeom>
        </p:spPr>
      </p:pic>
    </p:spTree>
    <p:extLst>
      <p:ext uri="{BB962C8B-B14F-4D97-AF65-F5344CB8AC3E}">
        <p14:creationId xmlns:p14="http://schemas.microsoft.com/office/powerpoint/2010/main" val="1285239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4954EC0-3346-2081-F325-F742F66E333B}"/>
              </a:ext>
            </a:extLst>
          </p:cNvPr>
          <p:cNvSpPr>
            <a:spLocks noGrp="1"/>
          </p:cNvSpPr>
          <p:nvPr>
            <p:ph type="title" idx="8"/>
          </p:nvPr>
        </p:nvSpPr>
        <p:spPr>
          <a:xfrm>
            <a:off x="490471" y="262093"/>
            <a:ext cx="7704000" cy="572700"/>
          </a:xfrm>
        </p:spPr>
        <p:txBody>
          <a:bodyPr/>
          <a:lstStyle/>
          <a:p>
            <a:r>
              <a:rPr lang="en-GB" sz="3500"/>
              <a:t>Once upon a time…</a:t>
            </a:r>
          </a:p>
        </p:txBody>
      </p:sp>
      <p:grpSp>
        <p:nvGrpSpPr>
          <p:cNvPr id="16" name="Google Shape;1084;p71">
            <a:extLst>
              <a:ext uri="{FF2B5EF4-FFF2-40B4-BE49-F238E27FC236}">
                <a16:creationId xmlns:a16="http://schemas.microsoft.com/office/drawing/2014/main" id="{00F189E7-BB38-B7AD-0111-369FF150937F}"/>
              </a:ext>
            </a:extLst>
          </p:cNvPr>
          <p:cNvGrpSpPr/>
          <p:nvPr/>
        </p:nvGrpSpPr>
        <p:grpSpPr>
          <a:xfrm>
            <a:off x="2114796" y="2674188"/>
            <a:ext cx="2153240" cy="713360"/>
            <a:chOff x="733902" y="1271153"/>
            <a:chExt cx="3663243" cy="1493948"/>
          </a:xfrm>
        </p:grpSpPr>
        <p:sp>
          <p:nvSpPr>
            <p:cNvPr id="17" name="Google Shape;1085;p71">
              <a:extLst>
                <a:ext uri="{FF2B5EF4-FFF2-40B4-BE49-F238E27FC236}">
                  <a16:creationId xmlns:a16="http://schemas.microsoft.com/office/drawing/2014/main" id="{8D1D38F1-9004-D485-6ADD-F1FE8E33A3CD}"/>
                </a:ext>
              </a:extLst>
            </p:cNvPr>
            <p:cNvSpPr/>
            <p:nvPr/>
          </p:nvSpPr>
          <p:spPr>
            <a:xfrm>
              <a:off x="733913" y="1271159"/>
              <a:ext cx="3663231" cy="1486999"/>
            </a:xfrm>
            <a:custGeom>
              <a:avLst/>
              <a:gdLst/>
              <a:ahLst/>
              <a:cxnLst/>
              <a:rect l="l" t="t" r="r" b="b"/>
              <a:pathLst>
                <a:path w="74562" h="17119" extrusionOk="0">
                  <a:moveTo>
                    <a:pt x="0" y="0"/>
                  </a:moveTo>
                  <a:lnTo>
                    <a:pt x="74561" y="0"/>
                  </a:lnTo>
                  <a:lnTo>
                    <a:pt x="74561" y="17118"/>
                  </a:lnTo>
                  <a:lnTo>
                    <a:pt x="0" y="17118"/>
                  </a:lnTo>
                  <a:close/>
                </a:path>
              </a:pathLst>
            </a:custGeom>
            <a:gradFill>
              <a:gsLst>
                <a:gs pos="0">
                  <a:srgbClr val="0A3250">
                    <a:alpha val="7870"/>
                  </a:srgbClr>
                </a:gs>
                <a:gs pos="100000">
                  <a:srgbClr val="010101">
                    <a:alpha val="7870"/>
                  </a:srgbClr>
                </a:gs>
              </a:gsLst>
              <a:lin ang="5400700" scaled="0"/>
            </a:gradFill>
            <a:ln w="28575" cap="flat" cmpd="sng">
              <a:solidFill>
                <a:schemeClr val="lt1"/>
              </a:solidFill>
              <a:prstDash val="solid"/>
              <a:round/>
              <a:headEnd type="none" w="sm" len="sm"/>
              <a:tailEnd type="none" w="sm" len="sm"/>
            </a:ln>
            <a:effectLst>
              <a:outerShdw blurRad="114300" dist="1905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86;p71">
              <a:extLst>
                <a:ext uri="{FF2B5EF4-FFF2-40B4-BE49-F238E27FC236}">
                  <a16:creationId xmlns:a16="http://schemas.microsoft.com/office/drawing/2014/main" id="{EF218C33-BD7B-AA25-BF7D-A7C5DFF0DB2B}"/>
                </a:ext>
              </a:extLst>
            </p:cNvPr>
            <p:cNvSpPr/>
            <p:nvPr/>
          </p:nvSpPr>
          <p:spPr>
            <a:xfrm>
              <a:off x="733902" y="1271153"/>
              <a:ext cx="1224544" cy="1476489"/>
            </a:xfrm>
            <a:custGeom>
              <a:avLst/>
              <a:gdLst/>
              <a:ahLst/>
              <a:cxnLst/>
              <a:rect l="l" t="t" r="r" b="b"/>
              <a:pathLst>
                <a:path w="14457" h="16998" extrusionOk="0">
                  <a:moveTo>
                    <a:pt x="0" y="0"/>
                  </a:moveTo>
                  <a:lnTo>
                    <a:pt x="0" y="16997"/>
                  </a:lnTo>
                  <a:lnTo>
                    <a:pt x="14457" y="0"/>
                  </a:lnTo>
                  <a:close/>
                </a:path>
              </a:pathLst>
            </a:custGeom>
            <a:gradFill>
              <a:gsLst>
                <a:gs pos="0">
                  <a:srgbClr val="00FFFF">
                    <a:alpha val="14901"/>
                    <a:alpha val="7870"/>
                  </a:srgbClr>
                </a:gs>
                <a:gs pos="100000">
                  <a:srgbClr val="FFFFFF">
                    <a:alpha val="0"/>
                    <a:alpha val="787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87;p71">
              <a:extLst>
                <a:ext uri="{FF2B5EF4-FFF2-40B4-BE49-F238E27FC236}">
                  <a16:creationId xmlns:a16="http://schemas.microsoft.com/office/drawing/2014/main" id="{19EA89BA-E9DF-DA3B-3CDB-85C337682EDB}"/>
                </a:ext>
              </a:extLst>
            </p:cNvPr>
            <p:cNvSpPr/>
            <p:nvPr/>
          </p:nvSpPr>
          <p:spPr>
            <a:xfrm>
              <a:off x="2336988" y="1271153"/>
              <a:ext cx="2060127" cy="1493948"/>
            </a:xfrm>
            <a:custGeom>
              <a:avLst/>
              <a:gdLst/>
              <a:ahLst/>
              <a:cxnLst/>
              <a:rect l="l" t="t" r="r" b="b"/>
              <a:pathLst>
                <a:path w="24015" h="17199" extrusionOk="0">
                  <a:moveTo>
                    <a:pt x="13893" y="0"/>
                  </a:moveTo>
                  <a:lnTo>
                    <a:pt x="1" y="17199"/>
                  </a:lnTo>
                  <a:lnTo>
                    <a:pt x="23974" y="17199"/>
                  </a:lnTo>
                  <a:lnTo>
                    <a:pt x="24014" y="0"/>
                  </a:lnTo>
                  <a:close/>
                </a:path>
              </a:pathLst>
            </a:custGeom>
            <a:gradFill>
              <a:gsLst>
                <a:gs pos="0">
                  <a:srgbClr val="00FFFF">
                    <a:alpha val="14901"/>
                    <a:alpha val="7870"/>
                  </a:srgbClr>
                </a:gs>
                <a:gs pos="100000">
                  <a:srgbClr val="FFFFFF">
                    <a:alpha val="0"/>
                    <a:alpha val="787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088;p71">
            <a:extLst>
              <a:ext uri="{FF2B5EF4-FFF2-40B4-BE49-F238E27FC236}">
                <a16:creationId xmlns:a16="http://schemas.microsoft.com/office/drawing/2014/main" id="{707B9ED4-A8F6-8D84-6479-6D716FF0AF41}"/>
              </a:ext>
            </a:extLst>
          </p:cNvPr>
          <p:cNvSpPr txBox="1">
            <a:spLocks/>
          </p:cNvSpPr>
          <p:nvPr/>
        </p:nvSpPr>
        <p:spPr>
          <a:xfrm>
            <a:off x="1983457" y="2674173"/>
            <a:ext cx="2415900" cy="71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1pPr>
            <a:lvl2pPr marL="914400" marR="0" lvl="1" indent="-317500" algn="l"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2pPr>
            <a:lvl3pPr marL="1371600" marR="0" lvl="2" indent="-317500" algn="l"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3pPr>
            <a:lvl4pPr marL="1828800" marR="0" lvl="3" indent="-317500" algn="l"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4pPr>
            <a:lvl5pPr marL="2286000" marR="0" lvl="4" indent="-317500" algn="l"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5pPr>
            <a:lvl6pPr marL="2743200" marR="0" lvl="5" indent="-317500" algn="l"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6pPr>
            <a:lvl7pPr marL="3200400" marR="0" lvl="6" indent="-317500" algn="l"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7pPr>
            <a:lvl8pPr marL="3657600" marR="0" lvl="7" indent="-317500" algn="l"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8pPr>
            <a:lvl9pPr marL="4114800" marR="0" lvl="8" indent="-317500" algn="l"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9pPr>
          </a:lstStyle>
          <a:p>
            <a:pPr marL="0" indent="0" algn="ctr"/>
            <a:r>
              <a:rPr lang="en-US" err="1"/>
              <a:t>Hofackergasse</a:t>
            </a:r>
            <a:r>
              <a:rPr lang="en-GB"/>
              <a:t> 19</a:t>
            </a:r>
          </a:p>
          <a:p>
            <a:pPr marL="0" indent="0" algn="ctr"/>
            <a:r>
              <a:rPr lang="en-GB" err="1"/>
              <a:t>Bachseldorf</a:t>
            </a:r>
            <a:endParaRPr lang="en-GB"/>
          </a:p>
          <a:p>
            <a:pPr marL="0" indent="0" algn="ctr"/>
            <a:r>
              <a:rPr lang="en-GB"/>
              <a:t>Switzerland</a:t>
            </a:r>
            <a:endParaRPr lang="en-US"/>
          </a:p>
        </p:txBody>
      </p:sp>
      <p:sp>
        <p:nvSpPr>
          <p:cNvPr id="21" name="Google Shape;1090;p71">
            <a:extLst>
              <a:ext uri="{FF2B5EF4-FFF2-40B4-BE49-F238E27FC236}">
                <a16:creationId xmlns:a16="http://schemas.microsoft.com/office/drawing/2014/main" id="{4C5B8308-7D1A-A7B7-EA9D-3E5045FFED13}"/>
              </a:ext>
            </a:extLst>
          </p:cNvPr>
          <p:cNvSpPr txBox="1">
            <a:spLocks noGrp="1"/>
          </p:cNvSpPr>
          <p:nvPr>
            <p:ph type="subTitle" idx="1"/>
          </p:nvPr>
        </p:nvSpPr>
        <p:spPr>
          <a:xfrm>
            <a:off x="955587" y="1350316"/>
            <a:ext cx="3483334" cy="572700"/>
          </a:xfrm>
          <a:prstGeom prst="rect">
            <a:avLst/>
          </a:prstGeom>
        </p:spPr>
        <p:txBody>
          <a:bodyPr spcFirstLastPara="1" wrap="square" lIns="91425" tIns="91425" rIns="91425" bIns="91425" anchor="b" anchorCtr="0">
            <a:noAutofit/>
          </a:bodyPr>
          <a:lstStyle/>
          <a:p>
            <a:pPr marL="0" indent="0" algn="ctr"/>
            <a:r>
              <a:rPr lang="en-GB" sz="3600"/>
              <a:t>Jula Herscher</a:t>
            </a:r>
          </a:p>
        </p:txBody>
      </p:sp>
      <p:grpSp>
        <p:nvGrpSpPr>
          <p:cNvPr id="28" name="Group 27">
            <a:extLst>
              <a:ext uri="{FF2B5EF4-FFF2-40B4-BE49-F238E27FC236}">
                <a16:creationId xmlns:a16="http://schemas.microsoft.com/office/drawing/2014/main" id="{C357EC08-145D-AD4E-F72E-B712DA9DE6AA}"/>
              </a:ext>
            </a:extLst>
          </p:cNvPr>
          <p:cNvGrpSpPr/>
          <p:nvPr/>
        </p:nvGrpSpPr>
        <p:grpSpPr>
          <a:xfrm>
            <a:off x="4644402" y="1106238"/>
            <a:ext cx="3779598" cy="3520762"/>
            <a:chOff x="715065" y="1215208"/>
            <a:chExt cx="3779598" cy="3520762"/>
          </a:xfrm>
        </p:grpSpPr>
        <p:grpSp>
          <p:nvGrpSpPr>
            <p:cNvPr id="22" name="Google Shape;1093;p71">
              <a:extLst>
                <a:ext uri="{FF2B5EF4-FFF2-40B4-BE49-F238E27FC236}">
                  <a16:creationId xmlns:a16="http://schemas.microsoft.com/office/drawing/2014/main" id="{D567DCC7-7046-1898-7644-D930993BFB1F}"/>
                </a:ext>
              </a:extLst>
            </p:cNvPr>
            <p:cNvGrpSpPr/>
            <p:nvPr/>
          </p:nvGrpSpPr>
          <p:grpSpPr>
            <a:xfrm>
              <a:off x="715065" y="1215208"/>
              <a:ext cx="3779598" cy="3520762"/>
              <a:chOff x="1508919" y="186598"/>
              <a:chExt cx="1283773" cy="1195705"/>
            </a:xfrm>
          </p:grpSpPr>
          <p:sp>
            <p:nvSpPr>
              <p:cNvPr id="23" name="Google Shape;1094;p71">
                <a:extLst>
                  <a:ext uri="{FF2B5EF4-FFF2-40B4-BE49-F238E27FC236}">
                    <a16:creationId xmlns:a16="http://schemas.microsoft.com/office/drawing/2014/main" id="{DFD2BCE6-692B-0E79-E806-8ECA0D4AF2FD}"/>
                  </a:ext>
                </a:extLst>
              </p:cNvPr>
              <p:cNvSpPr/>
              <p:nvPr/>
            </p:nvSpPr>
            <p:spPr>
              <a:xfrm>
                <a:off x="1559061" y="186598"/>
                <a:ext cx="1195010" cy="1195705"/>
              </a:xfrm>
              <a:custGeom>
                <a:avLst/>
                <a:gdLst/>
                <a:ahLst/>
                <a:cxnLst/>
                <a:rect l="l" t="t" r="r" b="b"/>
                <a:pathLst>
                  <a:path w="52384" h="52403" extrusionOk="0">
                    <a:moveTo>
                      <a:pt x="52383" y="25204"/>
                    </a:moveTo>
                    <a:cubicBezTo>
                      <a:pt x="52383" y="35406"/>
                      <a:pt x="46254" y="44600"/>
                      <a:pt x="36817" y="48491"/>
                    </a:cubicBezTo>
                    <a:cubicBezTo>
                      <a:pt x="27402" y="52403"/>
                      <a:pt x="16574" y="50245"/>
                      <a:pt x="9356" y="43027"/>
                    </a:cubicBezTo>
                    <a:cubicBezTo>
                      <a:pt x="2158" y="35809"/>
                      <a:pt x="1" y="24982"/>
                      <a:pt x="3912" y="15566"/>
                    </a:cubicBezTo>
                    <a:cubicBezTo>
                      <a:pt x="7804" y="6150"/>
                      <a:pt x="16998" y="0"/>
                      <a:pt x="27200" y="0"/>
                    </a:cubicBezTo>
                    <a:cubicBezTo>
                      <a:pt x="41112" y="20"/>
                      <a:pt x="52383" y="11291"/>
                      <a:pt x="52383" y="25204"/>
                    </a:cubicBezTo>
                    <a:close/>
                  </a:path>
                </a:pathLst>
              </a:custGeom>
              <a:gradFill>
                <a:gsLst>
                  <a:gs pos="0">
                    <a:srgbClr val="0A3250">
                      <a:alpha val="7870"/>
                    </a:srgbClr>
                  </a:gs>
                  <a:gs pos="100000">
                    <a:srgbClr val="010101">
                      <a:alpha val="7870"/>
                    </a:srgbClr>
                  </a:gs>
                </a:gsLst>
                <a:lin ang="5400700" scaled="0"/>
              </a:gradFill>
              <a:ln w="28575" cap="flat" cmpd="sng">
                <a:solidFill>
                  <a:schemeClr val="lt1"/>
                </a:solidFill>
                <a:prstDash val="solid"/>
                <a:round/>
                <a:headEnd type="none" w="sm" len="sm"/>
                <a:tailEnd type="none" w="sm" len="sm"/>
              </a:ln>
              <a:effectLst>
                <a:outerShdw blurRad="100013"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95;p71">
                <a:extLst>
                  <a:ext uri="{FF2B5EF4-FFF2-40B4-BE49-F238E27FC236}">
                    <a16:creationId xmlns:a16="http://schemas.microsoft.com/office/drawing/2014/main" id="{EDDA2486-1FF0-D9DA-6B88-9A52394EEF8C}"/>
                  </a:ext>
                </a:extLst>
              </p:cNvPr>
              <p:cNvSpPr/>
              <p:nvPr/>
            </p:nvSpPr>
            <p:spPr>
              <a:xfrm>
                <a:off x="1508919" y="191663"/>
                <a:ext cx="792552" cy="769703"/>
              </a:xfrm>
              <a:custGeom>
                <a:avLst/>
                <a:gdLst/>
                <a:ahLst/>
                <a:cxnLst/>
                <a:rect l="l" t="t" r="r" b="b"/>
                <a:pathLst>
                  <a:path w="34742" h="33733" extrusionOk="0">
                    <a:moveTo>
                      <a:pt x="29539" y="0"/>
                    </a:moveTo>
                    <a:cubicBezTo>
                      <a:pt x="12098" y="0"/>
                      <a:pt x="1" y="17380"/>
                      <a:pt x="6029" y="33732"/>
                    </a:cubicBezTo>
                    <a:lnTo>
                      <a:pt x="34741" y="544"/>
                    </a:lnTo>
                    <a:cubicBezTo>
                      <a:pt x="33027" y="182"/>
                      <a:pt x="31273" y="0"/>
                      <a:pt x="29539" y="0"/>
                    </a:cubicBezTo>
                    <a:close/>
                  </a:path>
                </a:pathLst>
              </a:custGeom>
              <a:gradFill>
                <a:gsLst>
                  <a:gs pos="0">
                    <a:srgbClr val="00FFFF">
                      <a:alpha val="14901"/>
                      <a:alpha val="7870"/>
                    </a:srgbClr>
                  </a:gs>
                  <a:gs pos="100000">
                    <a:srgbClr val="FFFFFF">
                      <a:alpha val="33725"/>
                      <a:alpha val="787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96;p71">
                <a:extLst>
                  <a:ext uri="{FF2B5EF4-FFF2-40B4-BE49-F238E27FC236}">
                    <a16:creationId xmlns:a16="http://schemas.microsoft.com/office/drawing/2014/main" id="{0F1B5270-3804-98B8-3FD5-75D6F59CA964}"/>
                  </a:ext>
                </a:extLst>
              </p:cNvPr>
              <p:cNvSpPr/>
              <p:nvPr/>
            </p:nvSpPr>
            <p:spPr>
              <a:xfrm>
                <a:off x="1921962" y="408338"/>
                <a:ext cx="870730" cy="926596"/>
              </a:xfrm>
              <a:custGeom>
                <a:avLst/>
                <a:gdLst/>
                <a:ahLst/>
                <a:cxnLst/>
                <a:rect l="l" t="t" r="r" b="b"/>
                <a:pathLst>
                  <a:path w="38169" h="40609" extrusionOk="0">
                    <a:moveTo>
                      <a:pt x="11433" y="40608"/>
                    </a:moveTo>
                    <a:cubicBezTo>
                      <a:pt x="21030" y="40608"/>
                      <a:pt x="29801" y="35124"/>
                      <a:pt x="33975" y="26454"/>
                    </a:cubicBezTo>
                    <a:cubicBezTo>
                      <a:pt x="38169" y="17804"/>
                      <a:pt x="37019" y="7521"/>
                      <a:pt x="31051" y="1"/>
                    </a:cubicBezTo>
                    <a:lnTo>
                      <a:pt x="1" y="37846"/>
                    </a:lnTo>
                    <a:cubicBezTo>
                      <a:pt x="3529" y="39660"/>
                      <a:pt x="7441" y="40608"/>
                      <a:pt x="11433" y="40608"/>
                    </a:cubicBezTo>
                    <a:close/>
                  </a:path>
                </a:pathLst>
              </a:custGeom>
              <a:gradFill>
                <a:gsLst>
                  <a:gs pos="0">
                    <a:srgbClr val="00FFFF">
                      <a:alpha val="14901"/>
                      <a:alpha val="7870"/>
                    </a:srgbClr>
                  </a:gs>
                  <a:gs pos="100000">
                    <a:srgbClr val="FFFFFF">
                      <a:alpha val="33725"/>
                      <a:alpha val="787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 name="Google Shape;1102;p71">
              <a:extLst>
                <a:ext uri="{FF2B5EF4-FFF2-40B4-BE49-F238E27FC236}">
                  <a16:creationId xmlns:a16="http://schemas.microsoft.com/office/drawing/2014/main" id="{86874377-3AB7-6943-A4F8-0C49E99ADEF0}"/>
                </a:ext>
              </a:extLst>
            </p:cNvPr>
            <p:cNvPicPr preferRelativeResize="0"/>
            <p:nvPr/>
          </p:nvPicPr>
          <p:blipFill rotWithShape="1">
            <a:blip r:embed="rId3">
              <a:extLst>
                <a:ext uri="{28A0092B-C50C-407E-A947-70E740481C1C}">
                  <a14:useLocalDpi xmlns:a14="http://schemas.microsoft.com/office/drawing/2010/main"/>
                </a:ext>
              </a:extLst>
            </a:blip>
            <a:srcRect/>
            <a:stretch/>
          </p:blipFill>
          <p:spPr>
            <a:xfrm>
              <a:off x="1009320" y="1218594"/>
              <a:ext cx="3371638" cy="3375594"/>
            </a:xfrm>
            <a:prstGeom prst="ellipse">
              <a:avLst/>
            </a:prstGeom>
            <a:noFill/>
            <a:ln>
              <a:noFill/>
            </a:ln>
          </p:spPr>
        </p:pic>
      </p:grpSp>
      <p:sp>
        <p:nvSpPr>
          <p:cNvPr id="27" name="Google Shape;1105;p71">
            <a:extLst>
              <a:ext uri="{FF2B5EF4-FFF2-40B4-BE49-F238E27FC236}">
                <a16:creationId xmlns:a16="http://schemas.microsoft.com/office/drawing/2014/main" id="{ED49AF7F-F63A-E731-0463-01C6792D1C2C}"/>
              </a:ext>
            </a:extLst>
          </p:cNvPr>
          <p:cNvSpPr/>
          <p:nvPr/>
        </p:nvSpPr>
        <p:spPr>
          <a:xfrm>
            <a:off x="1127290" y="1923016"/>
            <a:ext cx="2799300" cy="19800"/>
          </a:xfrm>
          <a:prstGeom prst="rect">
            <a:avLst/>
          </a:prstGeom>
          <a:gradFill>
            <a:gsLst>
              <a:gs pos="0">
                <a:srgbClr val="FFFFFF">
                  <a:alpha val="0"/>
                </a:srgbClr>
              </a:gs>
              <a:gs pos="11000">
                <a:srgbClr val="FFFFFF">
                  <a:alpha val="0"/>
                </a:srgbClr>
              </a:gs>
              <a:gs pos="48000">
                <a:srgbClr val="8CFFFF"/>
              </a:gs>
              <a:gs pos="92000">
                <a:srgbClr val="FFFFFF">
                  <a:alpha val="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pic>
        <p:nvPicPr>
          <p:cNvPr id="4" name="Graphic 3" descr="Home with solid fill">
            <a:extLst>
              <a:ext uri="{FF2B5EF4-FFF2-40B4-BE49-F238E27FC236}">
                <a16:creationId xmlns:a16="http://schemas.microsoft.com/office/drawing/2014/main" id="{3764CE0D-D6F1-A848-B558-B04176B445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48671" y="2538317"/>
            <a:ext cx="914400" cy="914400"/>
          </a:xfrm>
          <a:prstGeom prst="rect">
            <a:avLst/>
          </a:prstGeom>
        </p:spPr>
      </p:pic>
    </p:spTree>
    <p:extLst>
      <p:ext uri="{BB962C8B-B14F-4D97-AF65-F5344CB8AC3E}">
        <p14:creationId xmlns:p14="http://schemas.microsoft.com/office/powerpoint/2010/main" val="41437003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46D45A-75A6-9425-1E1B-029989ED96B7}"/>
              </a:ext>
            </a:extLst>
          </p:cNvPr>
          <p:cNvPicPr>
            <a:picLocks noChangeAspect="1"/>
          </p:cNvPicPr>
          <p:nvPr/>
        </p:nvPicPr>
        <p:blipFill>
          <a:blip r:embed="rId3"/>
          <a:stretch>
            <a:fillRect/>
          </a:stretch>
        </p:blipFill>
        <p:spPr>
          <a:xfrm>
            <a:off x="4775382" y="0"/>
            <a:ext cx="3501517" cy="5143500"/>
          </a:xfrm>
          <a:prstGeom prst="rect">
            <a:avLst/>
          </a:prstGeom>
        </p:spPr>
      </p:pic>
      <p:sp>
        <p:nvSpPr>
          <p:cNvPr id="12" name="Oval 11">
            <a:extLst>
              <a:ext uri="{FF2B5EF4-FFF2-40B4-BE49-F238E27FC236}">
                <a16:creationId xmlns:a16="http://schemas.microsoft.com/office/drawing/2014/main" id="{6C945D7A-4D1E-E756-7372-B037BF4656E0}"/>
              </a:ext>
            </a:extLst>
          </p:cNvPr>
          <p:cNvSpPr/>
          <p:nvPr/>
        </p:nvSpPr>
        <p:spPr>
          <a:xfrm>
            <a:off x="5029200" y="3965050"/>
            <a:ext cx="47625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b="1">
                <a:solidFill>
                  <a:srgbClr val="FF0000"/>
                </a:solidFill>
              </a:rPr>
              <a:t>1</a:t>
            </a:r>
          </a:p>
        </p:txBody>
      </p:sp>
      <p:pic>
        <p:nvPicPr>
          <p:cNvPr id="19" name="Picture 18">
            <a:extLst>
              <a:ext uri="{FF2B5EF4-FFF2-40B4-BE49-F238E27FC236}">
                <a16:creationId xmlns:a16="http://schemas.microsoft.com/office/drawing/2014/main" id="{A921B476-2BA5-E281-2DEE-ABD5DBB531CD}"/>
              </a:ext>
            </a:extLst>
          </p:cNvPr>
          <p:cNvPicPr>
            <a:picLocks noChangeAspect="1"/>
          </p:cNvPicPr>
          <p:nvPr/>
        </p:nvPicPr>
        <p:blipFill>
          <a:blip r:embed="rId4"/>
          <a:stretch>
            <a:fillRect/>
          </a:stretch>
        </p:blipFill>
        <p:spPr>
          <a:xfrm>
            <a:off x="133147" y="278094"/>
            <a:ext cx="3679136" cy="2155718"/>
          </a:xfrm>
          <a:prstGeom prst="rect">
            <a:avLst/>
          </a:prstGeom>
        </p:spPr>
      </p:pic>
      <p:pic>
        <p:nvPicPr>
          <p:cNvPr id="21" name="Picture 20">
            <a:extLst>
              <a:ext uri="{FF2B5EF4-FFF2-40B4-BE49-F238E27FC236}">
                <a16:creationId xmlns:a16="http://schemas.microsoft.com/office/drawing/2014/main" id="{F5793097-AB93-861E-B076-C791930CD61C}"/>
              </a:ext>
            </a:extLst>
          </p:cNvPr>
          <p:cNvPicPr>
            <a:picLocks noChangeAspect="1"/>
          </p:cNvPicPr>
          <p:nvPr/>
        </p:nvPicPr>
        <p:blipFill>
          <a:blip r:embed="rId5"/>
          <a:stretch>
            <a:fillRect/>
          </a:stretch>
        </p:blipFill>
        <p:spPr>
          <a:xfrm>
            <a:off x="133147" y="2679663"/>
            <a:ext cx="3679136" cy="2152069"/>
          </a:xfrm>
          <a:prstGeom prst="rect">
            <a:avLst/>
          </a:prstGeom>
        </p:spPr>
      </p:pic>
    </p:spTree>
    <p:extLst>
      <p:ext uri="{BB962C8B-B14F-4D97-AF65-F5344CB8AC3E}">
        <p14:creationId xmlns:p14="http://schemas.microsoft.com/office/powerpoint/2010/main" val="3021923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46D45A-75A6-9425-1E1B-029989ED96B7}"/>
              </a:ext>
            </a:extLst>
          </p:cNvPr>
          <p:cNvPicPr>
            <a:picLocks noChangeAspect="1"/>
          </p:cNvPicPr>
          <p:nvPr/>
        </p:nvPicPr>
        <p:blipFill>
          <a:blip r:embed="rId3"/>
          <a:stretch>
            <a:fillRect/>
          </a:stretch>
        </p:blipFill>
        <p:spPr>
          <a:xfrm>
            <a:off x="4775382" y="0"/>
            <a:ext cx="3501517" cy="5143500"/>
          </a:xfrm>
          <a:prstGeom prst="rect">
            <a:avLst/>
          </a:prstGeom>
        </p:spPr>
      </p:pic>
      <p:pic>
        <p:nvPicPr>
          <p:cNvPr id="4" name="Picture 3">
            <a:extLst>
              <a:ext uri="{FF2B5EF4-FFF2-40B4-BE49-F238E27FC236}">
                <a16:creationId xmlns:a16="http://schemas.microsoft.com/office/drawing/2014/main" id="{063156F4-D72E-C1DA-1AC5-DB93ED33BFC3}"/>
              </a:ext>
            </a:extLst>
          </p:cNvPr>
          <p:cNvPicPr>
            <a:picLocks noChangeAspect="1"/>
          </p:cNvPicPr>
          <p:nvPr/>
        </p:nvPicPr>
        <p:blipFill>
          <a:blip r:embed="rId4"/>
          <a:stretch>
            <a:fillRect/>
          </a:stretch>
        </p:blipFill>
        <p:spPr>
          <a:xfrm>
            <a:off x="140000" y="2502973"/>
            <a:ext cx="4349430" cy="2557037"/>
          </a:xfrm>
          <a:prstGeom prst="rect">
            <a:avLst/>
          </a:prstGeom>
        </p:spPr>
      </p:pic>
      <p:pic>
        <p:nvPicPr>
          <p:cNvPr id="8" name="Picture 7">
            <a:extLst>
              <a:ext uri="{FF2B5EF4-FFF2-40B4-BE49-F238E27FC236}">
                <a16:creationId xmlns:a16="http://schemas.microsoft.com/office/drawing/2014/main" id="{0FB4CF65-44B3-5EB9-66D1-57A2B3A7E5E2}"/>
              </a:ext>
            </a:extLst>
          </p:cNvPr>
          <p:cNvPicPr>
            <a:picLocks noChangeAspect="1"/>
          </p:cNvPicPr>
          <p:nvPr/>
        </p:nvPicPr>
        <p:blipFill>
          <a:blip r:embed="rId5"/>
          <a:stretch>
            <a:fillRect/>
          </a:stretch>
        </p:blipFill>
        <p:spPr>
          <a:xfrm>
            <a:off x="140937" y="191081"/>
            <a:ext cx="4348493" cy="2145385"/>
          </a:xfrm>
          <a:prstGeom prst="rect">
            <a:avLst/>
          </a:prstGeom>
        </p:spPr>
      </p:pic>
      <p:sp>
        <p:nvSpPr>
          <p:cNvPr id="12" name="Oval 11">
            <a:extLst>
              <a:ext uri="{FF2B5EF4-FFF2-40B4-BE49-F238E27FC236}">
                <a16:creationId xmlns:a16="http://schemas.microsoft.com/office/drawing/2014/main" id="{6C945D7A-4D1E-E756-7372-B037BF4656E0}"/>
              </a:ext>
            </a:extLst>
          </p:cNvPr>
          <p:cNvSpPr/>
          <p:nvPr/>
        </p:nvSpPr>
        <p:spPr>
          <a:xfrm>
            <a:off x="4827172" y="2892406"/>
            <a:ext cx="47625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b="1">
                <a:solidFill>
                  <a:srgbClr val="FF0000"/>
                </a:solidFill>
              </a:rPr>
              <a:t>2</a:t>
            </a:r>
          </a:p>
        </p:txBody>
      </p:sp>
      <p:pic>
        <p:nvPicPr>
          <p:cNvPr id="19" name="Picture 18">
            <a:extLst>
              <a:ext uri="{FF2B5EF4-FFF2-40B4-BE49-F238E27FC236}">
                <a16:creationId xmlns:a16="http://schemas.microsoft.com/office/drawing/2014/main" id="{A921B476-2BA5-E281-2DEE-ABD5DBB531CD}"/>
              </a:ext>
            </a:extLst>
          </p:cNvPr>
          <p:cNvPicPr>
            <a:picLocks noChangeAspect="1"/>
          </p:cNvPicPr>
          <p:nvPr/>
        </p:nvPicPr>
        <p:blipFill>
          <a:blip r:embed="rId6"/>
          <a:stretch>
            <a:fillRect/>
          </a:stretch>
        </p:blipFill>
        <p:spPr>
          <a:xfrm>
            <a:off x="-3876878" y="0"/>
            <a:ext cx="3679136" cy="2155718"/>
          </a:xfrm>
          <a:prstGeom prst="rect">
            <a:avLst/>
          </a:prstGeom>
        </p:spPr>
      </p:pic>
      <p:pic>
        <p:nvPicPr>
          <p:cNvPr id="21" name="Picture 20">
            <a:extLst>
              <a:ext uri="{FF2B5EF4-FFF2-40B4-BE49-F238E27FC236}">
                <a16:creationId xmlns:a16="http://schemas.microsoft.com/office/drawing/2014/main" id="{F5793097-AB93-861E-B076-C791930CD61C}"/>
              </a:ext>
            </a:extLst>
          </p:cNvPr>
          <p:cNvPicPr>
            <a:picLocks noChangeAspect="1"/>
          </p:cNvPicPr>
          <p:nvPr/>
        </p:nvPicPr>
        <p:blipFill>
          <a:blip r:embed="rId7"/>
          <a:stretch>
            <a:fillRect/>
          </a:stretch>
        </p:blipFill>
        <p:spPr>
          <a:xfrm>
            <a:off x="-3876878" y="2343150"/>
            <a:ext cx="3679136" cy="2152069"/>
          </a:xfrm>
          <a:prstGeom prst="rect">
            <a:avLst/>
          </a:prstGeom>
        </p:spPr>
      </p:pic>
    </p:spTree>
    <p:extLst>
      <p:ext uri="{BB962C8B-B14F-4D97-AF65-F5344CB8AC3E}">
        <p14:creationId xmlns:p14="http://schemas.microsoft.com/office/powerpoint/2010/main" val="634311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46D45A-75A6-9425-1E1B-029989ED96B7}"/>
              </a:ext>
            </a:extLst>
          </p:cNvPr>
          <p:cNvPicPr>
            <a:picLocks noChangeAspect="1"/>
          </p:cNvPicPr>
          <p:nvPr/>
        </p:nvPicPr>
        <p:blipFill>
          <a:blip r:embed="rId3"/>
          <a:stretch>
            <a:fillRect/>
          </a:stretch>
        </p:blipFill>
        <p:spPr>
          <a:xfrm>
            <a:off x="4775382" y="0"/>
            <a:ext cx="3501517" cy="5143500"/>
          </a:xfrm>
          <a:prstGeom prst="rect">
            <a:avLst/>
          </a:prstGeom>
        </p:spPr>
      </p:pic>
      <p:pic>
        <p:nvPicPr>
          <p:cNvPr id="6" name="Picture 5">
            <a:extLst>
              <a:ext uri="{FF2B5EF4-FFF2-40B4-BE49-F238E27FC236}">
                <a16:creationId xmlns:a16="http://schemas.microsoft.com/office/drawing/2014/main" id="{5F5FDC40-063E-B0B9-5A76-61000C87B0FD}"/>
              </a:ext>
            </a:extLst>
          </p:cNvPr>
          <p:cNvPicPr>
            <a:picLocks noChangeAspect="1"/>
          </p:cNvPicPr>
          <p:nvPr/>
        </p:nvPicPr>
        <p:blipFill>
          <a:blip r:embed="rId4"/>
          <a:stretch>
            <a:fillRect/>
          </a:stretch>
        </p:blipFill>
        <p:spPr>
          <a:xfrm>
            <a:off x="162693" y="1310507"/>
            <a:ext cx="4409307" cy="2522486"/>
          </a:xfrm>
          <a:prstGeom prst="rect">
            <a:avLst/>
          </a:prstGeom>
        </p:spPr>
      </p:pic>
      <p:sp>
        <p:nvSpPr>
          <p:cNvPr id="12" name="Oval 11">
            <a:extLst>
              <a:ext uri="{FF2B5EF4-FFF2-40B4-BE49-F238E27FC236}">
                <a16:creationId xmlns:a16="http://schemas.microsoft.com/office/drawing/2014/main" id="{6C945D7A-4D1E-E756-7372-B037BF4656E0}"/>
              </a:ext>
            </a:extLst>
          </p:cNvPr>
          <p:cNvSpPr/>
          <p:nvPr/>
        </p:nvSpPr>
        <p:spPr>
          <a:xfrm>
            <a:off x="4851582" y="1793894"/>
            <a:ext cx="47625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b="1">
                <a:solidFill>
                  <a:srgbClr val="FF0000"/>
                </a:solidFill>
              </a:rPr>
              <a:t>3</a:t>
            </a:r>
          </a:p>
        </p:txBody>
      </p:sp>
      <p:sp>
        <p:nvSpPr>
          <p:cNvPr id="13" name="Oval 12">
            <a:extLst>
              <a:ext uri="{FF2B5EF4-FFF2-40B4-BE49-F238E27FC236}">
                <a16:creationId xmlns:a16="http://schemas.microsoft.com/office/drawing/2014/main" id="{5DEEAAD0-4AFB-3039-2588-BA438DA6CCEB}"/>
              </a:ext>
            </a:extLst>
          </p:cNvPr>
          <p:cNvSpPr/>
          <p:nvPr/>
        </p:nvSpPr>
        <p:spPr>
          <a:xfrm>
            <a:off x="4851582" y="2586974"/>
            <a:ext cx="47625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b="1">
                <a:solidFill>
                  <a:srgbClr val="FF0000"/>
                </a:solidFill>
              </a:rPr>
              <a:t>3</a:t>
            </a:r>
          </a:p>
        </p:txBody>
      </p:sp>
    </p:spTree>
    <p:extLst>
      <p:ext uri="{BB962C8B-B14F-4D97-AF65-F5344CB8AC3E}">
        <p14:creationId xmlns:p14="http://schemas.microsoft.com/office/powerpoint/2010/main" val="2712111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46D45A-75A6-9425-1E1B-029989ED96B7}"/>
              </a:ext>
            </a:extLst>
          </p:cNvPr>
          <p:cNvPicPr>
            <a:picLocks noChangeAspect="1"/>
          </p:cNvPicPr>
          <p:nvPr/>
        </p:nvPicPr>
        <p:blipFill>
          <a:blip r:embed="rId3"/>
          <a:stretch>
            <a:fillRect/>
          </a:stretch>
        </p:blipFill>
        <p:spPr>
          <a:xfrm>
            <a:off x="4775382" y="0"/>
            <a:ext cx="3501517" cy="5143500"/>
          </a:xfrm>
          <a:prstGeom prst="rect">
            <a:avLst/>
          </a:prstGeom>
        </p:spPr>
      </p:pic>
      <p:pic>
        <p:nvPicPr>
          <p:cNvPr id="4" name="Picture 3">
            <a:extLst>
              <a:ext uri="{FF2B5EF4-FFF2-40B4-BE49-F238E27FC236}">
                <a16:creationId xmlns:a16="http://schemas.microsoft.com/office/drawing/2014/main" id="{063156F4-D72E-C1DA-1AC5-DB93ED33BFC3}"/>
              </a:ext>
            </a:extLst>
          </p:cNvPr>
          <p:cNvPicPr>
            <a:picLocks noChangeAspect="1"/>
          </p:cNvPicPr>
          <p:nvPr/>
        </p:nvPicPr>
        <p:blipFill>
          <a:blip r:embed="rId4"/>
          <a:stretch>
            <a:fillRect/>
          </a:stretch>
        </p:blipFill>
        <p:spPr>
          <a:xfrm>
            <a:off x="9447591" y="4646298"/>
            <a:ext cx="3635070" cy="2137064"/>
          </a:xfrm>
          <a:prstGeom prst="rect">
            <a:avLst/>
          </a:prstGeom>
        </p:spPr>
      </p:pic>
      <p:pic>
        <p:nvPicPr>
          <p:cNvPr id="6" name="Picture 5">
            <a:extLst>
              <a:ext uri="{FF2B5EF4-FFF2-40B4-BE49-F238E27FC236}">
                <a16:creationId xmlns:a16="http://schemas.microsoft.com/office/drawing/2014/main" id="{5F5FDC40-063E-B0B9-5A76-61000C87B0FD}"/>
              </a:ext>
            </a:extLst>
          </p:cNvPr>
          <p:cNvPicPr>
            <a:picLocks noChangeAspect="1"/>
          </p:cNvPicPr>
          <p:nvPr/>
        </p:nvPicPr>
        <p:blipFill>
          <a:blip r:embed="rId5"/>
          <a:stretch>
            <a:fillRect/>
          </a:stretch>
        </p:blipFill>
        <p:spPr>
          <a:xfrm>
            <a:off x="9525768" y="-243518"/>
            <a:ext cx="4409307" cy="2522486"/>
          </a:xfrm>
          <a:prstGeom prst="rect">
            <a:avLst/>
          </a:prstGeom>
        </p:spPr>
      </p:pic>
      <p:pic>
        <p:nvPicPr>
          <p:cNvPr id="8" name="Picture 7">
            <a:extLst>
              <a:ext uri="{FF2B5EF4-FFF2-40B4-BE49-F238E27FC236}">
                <a16:creationId xmlns:a16="http://schemas.microsoft.com/office/drawing/2014/main" id="{0FB4CF65-44B3-5EB9-66D1-57A2B3A7E5E2}"/>
              </a:ext>
            </a:extLst>
          </p:cNvPr>
          <p:cNvPicPr>
            <a:picLocks noChangeAspect="1"/>
          </p:cNvPicPr>
          <p:nvPr/>
        </p:nvPicPr>
        <p:blipFill>
          <a:blip r:embed="rId6"/>
          <a:stretch>
            <a:fillRect/>
          </a:stretch>
        </p:blipFill>
        <p:spPr>
          <a:xfrm>
            <a:off x="9447591" y="2378020"/>
            <a:ext cx="4215070" cy="2079559"/>
          </a:xfrm>
          <a:prstGeom prst="rect">
            <a:avLst/>
          </a:prstGeom>
        </p:spPr>
      </p:pic>
      <p:pic>
        <p:nvPicPr>
          <p:cNvPr id="11" name="Picture 10">
            <a:extLst>
              <a:ext uri="{FF2B5EF4-FFF2-40B4-BE49-F238E27FC236}">
                <a16:creationId xmlns:a16="http://schemas.microsoft.com/office/drawing/2014/main" id="{7363F2FB-56E0-AB6E-B34E-F7F0C0B8343F}"/>
              </a:ext>
            </a:extLst>
          </p:cNvPr>
          <p:cNvPicPr>
            <a:picLocks noChangeAspect="1"/>
          </p:cNvPicPr>
          <p:nvPr/>
        </p:nvPicPr>
        <p:blipFill>
          <a:blip r:embed="rId7"/>
          <a:stretch>
            <a:fillRect/>
          </a:stretch>
        </p:blipFill>
        <p:spPr>
          <a:xfrm>
            <a:off x="180152" y="1598442"/>
            <a:ext cx="4188467" cy="1296516"/>
          </a:xfrm>
          <a:prstGeom prst="rect">
            <a:avLst/>
          </a:prstGeom>
        </p:spPr>
      </p:pic>
      <p:sp>
        <p:nvSpPr>
          <p:cNvPr id="17" name="Title 16">
            <a:extLst>
              <a:ext uri="{FF2B5EF4-FFF2-40B4-BE49-F238E27FC236}">
                <a16:creationId xmlns:a16="http://schemas.microsoft.com/office/drawing/2014/main" id="{9ED62F1C-431B-5D93-4BF7-7915A56B3168}"/>
              </a:ext>
            </a:extLst>
          </p:cNvPr>
          <p:cNvSpPr>
            <a:spLocks noGrp="1"/>
          </p:cNvSpPr>
          <p:nvPr>
            <p:ph type="title" idx="8"/>
          </p:nvPr>
        </p:nvSpPr>
        <p:spPr/>
        <p:txBody>
          <a:bodyPr/>
          <a:lstStyle/>
          <a:p>
            <a:endParaRPr lang="en-HK"/>
          </a:p>
        </p:txBody>
      </p:sp>
      <p:pic>
        <p:nvPicPr>
          <p:cNvPr id="19" name="Picture 18">
            <a:extLst>
              <a:ext uri="{FF2B5EF4-FFF2-40B4-BE49-F238E27FC236}">
                <a16:creationId xmlns:a16="http://schemas.microsoft.com/office/drawing/2014/main" id="{A921B476-2BA5-E281-2DEE-ABD5DBB531CD}"/>
              </a:ext>
            </a:extLst>
          </p:cNvPr>
          <p:cNvPicPr>
            <a:picLocks noChangeAspect="1"/>
          </p:cNvPicPr>
          <p:nvPr/>
        </p:nvPicPr>
        <p:blipFill>
          <a:blip r:embed="rId8"/>
          <a:stretch>
            <a:fillRect/>
          </a:stretch>
        </p:blipFill>
        <p:spPr>
          <a:xfrm>
            <a:off x="-3962603" y="445025"/>
            <a:ext cx="3679136" cy="2155718"/>
          </a:xfrm>
          <a:prstGeom prst="rect">
            <a:avLst/>
          </a:prstGeom>
        </p:spPr>
      </p:pic>
      <p:pic>
        <p:nvPicPr>
          <p:cNvPr id="21" name="Picture 20">
            <a:extLst>
              <a:ext uri="{FF2B5EF4-FFF2-40B4-BE49-F238E27FC236}">
                <a16:creationId xmlns:a16="http://schemas.microsoft.com/office/drawing/2014/main" id="{F5793097-AB93-861E-B076-C791930CD61C}"/>
              </a:ext>
            </a:extLst>
          </p:cNvPr>
          <p:cNvPicPr>
            <a:picLocks noChangeAspect="1"/>
          </p:cNvPicPr>
          <p:nvPr/>
        </p:nvPicPr>
        <p:blipFill>
          <a:blip r:embed="rId9"/>
          <a:stretch>
            <a:fillRect/>
          </a:stretch>
        </p:blipFill>
        <p:spPr>
          <a:xfrm>
            <a:off x="-4124528" y="3117615"/>
            <a:ext cx="3679136" cy="2152069"/>
          </a:xfrm>
          <a:prstGeom prst="rect">
            <a:avLst/>
          </a:prstGeom>
        </p:spPr>
      </p:pic>
      <p:sp>
        <p:nvSpPr>
          <p:cNvPr id="13" name="Oval 12">
            <a:extLst>
              <a:ext uri="{FF2B5EF4-FFF2-40B4-BE49-F238E27FC236}">
                <a16:creationId xmlns:a16="http://schemas.microsoft.com/office/drawing/2014/main" id="{5DEEAAD0-4AFB-3039-2588-BA438DA6CCEB}"/>
              </a:ext>
            </a:extLst>
          </p:cNvPr>
          <p:cNvSpPr/>
          <p:nvPr/>
        </p:nvSpPr>
        <p:spPr>
          <a:xfrm>
            <a:off x="4851582" y="2015474"/>
            <a:ext cx="47625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b="1">
                <a:solidFill>
                  <a:srgbClr val="FF0000"/>
                </a:solidFill>
              </a:rPr>
              <a:t>4</a:t>
            </a:r>
          </a:p>
        </p:txBody>
      </p:sp>
    </p:spTree>
    <p:extLst>
      <p:ext uri="{BB962C8B-B14F-4D97-AF65-F5344CB8AC3E}">
        <p14:creationId xmlns:p14="http://schemas.microsoft.com/office/powerpoint/2010/main" val="561643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46D45A-75A6-9425-1E1B-029989ED96B7}"/>
              </a:ext>
            </a:extLst>
          </p:cNvPr>
          <p:cNvPicPr>
            <a:picLocks noChangeAspect="1"/>
          </p:cNvPicPr>
          <p:nvPr/>
        </p:nvPicPr>
        <p:blipFill>
          <a:blip r:embed="rId3"/>
          <a:stretch>
            <a:fillRect/>
          </a:stretch>
        </p:blipFill>
        <p:spPr>
          <a:xfrm>
            <a:off x="4775382" y="0"/>
            <a:ext cx="3501517" cy="5143500"/>
          </a:xfrm>
          <a:prstGeom prst="rect">
            <a:avLst/>
          </a:prstGeom>
        </p:spPr>
      </p:pic>
      <p:pic>
        <p:nvPicPr>
          <p:cNvPr id="4" name="Picture 3">
            <a:extLst>
              <a:ext uri="{FF2B5EF4-FFF2-40B4-BE49-F238E27FC236}">
                <a16:creationId xmlns:a16="http://schemas.microsoft.com/office/drawing/2014/main" id="{063156F4-D72E-C1DA-1AC5-DB93ED33BFC3}"/>
              </a:ext>
            </a:extLst>
          </p:cNvPr>
          <p:cNvPicPr>
            <a:picLocks noChangeAspect="1"/>
          </p:cNvPicPr>
          <p:nvPr/>
        </p:nvPicPr>
        <p:blipFill>
          <a:blip r:embed="rId4"/>
          <a:stretch>
            <a:fillRect/>
          </a:stretch>
        </p:blipFill>
        <p:spPr>
          <a:xfrm>
            <a:off x="9447591" y="4646298"/>
            <a:ext cx="3635070" cy="2137064"/>
          </a:xfrm>
          <a:prstGeom prst="rect">
            <a:avLst/>
          </a:prstGeom>
        </p:spPr>
      </p:pic>
      <p:pic>
        <p:nvPicPr>
          <p:cNvPr id="6" name="Picture 5">
            <a:extLst>
              <a:ext uri="{FF2B5EF4-FFF2-40B4-BE49-F238E27FC236}">
                <a16:creationId xmlns:a16="http://schemas.microsoft.com/office/drawing/2014/main" id="{5F5FDC40-063E-B0B9-5A76-61000C87B0FD}"/>
              </a:ext>
            </a:extLst>
          </p:cNvPr>
          <p:cNvPicPr>
            <a:picLocks noChangeAspect="1"/>
          </p:cNvPicPr>
          <p:nvPr/>
        </p:nvPicPr>
        <p:blipFill>
          <a:blip r:embed="rId5"/>
          <a:stretch>
            <a:fillRect/>
          </a:stretch>
        </p:blipFill>
        <p:spPr>
          <a:xfrm>
            <a:off x="9525768" y="-243518"/>
            <a:ext cx="4409307" cy="2522486"/>
          </a:xfrm>
          <a:prstGeom prst="rect">
            <a:avLst/>
          </a:prstGeom>
        </p:spPr>
      </p:pic>
      <p:pic>
        <p:nvPicPr>
          <p:cNvPr id="8" name="Picture 7">
            <a:extLst>
              <a:ext uri="{FF2B5EF4-FFF2-40B4-BE49-F238E27FC236}">
                <a16:creationId xmlns:a16="http://schemas.microsoft.com/office/drawing/2014/main" id="{0FB4CF65-44B3-5EB9-66D1-57A2B3A7E5E2}"/>
              </a:ext>
            </a:extLst>
          </p:cNvPr>
          <p:cNvPicPr>
            <a:picLocks noChangeAspect="1"/>
          </p:cNvPicPr>
          <p:nvPr/>
        </p:nvPicPr>
        <p:blipFill>
          <a:blip r:embed="rId6"/>
          <a:stretch>
            <a:fillRect/>
          </a:stretch>
        </p:blipFill>
        <p:spPr>
          <a:xfrm>
            <a:off x="9447591" y="2378020"/>
            <a:ext cx="4215070" cy="2079559"/>
          </a:xfrm>
          <a:prstGeom prst="rect">
            <a:avLst/>
          </a:prstGeom>
        </p:spPr>
      </p:pic>
      <p:pic>
        <p:nvPicPr>
          <p:cNvPr id="19" name="Picture 18">
            <a:extLst>
              <a:ext uri="{FF2B5EF4-FFF2-40B4-BE49-F238E27FC236}">
                <a16:creationId xmlns:a16="http://schemas.microsoft.com/office/drawing/2014/main" id="{A921B476-2BA5-E281-2DEE-ABD5DBB531CD}"/>
              </a:ext>
            </a:extLst>
          </p:cNvPr>
          <p:cNvPicPr>
            <a:picLocks noChangeAspect="1"/>
          </p:cNvPicPr>
          <p:nvPr/>
        </p:nvPicPr>
        <p:blipFill>
          <a:blip r:embed="rId7"/>
          <a:stretch>
            <a:fillRect/>
          </a:stretch>
        </p:blipFill>
        <p:spPr>
          <a:xfrm>
            <a:off x="-3962603" y="445025"/>
            <a:ext cx="3679136" cy="2155718"/>
          </a:xfrm>
          <a:prstGeom prst="rect">
            <a:avLst/>
          </a:prstGeom>
        </p:spPr>
      </p:pic>
      <p:pic>
        <p:nvPicPr>
          <p:cNvPr id="21" name="Picture 20">
            <a:extLst>
              <a:ext uri="{FF2B5EF4-FFF2-40B4-BE49-F238E27FC236}">
                <a16:creationId xmlns:a16="http://schemas.microsoft.com/office/drawing/2014/main" id="{F5793097-AB93-861E-B076-C791930CD61C}"/>
              </a:ext>
            </a:extLst>
          </p:cNvPr>
          <p:cNvPicPr>
            <a:picLocks noChangeAspect="1"/>
          </p:cNvPicPr>
          <p:nvPr/>
        </p:nvPicPr>
        <p:blipFill>
          <a:blip r:embed="rId8"/>
          <a:stretch>
            <a:fillRect/>
          </a:stretch>
        </p:blipFill>
        <p:spPr>
          <a:xfrm>
            <a:off x="-4124528" y="3117615"/>
            <a:ext cx="3679136" cy="2152069"/>
          </a:xfrm>
          <a:prstGeom prst="rect">
            <a:avLst/>
          </a:prstGeom>
        </p:spPr>
      </p:pic>
      <p:sp>
        <p:nvSpPr>
          <p:cNvPr id="13" name="Oval 12">
            <a:extLst>
              <a:ext uri="{FF2B5EF4-FFF2-40B4-BE49-F238E27FC236}">
                <a16:creationId xmlns:a16="http://schemas.microsoft.com/office/drawing/2014/main" id="{5DEEAAD0-4AFB-3039-2588-BA438DA6CCEB}"/>
              </a:ext>
            </a:extLst>
          </p:cNvPr>
          <p:cNvSpPr/>
          <p:nvPr/>
        </p:nvSpPr>
        <p:spPr>
          <a:xfrm>
            <a:off x="7800649" y="2960599"/>
            <a:ext cx="47625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b="1">
                <a:solidFill>
                  <a:srgbClr val="FF0000"/>
                </a:solidFill>
              </a:rPr>
              <a:t>5</a:t>
            </a:r>
          </a:p>
        </p:txBody>
      </p:sp>
      <p:pic>
        <p:nvPicPr>
          <p:cNvPr id="5" name="Picture 4">
            <a:extLst>
              <a:ext uri="{FF2B5EF4-FFF2-40B4-BE49-F238E27FC236}">
                <a16:creationId xmlns:a16="http://schemas.microsoft.com/office/drawing/2014/main" id="{F4F90730-9F49-2F24-5B59-CDF26C68E327}"/>
              </a:ext>
            </a:extLst>
          </p:cNvPr>
          <p:cNvPicPr>
            <a:picLocks noChangeAspect="1"/>
          </p:cNvPicPr>
          <p:nvPr/>
        </p:nvPicPr>
        <p:blipFill>
          <a:blip r:embed="rId9"/>
          <a:stretch>
            <a:fillRect/>
          </a:stretch>
        </p:blipFill>
        <p:spPr>
          <a:xfrm>
            <a:off x="385349" y="731375"/>
            <a:ext cx="3386566" cy="1831573"/>
          </a:xfrm>
          <a:prstGeom prst="rect">
            <a:avLst/>
          </a:prstGeom>
        </p:spPr>
      </p:pic>
      <p:pic>
        <p:nvPicPr>
          <p:cNvPr id="7" name="Picture 6">
            <a:extLst>
              <a:ext uri="{FF2B5EF4-FFF2-40B4-BE49-F238E27FC236}">
                <a16:creationId xmlns:a16="http://schemas.microsoft.com/office/drawing/2014/main" id="{DE2F96CD-EDDE-9254-FFC5-D1DA1B919EB9}"/>
              </a:ext>
            </a:extLst>
          </p:cNvPr>
          <p:cNvPicPr>
            <a:picLocks noChangeAspect="1"/>
          </p:cNvPicPr>
          <p:nvPr/>
        </p:nvPicPr>
        <p:blipFill>
          <a:blip r:embed="rId10"/>
          <a:stretch>
            <a:fillRect/>
          </a:stretch>
        </p:blipFill>
        <p:spPr>
          <a:xfrm>
            <a:off x="385349" y="3053596"/>
            <a:ext cx="3386566" cy="1796036"/>
          </a:xfrm>
          <a:prstGeom prst="rect">
            <a:avLst/>
          </a:prstGeom>
        </p:spPr>
      </p:pic>
    </p:spTree>
    <p:extLst>
      <p:ext uri="{BB962C8B-B14F-4D97-AF65-F5344CB8AC3E}">
        <p14:creationId xmlns:p14="http://schemas.microsoft.com/office/powerpoint/2010/main" val="58877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46D45A-75A6-9425-1E1B-029989ED96B7}"/>
              </a:ext>
            </a:extLst>
          </p:cNvPr>
          <p:cNvPicPr>
            <a:picLocks noChangeAspect="1"/>
          </p:cNvPicPr>
          <p:nvPr/>
        </p:nvPicPr>
        <p:blipFill>
          <a:blip r:embed="rId3"/>
          <a:stretch>
            <a:fillRect/>
          </a:stretch>
        </p:blipFill>
        <p:spPr>
          <a:xfrm>
            <a:off x="4775382" y="0"/>
            <a:ext cx="3501517" cy="5143500"/>
          </a:xfrm>
          <a:prstGeom prst="rect">
            <a:avLst/>
          </a:prstGeom>
        </p:spPr>
      </p:pic>
      <p:pic>
        <p:nvPicPr>
          <p:cNvPr id="4" name="Picture 3">
            <a:extLst>
              <a:ext uri="{FF2B5EF4-FFF2-40B4-BE49-F238E27FC236}">
                <a16:creationId xmlns:a16="http://schemas.microsoft.com/office/drawing/2014/main" id="{063156F4-D72E-C1DA-1AC5-DB93ED33BFC3}"/>
              </a:ext>
            </a:extLst>
          </p:cNvPr>
          <p:cNvPicPr>
            <a:picLocks noChangeAspect="1"/>
          </p:cNvPicPr>
          <p:nvPr/>
        </p:nvPicPr>
        <p:blipFill>
          <a:blip r:embed="rId4"/>
          <a:stretch>
            <a:fillRect/>
          </a:stretch>
        </p:blipFill>
        <p:spPr>
          <a:xfrm>
            <a:off x="9447591" y="4646298"/>
            <a:ext cx="3635070" cy="2137064"/>
          </a:xfrm>
          <a:prstGeom prst="rect">
            <a:avLst/>
          </a:prstGeom>
        </p:spPr>
      </p:pic>
      <p:pic>
        <p:nvPicPr>
          <p:cNvPr id="6" name="Picture 5">
            <a:extLst>
              <a:ext uri="{FF2B5EF4-FFF2-40B4-BE49-F238E27FC236}">
                <a16:creationId xmlns:a16="http://schemas.microsoft.com/office/drawing/2014/main" id="{5F5FDC40-063E-B0B9-5A76-61000C87B0FD}"/>
              </a:ext>
            </a:extLst>
          </p:cNvPr>
          <p:cNvPicPr>
            <a:picLocks noChangeAspect="1"/>
          </p:cNvPicPr>
          <p:nvPr/>
        </p:nvPicPr>
        <p:blipFill>
          <a:blip r:embed="rId5"/>
          <a:stretch>
            <a:fillRect/>
          </a:stretch>
        </p:blipFill>
        <p:spPr>
          <a:xfrm>
            <a:off x="9525768" y="-243518"/>
            <a:ext cx="4409307" cy="2522486"/>
          </a:xfrm>
          <a:prstGeom prst="rect">
            <a:avLst/>
          </a:prstGeom>
        </p:spPr>
      </p:pic>
      <p:pic>
        <p:nvPicPr>
          <p:cNvPr id="8" name="Picture 7">
            <a:extLst>
              <a:ext uri="{FF2B5EF4-FFF2-40B4-BE49-F238E27FC236}">
                <a16:creationId xmlns:a16="http://schemas.microsoft.com/office/drawing/2014/main" id="{0FB4CF65-44B3-5EB9-66D1-57A2B3A7E5E2}"/>
              </a:ext>
            </a:extLst>
          </p:cNvPr>
          <p:cNvPicPr>
            <a:picLocks noChangeAspect="1"/>
          </p:cNvPicPr>
          <p:nvPr/>
        </p:nvPicPr>
        <p:blipFill>
          <a:blip r:embed="rId6"/>
          <a:stretch>
            <a:fillRect/>
          </a:stretch>
        </p:blipFill>
        <p:spPr>
          <a:xfrm>
            <a:off x="9447591" y="2378020"/>
            <a:ext cx="4215070" cy="2079559"/>
          </a:xfrm>
          <a:prstGeom prst="rect">
            <a:avLst/>
          </a:prstGeom>
        </p:spPr>
      </p:pic>
      <p:pic>
        <p:nvPicPr>
          <p:cNvPr id="19" name="Picture 18">
            <a:extLst>
              <a:ext uri="{FF2B5EF4-FFF2-40B4-BE49-F238E27FC236}">
                <a16:creationId xmlns:a16="http://schemas.microsoft.com/office/drawing/2014/main" id="{A921B476-2BA5-E281-2DEE-ABD5DBB531CD}"/>
              </a:ext>
            </a:extLst>
          </p:cNvPr>
          <p:cNvPicPr>
            <a:picLocks noChangeAspect="1"/>
          </p:cNvPicPr>
          <p:nvPr/>
        </p:nvPicPr>
        <p:blipFill>
          <a:blip r:embed="rId7"/>
          <a:stretch>
            <a:fillRect/>
          </a:stretch>
        </p:blipFill>
        <p:spPr>
          <a:xfrm>
            <a:off x="-3962603" y="445025"/>
            <a:ext cx="3679136" cy="2155718"/>
          </a:xfrm>
          <a:prstGeom prst="rect">
            <a:avLst/>
          </a:prstGeom>
        </p:spPr>
      </p:pic>
      <p:pic>
        <p:nvPicPr>
          <p:cNvPr id="21" name="Picture 20">
            <a:extLst>
              <a:ext uri="{FF2B5EF4-FFF2-40B4-BE49-F238E27FC236}">
                <a16:creationId xmlns:a16="http://schemas.microsoft.com/office/drawing/2014/main" id="{F5793097-AB93-861E-B076-C791930CD61C}"/>
              </a:ext>
            </a:extLst>
          </p:cNvPr>
          <p:cNvPicPr>
            <a:picLocks noChangeAspect="1"/>
          </p:cNvPicPr>
          <p:nvPr/>
        </p:nvPicPr>
        <p:blipFill>
          <a:blip r:embed="rId8"/>
          <a:stretch>
            <a:fillRect/>
          </a:stretch>
        </p:blipFill>
        <p:spPr>
          <a:xfrm>
            <a:off x="-4124528" y="3117615"/>
            <a:ext cx="3679136" cy="2152069"/>
          </a:xfrm>
          <a:prstGeom prst="rect">
            <a:avLst/>
          </a:prstGeom>
        </p:spPr>
      </p:pic>
      <p:sp>
        <p:nvSpPr>
          <p:cNvPr id="13" name="Oval 12">
            <a:extLst>
              <a:ext uri="{FF2B5EF4-FFF2-40B4-BE49-F238E27FC236}">
                <a16:creationId xmlns:a16="http://schemas.microsoft.com/office/drawing/2014/main" id="{5DEEAAD0-4AFB-3039-2588-BA438DA6CCEB}"/>
              </a:ext>
            </a:extLst>
          </p:cNvPr>
          <p:cNvSpPr/>
          <p:nvPr/>
        </p:nvSpPr>
        <p:spPr>
          <a:xfrm>
            <a:off x="7800649" y="797125"/>
            <a:ext cx="47625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b="1">
                <a:solidFill>
                  <a:srgbClr val="FF0000"/>
                </a:solidFill>
              </a:rPr>
              <a:t>6</a:t>
            </a:r>
          </a:p>
        </p:txBody>
      </p:sp>
      <p:pic>
        <p:nvPicPr>
          <p:cNvPr id="9" name="Picture 8">
            <a:extLst>
              <a:ext uri="{FF2B5EF4-FFF2-40B4-BE49-F238E27FC236}">
                <a16:creationId xmlns:a16="http://schemas.microsoft.com/office/drawing/2014/main" id="{59D16FD1-D6D7-63D7-505A-2035125AE48F}"/>
              </a:ext>
            </a:extLst>
          </p:cNvPr>
          <p:cNvPicPr>
            <a:picLocks noChangeAspect="1"/>
          </p:cNvPicPr>
          <p:nvPr/>
        </p:nvPicPr>
        <p:blipFill>
          <a:blip r:embed="rId9"/>
          <a:stretch>
            <a:fillRect/>
          </a:stretch>
        </p:blipFill>
        <p:spPr>
          <a:xfrm>
            <a:off x="606120" y="1254325"/>
            <a:ext cx="3618378" cy="1710683"/>
          </a:xfrm>
          <a:prstGeom prst="rect">
            <a:avLst/>
          </a:prstGeom>
        </p:spPr>
      </p:pic>
    </p:spTree>
    <p:extLst>
      <p:ext uri="{BB962C8B-B14F-4D97-AF65-F5344CB8AC3E}">
        <p14:creationId xmlns:p14="http://schemas.microsoft.com/office/powerpoint/2010/main" val="2078280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2D4F264-4AA2-2DB6-CE4B-C5D61840B81D}"/>
              </a:ext>
            </a:extLst>
          </p:cNvPr>
          <p:cNvSpPr>
            <a:spLocks noGrp="1"/>
          </p:cNvSpPr>
          <p:nvPr>
            <p:ph type="title" idx="8"/>
          </p:nvPr>
        </p:nvSpPr>
        <p:spPr>
          <a:xfrm>
            <a:off x="720000" y="132370"/>
            <a:ext cx="7704000" cy="572700"/>
          </a:xfrm>
        </p:spPr>
        <p:txBody>
          <a:bodyPr/>
          <a:lstStyle/>
          <a:p>
            <a:pPr algn="ctr"/>
            <a:r>
              <a:rPr lang="en-GB"/>
              <a:t>StyleGAN2</a:t>
            </a:r>
          </a:p>
        </p:txBody>
      </p:sp>
      <p:pic>
        <p:nvPicPr>
          <p:cNvPr id="15" name="Picture 14">
            <a:extLst>
              <a:ext uri="{FF2B5EF4-FFF2-40B4-BE49-F238E27FC236}">
                <a16:creationId xmlns:a16="http://schemas.microsoft.com/office/drawing/2014/main" id="{F67CE188-FE6D-C566-0C42-BBCD2395DCF7}"/>
              </a:ext>
            </a:extLst>
          </p:cNvPr>
          <p:cNvPicPr>
            <a:picLocks noChangeAspect="1"/>
          </p:cNvPicPr>
          <p:nvPr/>
        </p:nvPicPr>
        <p:blipFill>
          <a:blip r:embed="rId3"/>
          <a:stretch>
            <a:fillRect/>
          </a:stretch>
        </p:blipFill>
        <p:spPr>
          <a:xfrm>
            <a:off x="6534071" y="3002215"/>
            <a:ext cx="1799249" cy="1805383"/>
          </a:xfrm>
          <a:prstGeom prst="rect">
            <a:avLst/>
          </a:prstGeom>
        </p:spPr>
      </p:pic>
      <p:sp>
        <p:nvSpPr>
          <p:cNvPr id="21" name="TextBox 20">
            <a:extLst>
              <a:ext uri="{FF2B5EF4-FFF2-40B4-BE49-F238E27FC236}">
                <a16:creationId xmlns:a16="http://schemas.microsoft.com/office/drawing/2014/main" id="{678D4F19-A849-CAE9-99F4-988673B277EE}"/>
              </a:ext>
            </a:extLst>
          </p:cNvPr>
          <p:cNvSpPr txBox="1"/>
          <p:nvPr/>
        </p:nvSpPr>
        <p:spPr>
          <a:xfrm>
            <a:off x="684685" y="4175022"/>
            <a:ext cx="5348366" cy="492443"/>
          </a:xfrm>
          <a:prstGeom prst="rect">
            <a:avLst/>
          </a:prstGeom>
          <a:noFill/>
        </p:spPr>
        <p:txBody>
          <a:bodyPr wrap="square">
            <a:spAutoFit/>
          </a:bodyPr>
          <a:lstStyle/>
          <a:p>
            <a:pPr algn="l"/>
            <a:r>
              <a:rPr lang="en-GB" b="1" i="0" u="none" strike="noStrike" err="1">
                <a:solidFill>
                  <a:schemeClr val="bg1"/>
                </a:solidFill>
                <a:effectLst/>
                <a:latin typeface="-apple-system"/>
                <a:hlinkClick r:id="rId4"/>
              </a:rPr>
              <a:t>Analyzing</a:t>
            </a:r>
            <a:r>
              <a:rPr lang="en-GB" b="1" i="0" u="none" strike="noStrike">
                <a:solidFill>
                  <a:schemeClr val="bg1"/>
                </a:solidFill>
                <a:effectLst/>
                <a:latin typeface="-apple-system"/>
                <a:hlinkClick r:id="rId4"/>
              </a:rPr>
              <a:t> and Improving the Image Quality of </a:t>
            </a:r>
            <a:r>
              <a:rPr lang="en-GB" b="1" i="0" u="none" strike="noStrike" err="1">
                <a:solidFill>
                  <a:schemeClr val="bg1"/>
                </a:solidFill>
                <a:effectLst/>
                <a:latin typeface="-apple-system"/>
                <a:hlinkClick r:id="rId4"/>
              </a:rPr>
              <a:t>StyleGAN</a:t>
            </a:r>
            <a:br>
              <a:rPr lang="en-GB" b="0" i="0" u="none" strike="noStrike">
                <a:solidFill>
                  <a:schemeClr val="bg1"/>
                </a:solidFill>
                <a:effectLst/>
                <a:latin typeface="-apple-system"/>
              </a:rPr>
            </a:br>
            <a:r>
              <a:rPr lang="en-GB" sz="1200" b="0" i="0" u="none" strike="noStrike" err="1">
                <a:solidFill>
                  <a:schemeClr val="bg1"/>
                </a:solidFill>
                <a:effectLst/>
                <a:latin typeface="-apple-system"/>
              </a:rPr>
              <a:t>Tero</a:t>
            </a:r>
            <a:r>
              <a:rPr lang="en-GB" sz="1200" b="0" i="0" u="none" strike="noStrike">
                <a:solidFill>
                  <a:schemeClr val="bg1"/>
                </a:solidFill>
                <a:effectLst/>
                <a:latin typeface="-apple-system"/>
              </a:rPr>
              <a:t> </a:t>
            </a:r>
            <a:r>
              <a:rPr lang="en-GB" sz="1200" b="0" i="0" u="none" strike="noStrike" err="1">
                <a:solidFill>
                  <a:schemeClr val="bg1"/>
                </a:solidFill>
                <a:effectLst/>
                <a:latin typeface="-apple-system"/>
              </a:rPr>
              <a:t>Karras</a:t>
            </a:r>
            <a:r>
              <a:rPr lang="en-GB" sz="1200" b="0" i="0" u="none" strike="noStrike">
                <a:solidFill>
                  <a:schemeClr val="bg1"/>
                </a:solidFill>
                <a:effectLst/>
                <a:latin typeface="-apple-system"/>
              </a:rPr>
              <a:t>, </a:t>
            </a:r>
            <a:r>
              <a:rPr lang="en-GB" sz="1200" b="0" i="0" u="none" strike="noStrike" err="1">
                <a:solidFill>
                  <a:schemeClr val="bg1"/>
                </a:solidFill>
                <a:effectLst/>
                <a:latin typeface="-apple-system"/>
              </a:rPr>
              <a:t>Samuli</a:t>
            </a:r>
            <a:r>
              <a:rPr lang="en-GB" sz="1200" b="0" i="0" u="none" strike="noStrike">
                <a:solidFill>
                  <a:schemeClr val="bg1"/>
                </a:solidFill>
                <a:effectLst/>
                <a:latin typeface="-apple-system"/>
              </a:rPr>
              <a:t> Laine, </a:t>
            </a:r>
            <a:r>
              <a:rPr lang="en-GB" sz="1200" b="0" i="0" u="none" strike="noStrike" err="1">
                <a:solidFill>
                  <a:schemeClr val="bg1"/>
                </a:solidFill>
                <a:effectLst/>
                <a:latin typeface="-apple-system"/>
              </a:rPr>
              <a:t>Miika</a:t>
            </a:r>
            <a:r>
              <a:rPr lang="en-GB" sz="1200" b="0" i="0" u="none" strike="noStrike">
                <a:solidFill>
                  <a:schemeClr val="bg1"/>
                </a:solidFill>
                <a:effectLst/>
                <a:latin typeface="-apple-system"/>
              </a:rPr>
              <a:t> </a:t>
            </a:r>
            <a:r>
              <a:rPr lang="en-GB" sz="1200" b="0" i="0" u="none" strike="noStrike" err="1">
                <a:solidFill>
                  <a:schemeClr val="bg1"/>
                </a:solidFill>
                <a:effectLst/>
                <a:latin typeface="-apple-system"/>
              </a:rPr>
              <a:t>Aittala</a:t>
            </a:r>
            <a:r>
              <a:rPr lang="en-GB" sz="1200" b="0" i="0" u="none" strike="noStrike">
                <a:solidFill>
                  <a:schemeClr val="bg1"/>
                </a:solidFill>
                <a:effectLst/>
                <a:latin typeface="-apple-system"/>
              </a:rPr>
              <a:t>, </a:t>
            </a:r>
            <a:r>
              <a:rPr lang="en-GB" sz="1200" b="0" i="0" u="none" strike="noStrike" err="1">
                <a:solidFill>
                  <a:schemeClr val="bg1"/>
                </a:solidFill>
                <a:effectLst/>
                <a:latin typeface="-apple-system"/>
              </a:rPr>
              <a:t>Janne</a:t>
            </a:r>
            <a:r>
              <a:rPr lang="en-GB" sz="1200" b="0" i="0" u="none" strike="noStrike">
                <a:solidFill>
                  <a:schemeClr val="bg1"/>
                </a:solidFill>
                <a:effectLst/>
                <a:latin typeface="-apple-system"/>
              </a:rPr>
              <a:t> </a:t>
            </a:r>
            <a:r>
              <a:rPr lang="en-GB" sz="1200" b="0" i="0" u="none" strike="noStrike" err="1">
                <a:solidFill>
                  <a:schemeClr val="bg1"/>
                </a:solidFill>
                <a:effectLst/>
                <a:latin typeface="-apple-system"/>
              </a:rPr>
              <a:t>Hellsten</a:t>
            </a:r>
            <a:r>
              <a:rPr lang="en-GB" sz="1200" b="0" i="0" u="none" strike="noStrike">
                <a:solidFill>
                  <a:schemeClr val="bg1"/>
                </a:solidFill>
                <a:effectLst/>
                <a:latin typeface="-apple-system"/>
              </a:rPr>
              <a:t>, Jaakko </a:t>
            </a:r>
            <a:r>
              <a:rPr lang="en-GB" sz="1200" b="0" i="0" u="none" strike="noStrike" err="1">
                <a:solidFill>
                  <a:schemeClr val="bg1"/>
                </a:solidFill>
                <a:effectLst/>
                <a:latin typeface="-apple-system"/>
              </a:rPr>
              <a:t>Lehtinen</a:t>
            </a:r>
            <a:r>
              <a:rPr lang="en-GB" sz="1200" b="0" i="0" u="none" strike="noStrike">
                <a:solidFill>
                  <a:schemeClr val="bg1"/>
                </a:solidFill>
                <a:effectLst/>
                <a:latin typeface="-apple-system"/>
              </a:rPr>
              <a:t>, Timo Aila</a:t>
            </a:r>
            <a:endParaRPr lang="en-GB">
              <a:solidFill>
                <a:schemeClr val="bg1"/>
              </a:solidFill>
            </a:endParaRPr>
          </a:p>
        </p:txBody>
      </p:sp>
      <p:pic>
        <p:nvPicPr>
          <p:cNvPr id="17" name="Picture 16">
            <a:extLst>
              <a:ext uri="{FF2B5EF4-FFF2-40B4-BE49-F238E27FC236}">
                <a16:creationId xmlns:a16="http://schemas.microsoft.com/office/drawing/2014/main" id="{B79040C7-B685-5F91-2B3B-0E7E9B87D785}"/>
              </a:ext>
            </a:extLst>
          </p:cNvPr>
          <p:cNvPicPr>
            <a:picLocks noChangeAspect="1"/>
          </p:cNvPicPr>
          <p:nvPr/>
        </p:nvPicPr>
        <p:blipFill>
          <a:blip r:embed="rId5"/>
          <a:stretch>
            <a:fillRect/>
          </a:stretch>
        </p:blipFill>
        <p:spPr>
          <a:xfrm>
            <a:off x="837637" y="2634546"/>
            <a:ext cx="3714933" cy="1236755"/>
          </a:xfrm>
          <a:prstGeom prst="rect">
            <a:avLst/>
          </a:prstGeom>
        </p:spPr>
      </p:pic>
      <p:pic>
        <p:nvPicPr>
          <p:cNvPr id="20" name="Graphic 19" descr="Scroll with solid fill">
            <a:extLst>
              <a:ext uri="{FF2B5EF4-FFF2-40B4-BE49-F238E27FC236}">
                <a16:creationId xmlns:a16="http://schemas.microsoft.com/office/drawing/2014/main" id="{6EA466FF-C971-F044-C093-9EB2D49609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2564" y="4246093"/>
            <a:ext cx="350300" cy="350300"/>
          </a:xfrm>
          <a:prstGeom prst="rect">
            <a:avLst/>
          </a:prstGeom>
        </p:spPr>
      </p:pic>
      <p:pic>
        <p:nvPicPr>
          <p:cNvPr id="25" name="Graphic 24" descr="Stopwatch with solid fill">
            <a:extLst>
              <a:ext uri="{FF2B5EF4-FFF2-40B4-BE49-F238E27FC236}">
                <a16:creationId xmlns:a16="http://schemas.microsoft.com/office/drawing/2014/main" id="{94D01DB3-F70D-143D-96CD-01A7A143619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2564" y="2553381"/>
            <a:ext cx="452121" cy="452121"/>
          </a:xfrm>
          <a:prstGeom prst="rect">
            <a:avLst/>
          </a:prstGeom>
        </p:spPr>
      </p:pic>
      <p:grpSp>
        <p:nvGrpSpPr>
          <p:cNvPr id="30" name="Google Shape;1112;p72">
            <a:extLst>
              <a:ext uri="{FF2B5EF4-FFF2-40B4-BE49-F238E27FC236}">
                <a16:creationId xmlns:a16="http://schemas.microsoft.com/office/drawing/2014/main" id="{7DAA2623-9D01-322B-4735-2126B21FDC26}"/>
              </a:ext>
            </a:extLst>
          </p:cNvPr>
          <p:cNvGrpSpPr/>
          <p:nvPr/>
        </p:nvGrpSpPr>
        <p:grpSpPr>
          <a:xfrm>
            <a:off x="837637" y="917456"/>
            <a:ext cx="4477941" cy="1861986"/>
            <a:chOff x="5180545" y="1436071"/>
            <a:chExt cx="4889794" cy="2956991"/>
          </a:xfrm>
        </p:grpSpPr>
        <p:sp>
          <p:nvSpPr>
            <p:cNvPr id="31" name="Google Shape;1113;p72">
              <a:extLst>
                <a:ext uri="{FF2B5EF4-FFF2-40B4-BE49-F238E27FC236}">
                  <a16:creationId xmlns:a16="http://schemas.microsoft.com/office/drawing/2014/main" id="{7B96001D-1C86-BE63-D02F-A521893939F5}"/>
                </a:ext>
              </a:extLst>
            </p:cNvPr>
            <p:cNvSpPr/>
            <p:nvPr/>
          </p:nvSpPr>
          <p:spPr>
            <a:xfrm>
              <a:off x="5180545" y="1436071"/>
              <a:ext cx="4889794" cy="2277088"/>
            </a:xfrm>
            <a:custGeom>
              <a:avLst/>
              <a:gdLst/>
              <a:ahLst/>
              <a:cxnLst/>
              <a:rect l="l" t="t" r="r" b="b"/>
              <a:pathLst>
                <a:path w="74562" h="17119" extrusionOk="0">
                  <a:moveTo>
                    <a:pt x="0" y="0"/>
                  </a:moveTo>
                  <a:lnTo>
                    <a:pt x="74561" y="0"/>
                  </a:lnTo>
                  <a:lnTo>
                    <a:pt x="74561" y="17118"/>
                  </a:lnTo>
                  <a:lnTo>
                    <a:pt x="0" y="17118"/>
                  </a:lnTo>
                  <a:close/>
                </a:path>
              </a:pathLst>
            </a:custGeom>
            <a:gradFill>
              <a:gsLst>
                <a:gs pos="0">
                  <a:srgbClr val="0A3250">
                    <a:alpha val="7870"/>
                  </a:srgbClr>
                </a:gs>
                <a:gs pos="100000">
                  <a:srgbClr val="010101">
                    <a:alpha val="7870"/>
                  </a:srgbClr>
                </a:gs>
              </a:gsLst>
              <a:lin ang="5400700" scaled="0"/>
            </a:gradFill>
            <a:ln w="28575" cap="flat" cmpd="sng">
              <a:solidFill>
                <a:schemeClr val="lt1"/>
              </a:solidFill>
              <a:prstDash val="solid"/>
              <a:round/>
              <a:headEnd type="none" w="sm" len="sm"/>
              <a:tailEnd type="none" w="sm" len="sm"/>
            </a:ln>
            <a:effectLst>
              <a:outerShdw blurRad="114300" dist="19050" algn="bl" rotWithShape="0">
                <a:schemeClr val="lt2"/>
              </a:outerShdw>
            </a:effectLst>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de-CH" sz="1500">
                  <a:solidFill>
                    <a:schemeClr val="bg1"/>
                  </a:solidFill>
                </a:rPr>
                <a:t>NVIDEA </a:t>
              </a:r>
              <a:r>
                <a:rPr lang="de-CH" sz="1500" err="1">
                  <a:solidFill>
                    <a:schemeClr val="bg1"/>
                  </a:solidFill>
                </a:rPr>
                <a:t>paper</a:t>
              </a:r>
              <a:r>
                <a:rPr lang="de-CH" sz="1500">
                  <a:solidFill>
                    <a:schemeClr val="bg1"/>
                  </a:solidFill>
                </a:rPr>
                <a:t> in 2020</a:t>
              </a:r>
            </a:p>
            <a:p>
              <a:pPr marL="285750" lvl="0" indent="-285750" algn="l" rtl="0">
                <a:spcBef>
                  <a:spcPts val="0"/>
                </a:spcBef>
                <a:spcAft>
                  <a:spcPts val="0"/>
                </a:spcAft>
                <a:buFont typeface="Arial" panose="020B0604020202020204" pitchFamily="34" charset="0"/>
                <a:buChar char="•"/>
              </a:pPr>
              <a:r>
                <a:rPr lang="de-CH" sz="1500">
                  <a:solidFill>
                    <a:schemeClr val="bg1"/>
                  </a:solidFill>
                </a:rPr>
                <a:t>Starts </a:t>
              </a:r>
              <a:r>
                <a:rPr lang="de-CH" sz="1500" err="1">
                  <a:solidFill>
                    <a:schemeClr val="bg1"/>
                  </a:solidFill>
                </a:rPr>
                <a:t>with</a:t>
              </a:r>
              <a:r>
                <a:rPr lang="de-CH" sz="1500">
                  <a:solidFill>
                    <a:schemeClr val="bg1"/>
                  </a:solidFill>
                </a:rPr>
                <a:t> a 4x4 </a:t>
              </a:r>
              <a:r>
                <a:rPr lang="de-CH" sz="1500" err="1">
                  <a:solidFill>
                    <a:schemeClr val="bg1"/>
                  </a:solidFill>
                </a:rPr>
                <a:t>moving</a:t>
              </a:r>
              <a:r>
                <a:rPr lang="de-CH" sz="1500">
                  <a:solidFill>
                    <a:schemeClr val="bg1"/>
                  </a:solidFill>
                </a:rPr>
                <a:t> </a:t>
              </a:r>
              <a:r>
                <a:rPr lang="de-CH" sz="1500" err="1">
                  <a:solidFill>
                    <a:schemeClr val="bg1"/>
                  </a:solidFill>
                </a:rPr>
                <a:t>to</a:t>
              </a:r>
              <a:r>
                <a:rPr lang="de-CH" sz="1500">
                  <a:solidFill>
                    <a:schemeClr val="bg1"/>
                  </a:solidFill>
                </a:rPr>
                <a:t> 1024x2024</a:t>
              </a:r>
            </a:p>
            <a:p>
              <a:pPr marL="285750" lvl="0" indent="-285750" algn="l" rtl="0">
                <a:spcBef>
                  <a:spcPts val="0"/>
                </a:spcBef>
                <a:spcAft>
                  <a:spcPts val="0"/>
                </a:spcAft>
                <a:buFont typeface="Arial" panose="020B0604020202020204" pitchFamily="34" charset="0"/>
                <a:buChar char="•"/>
              </a:pPr>
              <a:r>
                <a:rPr lang="de-CH" sz="1500">
                  <a:solidFill>
                    <a:schemeClr val="bg1"/>
                  </a:solidFill>
                </a:rPr>
                <a:t>Much </a:t>
              </a:r>
              <a:r>
                <a:rPr lang="de-CH" sz="1500" err="1">
                  <a:solidFill>
                    <a:schemeClr val="bg1"/>
                  </a:solidFill>
                </a:rPr>
                <a:t>more</a:t>
              </a:r>
              <a:r>
                <a:rPr lang="de-CH" sz="1500">
                  <a:solidFill>
                    <a:schemeClr val="bg1"/>
                  </a:solidFill>
                </a:rPr>
                <a:t> </a:t>
              </a:r>
              <a:r>
                <a:rPr lang="de-CH" sz="1500" err="1">
                  <a:solidFill>
                    <a:schemeClr val="bg1"/>
                  </a:solidFill>
                </a:rPr>
                <a:t>resource</a:t>
              </a:r>
              <a:r>
                <a:rPr lang="de-CH" sz="1500">
                  <a:solidFill>
                    <a:schemeClr val="bg1"/>
                  </a:solidFill>
                </a:rPr>
                <a:t> intensive</a:t>
              </a:r>
            </a:p>
            <a:p>
              <a:pPr marL="285750" lvl="0" indent="-285750" algn="l" rtl="0">
                <a:spcBef>
                  <a:spcPts val="0"/>
                </a:spcBef>
                <a:spcAft>
                  <a:spcPts val="0"/>
                </a:spcAft>
                <a:buFont typeface="Arial" panose="020B0604020202020204" pitchFamily="34" charset="0"/>
                <a:buChar char="•"/>
              </a:pPr>
              <a:r>
                <a:rPr lang="de-CH" sz="1500">
                  <a:solidFill>
                    <a:schemeClr val="bg1"/>
                  </a:solidFill>
                </a:rPr>
                <a:t>Use </a:t>
              </a:r>
              <a:r>
                <a:rPr lang="de-CH" sz="1500" err="1">
                  <a:solidFill>
                    <a:schemeClr val="bg1"/>
                  </a:solidFill>
                  <a:hlinkClick r:id="rId10"/>
                </a:rPr>
                <a:t>pre-built</a:t>
              </a:r>
              <a:r>
                <a:rPr lang="de-CH" sz="1500">
                  <a:solidFill>
                    <a:schemeClr val="bg1"/>
                  </a:solidFill>
                  <a:hlinkClick r:id="rId10"/>
                </a:rPr>
                <a:t> </a:t>
              </a:r>
              <a:r>
                <a:rPr lang="de-CH" sz="1500" err="1">
                  <a:solidFill>
                    <a:schemeClr val="bg1"/>
                  </a:solidFill>
                  <a:hlinkClick r:id="rId10"/>
                </a:rPr>
                <a:t>model</a:t>
              </a:r>
              <a:endParaRPr lang="de-CH" sz="1500">
                <a:solidFill>
                  <a:schemeClr val="bg1"/>
                </a:solidFill>
              </a:endParaRPr>
            </a:p>
          </p:txBody>
        </p:sp>
        <p:sp>
          <p:nvSpPr>
            <p:cNvPr id="32" name="Google Shape;1114;p72">
              <a:extLst>
                <a:ext uri="{FF2B5EF4-FFF2-40B4-BE49-F238E27FC236}">
                  <a16:creationId xmlns:a16="http://schemas.microsoft.com/office/drawing/2014/main" id="{18D89F20-7F46-8265-DB63-0DD46AE69CBF}"/>
                </a:ext>
              </a:extLst>
            </p:cNvPr>
            <p:cNvSpPr/>
            <p:nvPr/>
          </p:nvSpPr>
          <p:spPr>
            <a:xfrm>
              <a:off x="5224473" y="1490639"/>
              <a:ext cx="798630" cy="2847852"/>
            </a:xfrm>
            <a:custGeom>
              <a:avLst/>
              <a:gdLst/>
              <a:ahLst/>
              <a:cxnLst/>
              <a:rect l="l" t="t" r="r" b="b"/>
              <a:pathLst>
                <a:path w="14457" h="16998" extrusionOk="0">
                  <a:moveTo>
                    <a:pt x="0" y="0"/>
                  </a:moveTo>
                  <a:lnTo>
                    <a:pt x="0" y="16997"/>
                  </a:lnTo>
                  <a:lnTo>
                    <a:pt x="14457" y="0"/>
                  </a:lnTo>
                  <a:close/>
                </a:path>
              </a:pathLst>
            </a:custGeom>
            <a:gradFill>
              <a:gsLst>
                <a:gs pos="0">
                  <a:srgbClr val="00FFFF">
                    <a:alpha val="14901"/>
                    <a:alpha val="7870"/>
                  </a:srgbClr>
                </a:gs>
                <a:gs pos="100000">
                  <a:srgbClr val="FFFFFF">
                    <a:alpha val="0"/>
                    <a:alpha val="787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15;p72">
              <a:extLst>
                <a:ext uri="{FF2B5EF4-FFF2-40B4-BE49-F238E27FC236}">
                  <a16:creationId xmlns:a16="http://schemas.microsoft.com/office/drawing/2014/main" id="{D700EC80-0279-6B09-285F-D4C86BA821AE}"/>
                </a:ext>
              </a:extLst>
            </p:cNvPr>
            <p:cNvSpPr/>
            <p:nvPr/>
          </p:nvSpPr>
          <p:spPr>
            <a:xfrm>
              <a:off x="8743708" y="1511534"/>
              <a:ext cx="1326631" cy="2881528"/>
            </a:xfrm>
            <a:custGeom>
              <a:avLst/>
              <a:gdLst/>
              <a:ahLst/>
              <a:cxnLst/>
              <a:rect l="l" t="t" r="r" b="b"/>
              <a:pathLst>
                <a:path w="24015" h="17199" extrusionOk="0">
                  <a:moveTo>
                    <a:pt x="13893" y="0"/>
                  </a:moveTo>
                  <a:lnTo>
                    <a:pt x="1" y="17199"/>
                  </a:lnTo>
                  <a:lnTo>
                    <a:pt x="23974" y="17199"/>
                  </a:lnTo>
                  <a:lnTo>
                    <a:pt x="24014" y="0"/>
                  </a:lnTo>
                  <a:close/>
                </a:path>
              </a:pathLst>
            </a:custGeom>
            <a:gradFill>
              <a:gsLst>
                <a:gs pos="0">
                  <a:srgbClr val="00FFFF">
                    <a:alpha val="14901"/>
                    <a:alpha val="7870"/>
                  </a:srgbClr>
                </a:gs>
                <a:gs pos="100000">
                  <a:srgbClr val="FFFFFF">
                    <a:alpha val="0"/>
                    <a:alpha val="787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30" name="Picture 6">
            <a:extLst>
              <a:ext uri="{FF2B5EF4-FFF2-40B4-BE49-F238E27FC236}">
                <a16:creationId xmlns:a16="http://schemas.microsoft.com/office/drawing/2014/main" id="{433D60CD-9485-FD62-6398-2556B1222E68}"/>
              </a:ext>
            </a:extLst>
          </p:cNvPr>
          <p:cNvPicPr>
            <a:picLocks noChangeAspect="1" noChangeArrowheads="1"/>
          </p:cNvPicPr>
          <p:nvPr/>
        </p:nvPicPr>
        <p:blipFill rotWithShape="1">
          <a:blip r:embed="rId11">
            <a:extLst>
              <a:ext uri="{28A0092B-C50C-407E-A947-70E740481C1C}">
                <a14:useLocalDpi xmlns:a14="http://schemas.microsoft.com/office/drawing/2010/main"/>
              </a:ext>
            </a:extLst>
          </a:blip>
          <a:srcRect l="10899" r="11228"/>
          <a:stretch/>
        </p:blipFill>
        <p:spPr bwMode="auto">
          <a:xfrm>
            <a:off x="6033051" y="818014"/>
            <a:ext cx="2741389" cy="2001551"/>
          </a:xfrm>
          <a:prstGeom prst="rect">
            <a:avLst/>
          </a:prstGeom>
          <a:noFill/>
          <a:extLst>
            <a:ext uri="{909E8E84-426E-40DD-AFC4-6F175D3DCCD1}">
              <a14:hiddenFill xmlns:a14="http://schemas.microsoft.com/office/drawing/2010/main">
                <a:solidFill>
                  <a:srgbClr val="FFFFFF"/>
                </a:solidFill>
              </a14:hiddenFill>
            </a:ext>
          </a:extLst>
        </p:spPr>
      </p:pic>
      <p:pic>
        <p:nvPicPr>
          <p:cNvPr id="14" name="Google Shape;1102;p71">
            <a:extLst>
              <a:ext uri="{FF2B5EF4-FFF2-40B4-BE49-F238E27FC236}">
                <a16:creationId xmlns:a16="http://schemas.microsoft.com/office/drawing/2014/main" id="{3B0A9A27-F221-F2BB-A04A-8A005FB9DCF8}"/>
              </a:ext>
            </a:extLst>
          </p:cNvPr>
          <p:cNvPicPr preferRelativeResize="0"/>
          <p:nvPr/>
        </p:nvPicPr>
        <p:blipFill rotWithShape="1">
          <a:blip r:embed="rId12">
            <a:extLst>
              <a:ext uri="{28A0092B-C50C-407E-A947-70E740481C1C}">
                <a14:useLocalDpi xmlns:a14="http://schemas.microsoft.com/office/drawing/2010/main"/>
              </a:ext>
            </a:extLst>
          </a:blip>
          <a:srcRect/>
          <a:stretch/>
        </p:blipFill>
        <p:spPr>
          <a:xfrm>
            <a:off x="6534071" y="3002215"/>
            <a:ext cx="887955" cy="9004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477313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9942BC8-C4A3-F122-40C6-9918D12D4F7D}"/>
              </a:ext>
            </a:extLst>
          </p:cNvPr>
          <p:cNvSpPr>
            <a:spLocks noGrp="1"/>
          </p:cNvSpPr>
          <p:nvPr>
            <p:ph type="title" idx="8"/>
          </p:nvPr>
        </p:nvSpPr>
        <p:spPr/>
        <p:txBody>
          <a:bodyPr/>
          <a:lstStyle/>
          <a:p>
            <a:r>
              <a:rPr lang="en-US"/>
              <a:t>GPT2 Decoding</a:t>
            </a:r>
            <a:endParaRPr lang="en-CH"/>
          </a:p>
        </p:txBody>
      </p:sp>
      <p:sp>
        <p:nvSpPr>
          <p:cNvPr id="19" name="Title 9">
            <a:extLst>
              <a:ext uri="{FF2B5EF4-FFF2-40B4-BE49-F238E27FC236}">
                <a16:creationId xmlns:a16="http://schemas.microsoft.com/office/drawing/2014/main" id="{34EA6D2E-E3C5-BBB4-1687-6BC83C56C56C}"/>
              </a:ext>
            </a:extLst>
          </p:cNvPr>
          <p:cNvSpPr txBox="1">
            <a:spLocks/>
          </p:cNvSpPr>
          <p:nvPr/>
        </p:nvSpPr>
        <p:spPr>
          <a:xfrm>
            <a:off x="-1426516" y="1382891"/>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Kodchasan"/>
              <a:buNone/>
              <a:defRPr sz="3000" b="1" i="0" u="none" strike="noStrike" cap="none">
                <a:solidFill>
                  <a:schemeClr val="lt1"/>
                </a:solidFill>
                <a:latin typeface="Kodchasan"/>
                <a:ea typeface="Kodchasan"/>
                <a:cs typeface="Kodchasan"/>
                <a:sym typeface="Kodchasan"/>
              </a:defRPr>
            </a:lvl1pPr>
            <a:lvl2pPr marR="0" lvl="1" algn="l" rtl="0">
              <a:lnSpc>
                <a:spcPct val="100000"/>
              </a:lnSpc>
              <a:spcBef>
                <a:spcPts val="0"/>
              </a:spcBef>
              <a:spcAft>
                <a:spcPts val="0"/>
              </a:spcAft>
              <a:buClr>
                <a:schemeClr val="lt1"/>
              </a:buClr>
              <a:buSzPts val="3000"/>
              <a:buFont typeface="Fira Sans"/>
              <a:buNone/>
              <a:defRPr sz="3000" b="0" i="0" u="none" strike="noStrike" cap="none">
                <a:solidFill>
                  <a:schemeClr val="lt1"/>
                </a:solidFill>
                <a:latin typeface="Fira Sans"/>
                <a:ea typeface="Fira Sans"/>
                <a:cs typeface="Fira Sans"/>
                <a:sym typeface="Fira Sans"/>
              </a:defRPr>
            </a:lvl2pPr>
            <a:lvl3pPr marR="0" lvl="2" algn="l" rtl="0">
              <a:lnSpc>
                <a:spcPct val="100000"/>
              </a:lnSpc>
              <a:spcBef>
                <a:spcPts val="0"/>
              </a:spcBef>
              <a:spcAft>
                <a:spcPts val="0"/>
              </a:spcAft>
              <a:buClr>
                <a:schemeClr val="lt1"/>
              </a:buClr>
              <a:buSzPts val="3000"/>
              <a:buFont typeface="Fira Sans"/>
              <a:buNone/>
              <a:defRPr sz="3000" b="0" i="0" u="none" strike="noStrike" cap="none">
                <a:solidFill>
                  <a:schemeClr val="lt1"/>
                </a:solidFill>
                <a:latin typeface="Fira Sans"/>
                <a:ea typeface="Fira Sans"/>
                <a:cs typeface="Fira Sans"/>
                <a:sym typeface="Fira Sans"/>
              </a:defRPr>
            </a:lvl3pPr>
            <a:lvl4pPr marR="0" lvl="3" algn="l" rtl="0">
              <a:lnSpc>
                <a:spcPct val="100000"/>
              </a:lnSpc>
              <a:spcBef>
                <a:spcPts val="0"/>
              </a:spcBef>
              <a:spcAft>
                <a:spcPts val="0"/>
              </a:spcAft>
              <a:buClr>
                <a:schemeClr val="lt1"/>
              </a:buClr>
              <a:buSzPts val="3000"/>
              <a:buFont typeface="Fira Sans"/>
              <a:buNone/>
              <a:defRPr sz="3000" b="0" i="0" u="none" strike="noStrike" cap="none">
                <a:solidFill>
                  <a:schemeClr val="lt1"/>
                </a:solidFill>
                <a:latin typeface="Fira Sans"/>
                <a:ea typeface="Fira Sans"/>
                <a:cs typeface="Fira Sans"/>
                <a:sym typeface="Fira Sans"/>
              </a:defRPr>
            </a:lvl4pPr>
            <a:lvl5pPr marR="0" lvl="4" algn="l" rtl="0">
              <a:lnSpc>
                <a:spcPct val="100000"/>
              </a:lnSpc>
              <a:spcBef>
                <a:spcPts val="0"/>
              </a:spcBef>
              <a:spcAft>
                <a:spcPts val="0"/>
              </a:spcAft>
              <a:buClr>
                <a:schemeClr val="lt1"/>
              </a:buClr>
              <a:buSzPts val="3000"/>
              <a:buFont typeface="Fira Sans"/>
              <a:buNone/>
              <a:defRPr sz="3000" b="0" i="0" u="none" strike="noStrike" cap="none">
                <a:solidFill>
                  <a:schemeClr val="lt1"/>
                </a:solidFill>
                <a:latin typeface="Fira Sans"/>
                <a:ea typeface="Fira Sans"/>
                <a:cs typeface="Fira Sans"/>
                <a:sym typeface="Fira Sans"/>
              </a:defRPr>
            </a:lvl5pPr>
            <a:lvl6pPr marR="0" lvl="5" algn="l" rtl="0">
              <a:lnSpc>
                <a:spcPct val="100000"/>
              </a:lnSpc>
              <a:spcBef>
                <a:spcPts val="0"/>
              </a:spcBef>
              <a:spcAft>
                <a:spcPts val="0"/>
              </a:spcAft>
              <a:buClr>
                <a:schemeClr val="lt1"/>
              </a:buClr>
              <a:buSzPts val="3000"/>
              <a:buFont typeface="Fira Sans"/>
              <a:buNone/>
              <a:defRPr sz="3000" b="0" i="0" u="none" strike="noStrike" cap="none">
                <a:solidFill>
                  <a:schemeClr val="lt1"/>
                </a:solidFill>
                <a:latin typeface="Fira Sans"/>
                <a:ea typeface="Fira Sans"/>
                <a:cs typeface="Fira Sans"/>
                <a:sym typeface="Fira Sans"/>
              </a:defRPr>
            </a:lvl6pPr>
            <a:lvl7pPr marR="0" lvl="6" algn="l" rtl="0">
              <a:lnSpc>
                <a:spcPct val="100000"/>
              </a:lnSpc>
              <a:spcBef>
                <a:spcPts val="0"/>
              </a:spcBef>
              <a:spcAft>
                <a:spcPts val="0"/>
              </a:spcAft>
              <a:buClr>
                <a:schemeClr val="lt1"/>
              </a:buClr>
              <a:buSzPts val="3000"/>
              <a:buFont typeface="Fira Sans"/>
              <a:buNone/>
              <a:defRPr sz="3000" b="0" i="0" u="none" strike="noStrike" cap="none">
                <a:solidFill>
                  <a:schemeClr val="lt1"/>
                </a:solidFill>
                <a:latin typeface="Fira Sans"/>
                <a:ea typeface="Fira Sans"/>
                <a:cs typeface="Fira Sans"/>
                <a:sym typeface="Fira Sans"/>
              </a:defRPr>
            </a:lvl7pPr>
            <a:lvl8pPr marR="0" lvl="7" algn="l" rtl="0">
              <a:lnSpc>
                <a:spcPct val="100000"/>
              </a:lnSpc>
              <a:spcBef>
                <a:spcPts val="0"/>
              </a:spcBef>
              <a:spcAft>
                <a:spcPts val="0"/>
              </a:spcAft>
              <a:buClr>
                <a:schemeClr val="lt1"/>
              </a:buClr>
              <a:buSzPts val="3000"/>
              <a:buFont typeface="Fira Sans"/>
              <a:buNone/>
              <a:defRPr sz="3000" b="0" i="0" u="none" strike="noStrike" cap="none">
                <a:solidFill>
                  <a:schemeClr val="lt1"/>
                </a:solidFill>
                <a:latin typeface="Fira Sans"/>
                <a:ea typeface="Fira Sans"/>
                <a:cs typeface="Fira Sans"/>
                <a:sym typeface="Fira Sans"/>
              </a:defRPr>
            </a:lvl8pPr>
            <a:lvl9pPr marR="0" lvl="8" algn="l" rtl="0">
              <a:lnSpc>
                <a:spcPct val="100000"/>
              </a:lnSpc>
              <a:spcBef>
                <a:spcPts val="0"/>
              </a:spcBef>
              <a:spcAft>
                <a:spcPts val="0"/>
              </a:spcAft>
              <a:buClr>
                <a:schemeClr val="lt1"/>
              </a:buClr>
              <a:buSzPts val="3000"/>
              <a:buFont typeface="Fira Sans"/>
              <a:buNone/>
              <a:defRPr sz="3000" b="0" i="0" u="none" strike="noStrike" cap="none">
                <a:solidFill>
                  <a:schemeClr val="lt1"/>
                </a:solidFill>
                <a:latin typeface="Fira Sans"/>
                <a:ea typeface="Fira Sans"/>
                <a:cs typeface="Fira Sans"/>
                <a:sym typeface="Fira Sans"/>
              </a:defRPr>
            </a:lvl9pPr>
          </a:lstStyle>
          <a:p>
            <a:pPr algn="ctr"/>
            <a:r>
              <a:rPr lang="en-GB"/>
              <a:t>Greedy Search</a:t>
            </a:r>
          </a:p>
        </p:txBody>
      </p:sp>
      <p:sp>
        <p:nvSpPr>
          <p:cNvPr id="20" name="Title 9">
            <a:extLst>
              <a:ext uri="{FF2B5EF4-FFF2-40B4-BE49-F238E27FC236}">
                <a16:creationId xmlns:a16="http://schemas.microsoft.com/office/drawing/2014/main" id="{53731E44-7696-054D-7572-B5FDE5E2076C}"/>
              </a:ext>
            </a:extLst>
          </p:cNvPr>
          <p:cNvSpPr txBox="1">
            <a:spLocks/>
          </p:cNvSpPr>
          <p:nvPr/>
        </p:nvSpPr>
        <p:spPr>
          <a:xfrm>
            <a:off x="3020292" y="1380534"/>
            <a:ext cx="7084603"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Kodchasan"/>
              <a:buNone/>
              <a:defRPr sz="3000" b="1" i="0" u="none" strike="noStrike" cap="none">
                <a:solidFill>
                  <a:schemeClr val="lt1"/>
                </a:solidFill>
                <a:latin typeface="Kodchasan"/>
                <a:ea typeface="Kodchasan"/>
                <a:cs typeface="Kodchasan"/>
                <a:sym typeface="Kodchasan"/>
              </a:defRPr>
            </a:lvl1pPr>
            <a:lvl2pPr marR="0" lvl="1" algn="l" rtl="0">
              <a:lnSpc>
                <a:spcPct val="100000"/>
              </a:lnSpc>
              <a:spcBef>
                <a:spcPts val="0"/>
              </a:spcBef>
              <a:spcAft>
                <a:spcPts val="0"/>
              </a:spcAft>
              <a:buClr>
                <a:schemeClr val="lt1"/>
              </a:buClr>
              <a:buSzPts val="3000"/>
              <a:buFont typeface="Fira Sans"/>
              <a:buNone/>
              <a:defRPr sz="3000" b="0" i="0" u="none" strike="noStrike" cap="none">
                <a:solidFill>
                  <a:schemeClr val="lt1"/>
                </a:solidFill>
                <a:latin typeface="Fira Sans"/>
                <a:ea typeface="Fira Sans"/>
                <a:cs typeface="Fira Sans"/>
                <a:sym typeface="Fira Sans"/>
              </a:defRPr>
            </a:lvl2pPr>
            <a:lvl3pPr marR="0" lvl="2" algn="l" rtl="0">
              <a:lnSpc>
                <a:spcPct val="100000"/>
              </a:lnSpc>
              <a:spcBef>
                <a:spcPts val="0"/>
              </a:spcBef>
              <a:spcAft>
                <a:spcPts val="0"/>
              </a:spcAft>
              <a:buClr>
                <a:schemeClr val="lt1"/>
              </a:buClr>
              <a:buSzPts val="3000"/>
              <a:buFont typeface="Fira Sans"/>
              <a:buNone/>
              <a:defRPr sz="3000" b="0" i="0" u="none" strike="noStrike" cap="none">
                <a:solidFill>
                  <a:schemeClr val="lt1"/>
                </a:solidFill>
                <a:latin typeface="Fira Sans"/>
                <a:ea typeface="Fira Sans"/>
                <a:cs typeface="Fira Sans"/>
                <a:sym typeface="Fira Sans"/>
              </a:defRPr>
            </a:lvl3pPr>
            <a:lvl4pPr marR="0" lvl="3" algn="l" rtl="0">
              <a:lnSpc>
                <a:spcPct val="100000"/>
              </a:lnSpc>
              <a:spcBef>
                <a:spcPts val="0"/>
              </a:spcBef>
              <a:spcAft>
                <a:spcPts val="0"/>
              </a:spcAft>
              <a:buClr>
                <a:schemeClr val="lt1"/>
              </a:buClr>
              <a:buSzPts val="3000"/>
              <a:buFont typeface="Fira Sans"/>
              <a:buNone/>
              <a:defRPr sz="3000" b="0" i="0" u="none" strike="noStrike" cap="none">
                <a:solidFill>
                  <a:schemeClr val="lt1"/>
                </a:solidFill>
                <a:latin typeface="Fira Sans"/>
                <a:ea typeface="Fira Sans"/>
                <a:cs typeface="Fira Sans"/>
                <a:sym typeface="Fira Sans"/>
              </a:defRPr>
            </a:lvl4pPr>
            <a:lvl5pPr marR="0" lvl="4" algn="l" rtl="0">
              <a:lnSpc>
                <a:spcPct val="100000"/>
              </a:lnSpc>
              <a:spcBef>
                <a:spcPts val="0"/>
              </a:spcBef>
              <a:spcAft>
                <a:spcPts val="0"/>
              </a:spcAft>
              <a:buClr>
                <a:schemeClr val="lt1"/>
              </a:buClr>
              <a:buSzPts val="3000"/>
              <a:buFont typeface="Fira Sans"/>
              <a:buNone/>
              <a:defRPr sz="3000" b="0" i="0" u="none" strike="noStrike" cap="none">
                <a:solidFill>
                  <a:schemeClr val="lt1"/>
                </a:solidFill>
                <a:latin typeface="Fira Sans"/>
                <a:ea typeface="Fira Sans"/>
                <a:cs typeface="Fira Sans"/>
                <a:sym typeface="Fira Sans"/>
              </a:defRPr>
            </a:lvl5pPr>
            <a:lvl6pPr marR="0" lvl="5" algn="l" rtl="0">
              <a:lnSpc>
                <a:spcPct val="100000"/>
              </a:lnSpc>
              <a:spcBef>
                <a:spcPts val="0"/>
              </a:spcBef>
              <a:spcAft>
                <a:spcPts val="0"/>
              </a:spcAft>
              <a:buClr>
                <a:schemeClr val="lt1"/>
              </a:buClr>
              <a:buSzPts val="3000"/>
              <a:buFont typeface="Fira Sans"/>
              <a:buNone/>
              <a:defRPr sz="3000" b="0" i="0" u="none" strike="noStrike" cap="none">
                <a:solidFill>
                  <a:schemeClr val="lt1"/>
                </a:solidFill>
                <a:latin typeface="Fira Sans"/>
                <a:ea typeface="Fira Sans"/>
                <a:cs typeface="Fira Sans"/>
                <a:sym typeface="Fira Sans"/>
              </a:defRPr>
            </a:lvl6pPr>
            <a:lvl7pPr marR="0" lvl="6" algn="l" rtl="0">
              <a:lnSpc>
                <a:spcPct val="100000"/>
              </a:lnSpc>
              <a:spcBef>
                <a:spcPts val="0"/>
              </a:spcBef>
              <a:spcAft>
                <a:spcPts val="0"/>
              </a:spcAft>
              <a:buClr>
                <a:schemeClr val="lt1"/>
              </a:buClr>
              <a:buSzPts val="3000"/>
              <a:buFont typeface="Fira Sans"/>
              <a:buNone/>
              <a:defRPr sz="3000" b="0" i="0" u="none" strike="noStrike" cap="none">
                <a:solidFill>
                  <a:schemeClr val="lt1"/>
                </a:solidFill>
                <a:latin typeface="Fira Sans"/>
                <a:ea typeface="Fira Sans"/>
                <a:cs typeface="Fira Sans"/>
                <a:sym typeface="Fira Sans"/>
              </a:defRPr>
            </a:lvl7pPr>
            <a:lvl8pPr marR="0" lvl="7" algn="l" rtl="0">
              <a:lnSpc>
                <a:spcPct val="100000"/>
              </a:lnSpc>
              <a:spcBef>
                <a:spcPts val="0"/>
              </a:spcBef>
              <a:spcAft>
                <a:spcPts val="0"/>
              </a:spcAft>
              <a:buClr>
                <a:schemeClr val="lt1"/>
              </a:buClr>
              <a:buSzPts val="3000"/>
              <a:buFont typeface="Fira Sans"/>
              <a:buNone/>
              <a:defRPr sz="3000" b="0" i="0" u="none" strike="noStrike" cap="none">
                <a:solidFill>
                  <a:schemeClr val="lt1"/>
                </a:solidFill>
                <a:latin typeface="Fira Sans"/>
                <a:ea typeface="Fira Sans"/>
                <a:cs typeface="Fira Sans"/>
                <a:sym typeface="Fira Sans"/>
              </a:defRPr>
            </a:lvl8pPr>
            <a:lvl9pPr marR="0" lvl="8" algn="l" rtl="0">
              <a:lnSpc>
                <a:spcPct val="100000"/>
              </a:lnSpc>
              <a:spcBef>
                <a:spcPts val="0"/>
              </a:spcBef>
              <a:spcAft>
                <a:spcPts val="0"/>
              </a:spcAft>
              <a:buClr>
                <a:schemeClr val="lt1"/>
              </a:buClr>
              <a:buSzPts val="3000"/>
              <a:buFont typeface="Fira Sans"/>
              <a:buNone/>
              <a:defRPr sz="3000" b="0" i="0" u="none" strike="noStrike" cap="none">
                <a:solidFill>
                  <a:schemeClr val="lt1"/>
                </a:solidFill>
                <a:latin typeface="Fira Sans"/>
                <a:ea typeface="Fira Sans"/>
                <a:cs typeface="Fira Sans"/>
                <a:sym typeface="Fira Sans"/>
              </a:defRPr>
            </a:lvl9pPr>
          </a:lstStyle>
          <a:p>
            <a:pPr algn="ctr"/>
            <a:r>
              <a:rPr lang="en-GB"/>
              <a:t>Beam Search</a:t>
            </a:r>
          </a:p>
        </p:txBody>
      </p:sp>
      <p:pic>
        <p:nvPicPr>
          <p:cNvPr id="3" name="Picture 2">
            <a:extLst>
              <a:ext uri="{FF2B5EF4-FFF2-40B4-BE49-F238E27FC236}">
                <a16:creationId xmlns:a16="http://schemas.microsoft.com/office/drawing/2014/main" id="{3F68C6F2-EB33-96E5-C068-485DDCC4C259}"/>
              </a:ext>
            </a:extLst>
          </p:cNvPr>
          <p:cNvPicPr>
            <a:picLocks noChangeAspect="1"/>
          </p:cNvPicPr>
          <p:nvPr/>
        </p:nvPicPr>
        <p:blipFill>
          <a:blip r:embed="rId2"/>
          <a:stretch>
            <a:fillRect/>
          </a:stretch>
        </p:blipFill>
        <p:spPr>
          <a:xfrm>
            <a:off x="4958786" y="2056475"/>
            <a:ext cx="3356054" cy="2642000"/>
          </a:xfrm>
          <a:prstGeom prst="rect">
            <a:avLst/>
          </a:prstGeom>
        </p:spPr>
      </p:pic>
      <p:pic>
        <p:nvPicPr>
          <p:cNvPr id="5" name="Picture 4">
            <a:extLst>
              <a:ext uri="{FF2B5EF4-FFF2-40B4-BE49-F238E27FC236}">
                <a16:creationId xmlns:a16="http://schemas.microsoft.com/office/drawing/2014/main" id="{A899931D-7F97-3F61-4735-41EA631BEDFE}"/>
              </a:ext>
            </a:extLst>
          </p:cNvPr>
          <p:cNvPicPr>
            <a:picLocks noChangeAspect="1"/>
          </p:cNvPicPr>
          <p:nvPr/>
        </p:nvPicPr>
        <p:blipFill rotWithShape="1">
          <a:blip r:embed="rId3"/>
          <a:srcRect t="1115"/>
          <a:stretch/>
        </p:blipFill>
        <p:spPr>
          <a:xfrm>
            <a:off x="829160" y="2056475"/>
            <a:ext cx="3356055" cy="2642000"/>
          </a:xfrm>
          <a:prstGeom prst="rect">
            <a:avLst/>
          </a:prstGeom>
        </p:spPr>
      </p:pic>
    </p:spTree>
    <p:extLst>
      <p:ext uri="{BB962C8B-B14F-4D97-AF65-F5344CB8AC3E}">
        <p14:creationId xmlns:p14="http://schemas.microsoft.com/office/powerpoint/2010/main" val="30357167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9942BC8-C4A3-F122-40C6-9918D12D4F7D}"/>
              </a:ext>
            </a:extLst>
          </p:cNvPr>
          <p:cNvSpPr>
            <a:spLocks noGrp="1"/>
          </p:cNvSpPr>
          <p:nvPr>
            <p:ph type="title" idx="8"/>
          </p:nvPr>
        </p:nvSpPr>
        <p:spPr/>
        <p:txBody>
          <a:bodyPr/>
          <a:lstStyle/>
          <a:p>
            <a:r>
              <a:rPr lang="en-US"/>
              <a:t>GPT2 Decoding</a:t>
            </a:r>
            <a:endParaRPr lang="en-CH"/>
          </a:p>
        </p:txBody>
      </p:sp>
      <p:pic>
        <p:nvPicPr>
          <p:cNvPr id="16" name="Picture 15">
            <a:extLst>
              <a:ext uri="{FF2B5EF4-FFF2-40B4-BE49-F238E27FC236}">
                <a16:creationId xmlns:a16="http://schemas.microsoft.com/office/drawing/2014/main" id="{30F6B9D7-4CBA-3D37-2835-6B89437ED909}"/>
              </a:ext>
            </a:extLst>
          </p:cNvPr>
          <p:cNvPicPr>
            <a:picLocks noChangeAspect="1"/>
          </p:cNvPicPr>
          <p:nvPr/>
        </p:nvPicPr>
        <p:blipFill>
          <a:blip r:embed="rId2"/>
          <a:stretch>
            <a:fillRect/>
          </a:stretch>
        </p:blipFill>
        <p:spPr>
          <a:xfrm>
            <a:off x="4726984" y="2702079"/>
            <a:ext cx="4321615" cy="1858544"/>
          </a:xfrm>
          <a:prstGeom prst="rect">
            <a:avLst/>
          </a:prstGeom>
        </p:spPr>
      </p:pic>
      <p:pic>
        <p:nvPicPr>
          <p:cNvPr id="18" name="Picture 17">
            <a:extLst>
              <a:ext uri="{FF2B5EF4-FFF2-40B4-BE49-F238E27FC236}">
                <a16:creationId xmlns:a16="http://schemas.microsoft.com/office/drawing/2014/main" id="{28F2FFD5-A538-1F47-89EB-E53804ABDB77}"/>
              </a:ext>
            </a:extLst>
          </p:cNvPr>
          <p:cNvPicPr>
            <a:picLocks noChangeAspect="1"/>
          </p:cNvPicPr>
          <p:nvPr/>
        </p:nvPicPr>
        <p:blipFill>
          <a:blip r:embed="rId3"/>
          <a:stretch>
            <a:fillRect/>
          </a:stretch>
        </p:blipFill>
        <p:spPr>
          <a:xfrm>
            <a:off x="219187" y="2702079"/>
            <a:ext cx="4197830" cy="1858544"/>
          </a:xfrm>
          <a:prstGeom prst="rect">
            <a:avLst/>
          </a:prstGeom>
        </p:spPr>
      </p:pic>
      <p:sp>
        <p:nvSpPr>
          <p:cNvPr id="19" name="Title 9">
            <a:extLst>
              <a:ext uri="{FF2B5EF4-FFF2-40B4-BE49-F238E27FC236}">
                <a16:creationId xmlns:a16="http://schemas.microsoft.com/office/drawing/2014/main" id="{34EA6D2E-E3C5-BBB4-1687-6BC83C56C56C}"/>
              </a:ext>
            </a:extLst>
          </p:cNvPr>
          <p:cNvSpPr txBox="1">
            <a:spLocks/>
          </p:cNvSpPr>
          <p:nvPr/>
        </p:nvSpPr>
        <p:spPr>
          <a:xfrm>
            <a:off x="-1318027" y="1744194"/>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Kodchasan"/>
              <a:buNone/>
              <a:defRPr sz="3000" b="1" i="0" u="none" strike="noStrike" cap="none">
                <a:solidFill>
                  <a:schemeClr val="lt1"/>
                </a:solidFill>
                <a:latin typeface="Kodchasan"/>
                <a:ea typeface="Kodchasan"/>
                <a:cs typeface="Kodchasan"/>
                <a:sym typeface="Kodchasan"/>
              </a:defRPr>
            </a:lvl1pPr>
            <a:lvl2pPr marR="0" lvl="1" algn="l" rtl="0">
              <a:lnSpc>
                <a:spcPct val="100000"/>
              </a:lnSpc>
              <a:spcBef>
                <a:spcPts val="0"/>
              </a:spcBef>
              <a:spcAft>
                <a:spcPts val="0"/>
              </a:spcAft>
              <a:buClr>
                <a:schemeClr val="lt1"/>
              </a:buClr>
              <a:buSzPts val="3000"/>
              <a:buFont typeface="Fira Sans"/>
              <a:buNone/>
              <a:defRPr sz="3000" b="0" i="0" u="none" strike="noStrike" cap="none">
                <a:solidFill>
                  <a:schemeClr val="lt1"/>
                </a:solidFill>
                <a:latin typeface="Fira Sans"/>
                <a:ea typeface="Fira Sans"/>
                <a:cs typeface="Fira Sans"/>
                <a:sym typeface="Fira Sans"/>
              </a:defRPr>
            </a:lvl2pPr>
            <a:lvl3pPr marR="0" lvl="2" algn="l" rtl="0">
              <a:lnSpc>
                <a:spcPct val="100000"/>
              </a:lnSpc>
              <a:spcBef>
                <a:spcPts val="0"/>
              </a:spcBef>
              <a:spcAft>
                <a:spcPts val="0"/>
              </a:spcAft>
              <a:buClr>
                <a:schemeClr val="lt1"/>
              </a:buClr>
              <a:buSzPts val="3000"/>
              <a:buFont typeface="Fira Sans"/>
              <a:buNone/>
              <a:defRPr sz="3000" b="0" i="0" u="none" strike="noStrike" cap="none">
                <a:solidFill>
                  <a:schemeClr val="lt1"/>
                </a:solidFill>
                <a:latin typeface="Fira Sans"/>
                <a:ea typeface="Fira Sans"/>
                <a:cs typeface="Fira Sans"/>
                <a:sym typeface="Fira Sans"/>
              </a:defRPr>
            </a:lvl3pPr>
            <a:lvl4pPr marR="0" lvl="3" algn="l" rtl="0">
              <a:lnSpc>
                <a:spcPct val="100000"/>
              </a:lnSpc>
              <a:spcBef>
                <a:spcPts val="0"/>
              </a:spcBef>
              <a:spcAft>
                <a:spcPts val="0"/>
              </a:spcAft>
              <a:buClr>
                <a:schemeClr val="lt1"/>
              </a:buClr>
              <a:buSzPts val="3000"/>
              <a:buFont typeface="Fira Sans"/>
              <a:buNone/>
              <a:defRPr sz="3000" b="0" i="0" u="none" strike="noStrike" cap="none">
                <a:solidFill>
                  <a:schemeClr val="lt1"/>
                </a:solidFill>
                <a:latin typeface="Fira Sans"/>
                <a:ea typeface="Fira Sans"/>
                <a:cs typeface="Fira Sans"/>
                <a:sym typeface="Fira Sans"/>
              </a:defRPr>
            </a:lvl4pPr>
            <a:lvl5pPr marR="0" lvl="4" algn="l" rtl="0">
              <a:lnSpc>
                <a:spcPct val="100000"/>
              </a:lnSpc>
              <a:spcBef>
                <a:spcPts val="0"/>
              </a:spcBef>
              <a:spcAft>
                <a:spcPts val="0"/>
              </a:spcAft>
              <a:buClr>
                <a:schemeClr val="lt1"/>
              </a:buClr>
              <a:buSzPts val="3000"/>
              <a:buFont typeface="Fira Sans"/>
              <a:buNone/>
              <a:defRPr sz="3000" b="0" i="0" u="none" strike="noStrike" cap="none">
                <a:solidFill>
                  <a:schemeClr val="lt1"/>
                </a:solidFill>
                <a:latin typeface="Fira Sans"/>
                <a:ea typeface="Fira Sans"/>
                <a:cs typeface="Fira Sans"/>
                <a:sym typeface="Fira Sans"/>
              </a:defRPr>
            </a:lvl5pPr>
            <a:lvl6pPr marR="0" lvl="5" algn="l" rtl="0">
              <a:lnSpc>
                <a:spcPct val="100000"/>
              </a:lnSpc>
              <a:spcBef>
                <a:spcPts val="0"/>
              </a:spcBef>
              <a:spcAft>
                <a:spcPts val="0"/>
              </a:spcAft>
              <a:buClr>
                <a:schemeClr val="lt1"/>
              </a:buClr>
              <a:buSzPts val="3000"/>
              <a:buFont typeface="Fira Sans"/>
              <a:buNone/>
              <a:defRPr sz="3000" b="0" i="0" u="none" strike="noStrike" cap="none">
                <a:solidFill>
                  <a:schemeClr val="lt1"/>
                </a:solidFill>
                <a:latin typeface="Fira Sans"/>
                <a:ea typeface="Fira Sans"/>
                <a:cs typeface="Fira Sans"/>
                <a:sym typeface="Fira Sans"/>
              </a:defRPr>
            </a:lvl6pPr>
            <a:lvl7pPr marR="0" lvl="6" algn="l" rtl="0">
              <a:lnSpc>
                <a:spcPct val="100000"/>
              </a:lnSpc>
              <a:spcBef>
                <a:spcPts val="0"/>
              </a:spcBef>
              <a:spcAft>
                <a:spcPts val="0"/>
              </a:spcAft>
              <a:buClr>
                <a:schemeClr val="lt1"/>
              </a:buClr>
              <a:buSzPts val="3000"/>
              <a:buFont typeface="Fira Sans"/>
              <a:buNone/>
              <a:defRPr sz="3000" b="0" i="0" u="none" strike="noStrike" cap="none">
                <a:solidFill>
                  <a:schemeClr val="lt1"/>
                </a:solidFill>
                <a:latin typeface="Fira Sans"/>
                <a:ea typeface="Fira Sans"/>
                <a:cs typeface="Fira Sans"/>
                <a:sym typeface="Fira Sans"/>
              </a:defRPr>
            </a:lvl7pPr>
            <a:lvl8pPr marR="0" lvl="7" algn="l" rtl="0">
              <a:lnSpc>
                <a:spcPct val="100000"/>
              </a:lnSpc>
              <a:spcBef>
                <a:spcPts val="0"/>
              </a:spcBef>
              <a:spcAft>
                <a:spcPts val="0"/>
              </a:spcAft>
              <a:buClr>
                <a:schemeClr val="lt1"/>
              </a:buClr>
              <a:buSzPts val="3000"/>
              <a:buFont typeface="Fira Sans"/>
              <a:buNone/>
              <a:defRPr sz="3000" b="0" i="0" u="none" strike="noStrike" cap="none">
                <a:solidFill>
                  <a:schemeClr val="lt1"/>
                </a:solidFill>
                <a:latin typeface="Fira Sans"/>
                <a:ea typeface="Fira Sans"/>
                <a:cs typeface="Fira Sans"/>
                <a:sym typeface="Fira Sans"/>
              </a:defRPr>
            </a:lvl8pPr>
            <a:lvl9pPr marR="0" lvl="8" algn="l" rtl="0">
              <a:lnSpc>
                <a:spcPct val="100000"/>
              </a:lnSpc>
              <a:spcBef>
                <a:spcPts val="0"/>
              </a:spcBef>
              <a:spcAft>
                <a:spcPts val="0"/>
              </a:spcAft>
              <a:buClr>
                <a:schemeClr val="lt1"/>
              </a:buClr>
              <a:buSzPts val="3000"/>
              <a:buFont typeface="Fira Sans"/>
              <a:buNone/>
              <a:defRPr sz="3000" b="0" i="0" u="none" strike="noStrike" cap="none">
                <a:solidFill>
                  <a:schemeClr val="lt1"/>
                </a:solidFill>
                <a:latin typeface="Fira Sans"/>
                <a:ea typeface="Fira Sans"/>
                <a:cs typeface="Fira Sans"/>
                <a:sym typeface="Fira Sans"/>
              </a:defRPr>
            </a:lvl9pPr>
          </a:lstStyle>
          <a:p>
            <a:pPr algn="ctr"/>
            <a:r>
              <a:rPr lang="en-GB"/>
              <a:t>Top-K Sampling</a:t>
            </a:r>
          </a:p>
        </p:txBody>
      </p:sp>
      <p:sp>
        <p:nvSpPr>
          <p:cNvPr id="20" name="Title 9">
            <a:extLst>
              <a:ext uri="{FF2B5EF4-FFF2-40B4-BE49-F238E27FC236}">
                <a16:creationId xmlns:a16="http://schemas.microsoft.com/office/drawing/2014/main" id="{53731E44-7696-054D-7572-B5FDE5E2076C}"/>
              </a:ext>
            </a:extLst>
          </p:cNvPr>
          <p:cNvSpPr txBox="1">
            <a:spLocks/>
          </p:cNvSpPr>
          <p:nvPr/>
        </p:nvSpPr>
        <p:spPr>
          <a:xfrm>
            <a:off x="3035791" y="1744194"/>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Kodchasan"/>
              <a:buNone/>
              <a:defRPr sz="3000" b="1" i="0" u="none" strike="noStrike" cap="none">
                <a:solidFill>
                  <a:schemeClr val="lt1"/>
                </a:solidFill>
                <a:latin typeface="Kodchasan"/>
                <a:ea typeface="Kodchasan"/>
                <a:cs typeface="Kodchasan"/>
                <a:sym typeface="Kodchasan"/>
              </a:defRPr>
            </a:lvl1pPr>
            <a:lvl2pPr marR="0" lvl="1" algn="l" rtl="0">
              <a:lnSpc>
                <a:spcPct val="100000"/>
              </a:lnSpc>
              <a:spcBef>
                <a:spcPts val="0"/>
              </a:spcBef>
              <a:spcAft>
                <a:spcPts val="0"/>
              </a:spcAft>
              <a:buClr>
                <a:schemeClr val="lt1"/>
              </a:buClr>
              <a:buSzPts val="3000"/>
              <a:buFont typeface="Fira Sans"/>
              <a:buNone/>
              <a:defRPr sz="3000" b="0" i="0" u="none" strike="noStrike" cap="none">
                <a:solidFill>
                  <a:schemeClr val="lt1"/>
                </a:solidFill>
                <a:latin typeface="Fira Sans"/>
                <a:ea typeface="Fira Sans"/>
                <a:cs typeface="Fira Sans"/>
                <a:sym typeface="Fira Sans"/>
              </a:defRPr>
            </a:lvl2pPr>
            <a:lvl3pPr marR="0" lvl="2" algn="l" rtl="0">
              <a:lnSpc>
                <a:spcPct val="100000"/>
              </a:lnSpc>
              <a:spcBef>
                <a:spcPts val="0"/>
              </a:spcBef>
              <a:spcAft>
                <a:spcPts val="0"/>
              </a:spcAft>
              <a:buClr>
                <a:schemeClr val="lt1"/>
              </a:buClr>
              <a:buSzPts val="3000"/>
              <a:buFont typeface="Fira Sans"/>
              <a:buNone/>
              <a:defRPr sz="3000" b="0" i="0" u="none" strike="noStrike" cap="none">
                <a:solidFill>
                  <a:schemeClr val="lt1"/>
                </a:solidFill>
                <a:latin typeface="Fira Sans"/>
                <a:ea typeface="Fira Sans"/>
                <a:cs typeface="Fira Sans"/>
                <a:sym typeface="Fira Sans"/>
              </a:defRPr>
            </a:lvl3pPr>
            <a:lvl4pPr marR="0" lvl="3" algn="l" rtl="0">
              <a:lnSpc>
                <a:spcPct val="100000"/>
              </a:lnSpc>
              <a:spcBef>
                <a:spcPts val="0"/>
              </a:spcBef>
              <a:spcAft>
                <a:spcPts val="0"/>
              </a:spcAft>
              <a:buClr>
                <a:schemeClr val="lt1"/>
              </a:buClr>
              <a:buSzPts val="3000"/>
              <a:buFont typeface="Fira Sans"/>
              <a:buNone/>
              <a:defRPr sz="3000" b="0" i="0" u="none" strike="noStrike" cap="none">
                <a:solidFill>
                  <a:schemeClr val="lt1"/>
                </a:solidFill>
                <a:latin typeface="Fira Sans"/>
                <a:ea typeface="Fira Sans"/>
                <a:cs typeface="Fira Sans"/>
                <a:sym typeface="Fira Sans"/>
              </a:defRPr>
            </a:lvl4pPr>
            <a:lvl5pPr marR="0" lvl="4" algn="l" rtl="0">
              <a:lnSpc>
                <a:spcPct val="100000"/>
              </a:lnSpc>
              <a:spcBef>
                <a:spcPts val="0"/>
              </a:spcBef>
              <a:spcAft>
                <a:spcPts val="0"/>
              </a:spcAft>
              <a:buClr>
                <a:schemeClr val="lt1"/>
              </a:buClr>
              <a:buSzPts val="3000"/>
              <a:buFont typeface="Fira Sans"/>
              <a:buNone/>
              <a:defRPr sz="3000" b="0" i="0" u="none" strike="noStrike" cap="none">
                <a:solidFill>
                  <a:schemeClr val="lt1"/>
                </a:solidFill>
                <a:latin typeface="Fira Sans"/>
                <a:ea typeface="Fira Sans"/>
                <a:cs typeface="Fira Sans"/>
                <a:sym typeface="Fira Sans"/>
              </a:defRPr>
            </a:lvl5pPr>
            <a:lvl6pPr marR="0" lvl="5" algn="l" rtl="0">
              <a:lnSpc>
                <a:spcPct val="100000"/>
              </a:lnSpc>
              <a:spcBef>
                <a:spcPts val="0"/>
              </a:spcBef>
              <a:spcAft>
                <a:spcPts val="0"/>
              </a:spcAft>
              <a:buClr>
                <a:schemeClr val="lt1"/>
              </a:buClr>
              <a:buSzPts val="3000"/>
              <a:buFont typeface="Fira Sans"/>
              <a:buNone/>
              <a:defRPr sz="3000" b="0" i="0" u="none" strike="noStrike" cap="none">
                <a:solidFill>
                  <a:schemeClr val="lt1"/>
                </a:solidFill>
                <a:latin typeface="Fira Sans"/>
                <a:ea typeface="Fira Sans"/>
                <a:cs typeface="Fira Sans"/>
                <a:sym typeface="Fira Sans"/>
              </a:defRPr>
            </a:lvl6pPr>
            <a:lvl7pPr marR="0" lvl="6" algn="l" rtl="0">
              <a:lnSpc>
                <a:spcPct val="100000"/>
              </a:lnSpc>
              <a:spcBef>
                <a:spcPts val="0"/>
              </a:spcBef>
              <a:spcAft>
                <a:spcPts val="0"/>
              </a:spcAft>
              <a:buClr>
                <a:schemeClr val="lt1"/>
              </a:buClr>
              <a:buSzPts val="3000"/>
              <a:buFont typeface="Fira Sans"/>
              <a:buNone/>
              <a:defRPr sz="3000" b="0" i="0" u="none" strike="noStrike" cap="none">
                <a:solidFill>
                  <a:schemeClr val="lt1"/>
                </a:solidFill>
                <a:latin typeface="Fira Sans"/>
                <a:ea typeface="Fira Sans"/>
                <a:cs typeface="Fira Sans"/>
                <a:sym typeface="Fira Sans"/>
              </a:defRPr>
            </a:lvl7pPr>
            <a:lvl8pPr marR="0" lvl="7" algn="l" rtl="0">
              <a:lnSpc>
                <a:spcPct val="100000"/>
              </a:lnSpc>
              <a:spcBef>
                <a:spcPts val="0"/>
              </a:spcBef>
              <a:spcAft>
                <a:spcPts val="0"/>
              </a:spcAft>
              <a:buClr>
                <a:schemeClr val="lt1"/>
              </a:buClr>
              <a:buSzPts val="3000"/>
              <a:buFont typeface="Fira Sans"/>
              <a:buNone/>
              <a:defRPr sz="3000" b="0" i="0" u="none" strike="noStrike" cap="none">
                <a:solidFill>
                  <a:schemeClr val="lt1"/>
                </a:solidFill>
                <a:latin typeface="Fira Sans"/>
                <a:ea typeface="Fira Sans"/>
                <a:cs typeface="Fira Sans"/>
                <a:sym typeface="Fira Sans"/>
              </a:defRPr>
            </a:lvl8pPr>
            <a:lvl9pPr marR="0" lvl="8" algn="l" rtl="0">
              <a:lnSpc>
                <a:spcPct val="100000"/>
              </a:lnSpc>
              <a:spcBef>
                <a:spcPts val="0"/>
              </a:spcBef>
              <a:spcAft>
                <a:spcPts val="0"/>
              </a:spcAft>
              <a:buClr>
                <a:schemeClr val="lt1"/>
              </a:buClr>
              <a:buSzPts val="3000"/>
              <a:buFont typeface="Fira Sans"/>
              <a:buNone/>
              <a:defRPr sz="3000" b="0" i="0" u="none" strike="noStrike" cap="none">
                <a:solidFill>
                  <a:schemeClr val="lt1"/>
                </a:solidFill>
                <a:latin typeface="Fira Sans"/>
                <a:ea typeface="Fira Sans"/>
                <a:cs typeface="Fira Sans"/>
                <a:sym typeface="Fira Sans"/>
              </a:defRPr>
            </a:lvl9pPr>
          </a:lstStyle>
          <a:p>
            <a:pPr algn="ctr"/>
            <a:r>
              <a:rPr lang="en-GB"/>
              <a:t>Nucleus Sampling</a:t>
            </a:r>
          </a:p>
        </p:txBody>
      </p:sp>
    </p:spTree>
    <p:extLst>
      <p:ext uri="{BB962C8B-B14F-4D97-AF65-F5344CB8AC3E}">
        <p14:creationId xmlns:p14="http://schemas.microsoft.com/office/powerpoint/2010/main" val="39498954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2A138A-9B9D-EA98-1A57-5FF1EBA1E490}"/>
              </a:ext>
            </a:extLst>
          </p:cNvPr>
          <p:cNvSpPr>
            <a:spLocks noGrp="1"/>
          </p:cNvSpPr>
          <p:nvPr>
            <p:ph type="title"/>
          </p:nvPr>
        </p:nvSpPr>
        <p:spPr/>
        <p:txBody>
          <a:bodyPr/>
          <a:lstStyle/>
          <a:p>
            <a:r>
              <a:rPr lang="en-US"/>
              <a:t>References</a:t>
            </a:r>
            <a:endParaRPr lang="en-CH"/>
          </a:p>
        </p:txBody>
      </p:sp>
      <p:sp>
        <p:nvSpPr>
          <p:cNvPr id="5" name="TextBox 4">
            <a:extLst>
              <a:ext uri="{FF2B5EF4-FFF2-40B4-BE49-F238E27FC236}">
                <a16:creationId xmlns:a16="http://schemas.microsoft.com/office/drawing/2014/main" id="{A559BABF-58AB-A7FF-FBFD-B5FE3F32DED8}"/>
              </a:ext>
            </a:extLst>
          </p:cNvPr>
          <p:cNvSpPr txBox="1"/>
          <p:nvPr/>
        </p:nvSpPr>
        <p:spPr>
          <a:xfrm>
            <a:off x="419100" y="1272540"/>
            <a:ext cx="7932420" cy="2893100"/>
          </a:xfrm>
          <a:prstGeom prst="rect">
            <a:avLst/>
          </a:prstGeom>
          <a:noFill/>
        </p:spPr>
        <p:txBody>
          <a:bodyPr wrap="square" rtlCol="0">
            <a:spAutoFit/>
          </a:bodyPr>
          <a:lstStyle/>
          <a:p>
            <a:pPr marL="285750" indent="-285750">
              <a:buFont typeface="Arial" panose="020B0604020202020204" pitchFamily="34" charset="0"/>
              <a:buChar char="•"/>
            </a:pPr>
            <a:r>
              <a:rPr lang="en-US">
                <a:hlinkClick r:id="rId2"/>
              </a:rPr>
              <a:t>https://images.app.goo.gl/BMoHNjRgxsrFxSNV8</a:t>
            </a:r>
            <a:endParaRPr lang="en-US"/>
          </a:p>
          <a:p>
            <a:pPr marL="285750" indent="-285750">
              <a:buFont typeface="Arial" panose="020B0604020202020204" pitchFamily="34" charset="0"/>
              <a:buChar char="•"/>
            </a:pPr>
            <a:r>
              <a:rPr lang="en-US">
                <a:hlinkClick r:id="rId3"/>
              </a:rPr>
              <a:t>https://larseidnes.com/2015/10/13/auto-generating-clickbait-with-recurrent-neural-networks/</a:t>
            </a:r>
            <a:endParaRPr lang="en-US"/>
          </a:p>
          <a:p>
            <a:pPr marL="285750" indent="-285750">
              <a:buFont typeface="Arial" panose="020B0604020202020204" pitchFamily="34" charset="0"/>
              <a:buChar char="•"/>
            </a:pPr>
            <a:r>
              <a:rPr lang="en-US">
                <a:hlinkClick r:id="rId4"/>
              </a:rPr>
              <a:t>https://colab.research.google.com/github/trekhleb/machine-learning-experiments/blob/master/experiments/text_generation_wikipedia_rnn/text_generation_wikipedia_rnn.ipynb</a:t>
            </a:r>
            <a:endParaRPr lang="en-US"/>
          </a:p>
          <a:p>
            <a:pPr marL="285750" indent="-285750">
              <a:buFont typeface="Arial" panose="020B0604020202020204" pitchFamily="34" charset="0"/>
              <a:buChar char="•"/>
            </a:pPr>
            <a:r>
              <a:rPr lang="en-US">
                <a:hlinkClick r:id="rId5"/>
              </a:rPr>
              <a:t>https://huggingface.co/datasets</a:t>
            </a:r>
            <a:endParaRPr lang="en-US"/>
          </a:p>
          <a:p>
            <a:pPr marL="285750" indent="-285750">
              <a:buFont typeface="Arial" panose="020B0604020202020204" pitchFamily="34" charset="0"/>
              <a:buChar char="•"/>
            </a:pPr>
            <a:r>
              <a:rPr lang="en-US">
                <a:solidFill>
                  <a:schemeClr val="bg1"/>
                </a:solidFill>
              </a:rPr>
              <a:t>Mr. </a:t>
            </a:r>
            <a:r>
              <a:rPr lang="en-US" err="1">
                <a:solidFill>
                  <a:schemeClr val="bg1"/>
                </a:solidFill>
              </a:rPr>
              <a:t>Birbaumer’s</a:t>
            </a:r>
            <a:r>
              <a:rPr lang="en-US">
                <a:solidFill>
                  <a:schemeClr val="bg1"/>
                </a:solidFill>
              </a:rPr>
              <a:t> codes in block 6</a:t>
            </a:r>
          </a:p>
          <a:p>
            <a:pPr marL="285750" indent="-285750">
              <a:buFont typeface="Arial" panose="020B0604020202020204" pitchFamily="34" charset="0"/>
              <a:buChar char="•"/>
            </a:pPr>
            <a:r>
              <a:rPr lang="en-US">
                <a:solidFill>
                  <a:schemeClr val="bg1"/>
                </a:solidFill>
                <a:hlinkClick r:id="rId6"/>
              </a:rPr>
              <a:t>https://www.srf.ch/falsche-bewertungen-auf-google-schweizer-aerzte-kaufen-fake-bewertungen-auf-google</a:t>
            </a:r>
            <a:endParaRPr lang="en-US">
              <a:solidFill>
                <a:schemeClr val="bg1"/>
              </a:solidFill>
            </a:endParaRPr>
          </a:p>
          <a:p>
            <a:pPr marL="285750" indent="-285750">
              <a:buFont typeface="Arial" panose="020B0604020202020204" pitchFamily="34" charset="0"/>
              <a:buChar char="•"/>
            </a:pPr>
            <a:r>
              <a:rPr lang="en-GB">
                <a:solidFill>
                  <a:schemeClr val="bg1"/>
                </a:solidFill>
              </a:rPr>
              <a:t>https://generated.photos/face/neutral-white-young-adult-female-with-short-brown-hair-and-blue-eyes--5e6880fc6d3b380006f04ee3</a:t>
            </a:r>
          </a:p>
          <a:p>
            <a:pPr marL="285750" indent="-285750">
              <a:buFont typeface="Arial" panose="020B0604020202020204" pitchFamily="34" charset="0"/>
              <a:buChar char="•"/>
            </a:pPr>
            <a:endParaRPr lang="en-US">
              <a:solidFill>
                <a:schemeClr val="bg1"/>
              </a:solidFill>
            </a:endParaRPr>
          </a:p>
          <a:p>
            <a:endParaRPr lang="en-CH"/>
          </a:p>
        </p:txBody>
      </p:sp>
    </p:spTree>
    <p:extLst>
      <p:ext uri="{BB962C8B-B14F-4D97-AF65-F5344CB8AC3E}">
        <p14:creationId xmlns:p14="http://schemas.microsoft.com/office/powerpoint/2010/main" val="3890956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84112B9-74BB-5ED0-FD4A-0F5C02ACF610}"/>
              </a:ext>
            </a:extLst>
          </p:cNvPr>
          <p:cNvSpPr>
            <a:spLocks noGrp="1"/>
          </p:cNvSpPr>
          <p:nvPr>
            <p:ph type="title" idx="8"/>
          </p:nvPr>
        </p:nvSpPr>
        <p:spPr>
          <a:xfrm>
            <a:off x="264334" y="256433"/>
            <a:ext cx="7704000" cy="572700"/>
          </a:xfrm>
        </p:spPr>
        <p:txBody>
          <a:bodyPr/>
          <a:lstStyle/>
          <a:p>
            <a:r>
              <a:rPr lang="en-GB" sz="3500"/>
              <a:t>Inspiration</a:t>
            </a:r>
          </a:p>
        </p:txBody>
      </p:sp>
      <p:pic>
        <p:nvPicPr>
          <p:cNvPr id="15" name="Picture 14">
            <a:extLst>
              <a:ext uri="{FF2B5EF4-FFF2-40B4-BE49-F238E27FC236}">
                <a16:creationId xmlns:a16="http://schemas.microsoft.com/office/drawing/2014/main" id="{CDE1D7C3-9BB1-3D80-4037-3FB50D1FB8C2}"/>
              </a:ext>
            </a:extLst>
          </p:cNvPr>
          <p:cNvPicPr>
            <a:picLocks noChangeAspect="1"/>
          </p:cNvPicPr>
          <p:nvPr/>
        </p:nvPicPr>
        <p:blipFill>
          <a:blip r:embed="rId3"/>
          <a:stretch>
            <a:fillRect/>
          </a:stretch>
        </p:blipFill>
        <p:spPr>
          <a:xfrm>
            <a:off x="4163684" y="288648"/>
            <a:ext cx="4335234" cy="38765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a:extLst>
              <a:ext uri="{FF2B5EF4-FFF2-40B4-BE49-F238E27FC236}">
                <a16:creationId xmlns:a16="http://schemas.microsoft.com/office/drawing/2014/main" id="{8598FD08-AA21-5072-79D7-C1BC6F17BA17}"/>
              </a:ext>
            </a:extLst>
          </p:cNvPr>
          <p:cNvPicPr>
            <a:picLocks noChangeAspect="1"/>
          </p:cNvPicPr>
          <p:nvPr/>
        </p:nvPicPr>
        <p:blipFill>
          <a:blip r:embed="rId4"/>
          <a:stretch>
            <a:fillRect/>
          </a:stretch>
        </p:blipFill>
        <p:spPr>
          <a:xfrm rot="674396">
            <a:off x="7230624" y="1805643"/>
            <a:ext cx="1744514" cy="19043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id="{731B87C4-2888-B225-05F1-44A9E89AC3CC}"/>
              </a:ext>
            </a:extLst>
          </p:cNvPr>
          <p:cNvSpPr txBox="1"/>
          <p:nvPr/>
        </p:nvSpPr>
        <p:spPr>
          <a:xfrm>
            <a:off x="4014156" y="4804946"/>
            <a:ext cx="6095210" cy="461665"/>
          </a:xfrm>
          <a:prstGeom prst="rect">
            <a:avLst/>
          </a:prstGeom>
          <a:noFill/>
        </p:spPr>
        <p:txBody>
          <a:bodyPr wrap="square">
            <a:spAutoFit/>
          </a:bodyPr>
          <a:lstStyle/>
          <a:p>
            <a:r>
              <a:rPr lang="en-GB" sz="800" i="1">
                <a:solidFill>
                  <a:schemeClr val="bg1"/>
                </a:solidFill>
                <a:hlinkClick r:id="rId5"/>
              </a:rPr>
              <a:t>https://larseidnes.com/2015/10/13/auto-generating-clickbait-with-recurrent-neural-networks/</a:t>
            </a:r>
            <a:endParaRPr lang="en-GB" sz="800" i="1">
              <a:solidFill>
                <a:schemeClr val="bg1"/>
              </a:solidFill>
            </a:endParaRPr>
          </a:p>
          <a:p>
            <a:r>
              <a:rPr lang="en-US" sz="800">
                <a:solidFill>
                  <a:schemeClr val="bg1"/>
                </a:solidFill>
                <a:hlinkClick r:id="rId6"/>
              </a:rPr>
              <a:t>https://www.srf.ch/falsche-bewertungen-auf-google-schweizer-aerzte-kaufen-fake-bewertungen-auf-google</a:t>
            </a:r>
            <a:endParaRPr lang="en-US" sz="800">
              <a:solidFill>
                <a:schemeClr val="bg1"/>
              </a:solidFill>
            </a:endParaRPr>
          </a:p>
          <a:p>
            <a:endParaRPr lang="en-US" sz="800">
              <a:solidFill>
                <a:schemeClr val="bg1"/>
              </a:solidFill>
            </a:endParaRPr>
          </a:p>
        </p:txBody>
      </p:sp>
      <p:pic>
        <p:nvPicPr>
          <p:cNvPr id="3" name="Picture 2">
            <a:extLst>
              <a:ext uri="{FF2B5EF4-FFF2-40B4-BE49-F238E27FC236}">
                <a16:creationId xmlns:a16="http://schemas.microsoft.com/office/drawing/2014/main" id="{52873AC5-7152-59AC-9484-28D97B427466}"/>
              </a:ext>
            </a:extLst>
          </p:cNvPr>
          <p:cNvPicPr>
            <a:picLocks noChangeAspect="1"/>
          </p:cNvPicPr>
          <p:nvPr/>
        </p:nvPicPr>
        <p:blipFill rotWithShape="1">
          <a:blip r:embed="rId7"/>
          <a:srcRect r="12218"/>
          <a:stretch/>
        </p:blipFill>
        <p:spPr>
          <a:xfrm rot="21279152">
            <a:off x="380273" y="1544492"/>
            <a:ext cx="3531069" cy="26529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5792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71" name="Google Shape;571;p52"/>
          <p:cNvSpPr/>
          <p:nvPr/>
        </p:nvSpPr>
        <p:spPr>
          <a:xfrm>
            <a:off x="512649" y="1536193"/>
            <a:ext cx="3600184" cy="3432626"/>
          </a:xfrm>
          <a:custGeom>
            <a:avLst/>
            <a:gdLst/>
            <a:ahLst/>
            <a:cxnLst/>
            <a:rect l="l" t="t" r="r" b="b"/>
            <a:pathLst>
              <a:path w="74562" h="17119" extrusionOk="0">
                <a:moveTo>
                  <a:pt x="0" y="0"/>
                </a:moveTo>
                <a:lnTo>
                  <a:pt x="74561" y="0"/>
                </a:lnTo>
                <a:lnTo>
                  <a:pt x="74561" y="17118"/>
                </a:lnTo>
                <a:lnTo>
                  <a:pt x="0" y="17118"/>
                </a:lnTo>
                <a:close/>
              </a:path>
            </a:pathLst>
          </a:custGeom>
          <a:noFill/>
          <a:ln w="28575" cap="flat" cmpd="sng">
            <a:solidFill>
              <a:schemeClr val="lt1"/>
            </a:solidFill>
            <a:prstDash val="solid"/>
            <a:round/>
            <a:headEnd type="none" w="sm" len="sm"/>
            <a:tailEnd type="none" w="sm" len="sm"/>
          </a:ln>
          <a:effectLst>
            <a:outerShdw blurRad="114300" dist="1905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2"/>
          <p:cNvSpPr/>
          <p:nvPr/>
        </p:nvSpPr>
        <p:spPr>
          <a:xfrm>
            <a:off x="1941433" y="934311"/>
            <a:ext cx="910500" cy="910500"/>
          </a:xfrm>
          <a:prstGeom prst="ellipse">
            <a:avLst/>
          </a:prstGeom>
          <a:solidFill>
            <a:schemeClr val="accent2"/>
          </a:solidFill>
          <a:ln w="28575" cap="flat" cmpd="sng">
            <a:solidFill>
              <a:schemeClr val="lt1"/>
            </a:solidFill>
            <a:prstDash val="solid"/>
            <a:round/>
            <a:headEnd type="none" w="sm" len="sm"/>
            <a:tailEnd type="none" w="sm" len="sm"/>
          </a:ln>
          <a:effectLst>
            <a:outerShdw blurRad="100013" dist="1905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2"/>
          <p:cNvSpPr txBox="1">
            <a:spLocks noGrp="1"/>
          </p:cNvSpPr>
          <p:nvPr>
            <p:ph type="title"/>
          </p:nvPr>
        </p:nvSpPr>
        <p:spPr>
          <a:xfrm>
            <a:off x="707830" y="14411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3500"/>
              <a:t>Background</a:t>
            </a:r>
          </a:p>
        </p:txBody>
      </p:sp>
      <p:sp>
        <p:nvSpPr>
          <p:cNvPr id="576" name="Google Shape;576;p52"/>
          <p:cNvSpPr txBox="1">
            <a:spLocks noGrp="1"/>
          </p:cNvSpPr>
          <p:nvPr>
            <p:ph type="subTitle" idx="1"/>
          </p:nvPr>
        </p:nvSpPr>
        <p:spPr>
          <a:xfrm>
            <a:off x="680533" y="1769744"/>
            <a:ext cx="3432300" cy="657209"/>
          </a:xfrm>
          <a:prstGeom prst="rect">
            <a:avLst/>
          </a:prstGeom>
        </p:spPr>
        <p:txBody>
          <a:bodyPr spcFirstLastPara="1" wrap="square" lIns="91425" tIns="91425" rIns="91425" bIns="91425" anchor="b" anchorCtr="0">
            <a:noAutofit/>
          </a:bodyPr>
          <a:lstStyle/>
          <a:p>
            <a:pPr marL="0" lvl="0" indent="0"/>
            <a:r>
              <a:rPr lang="en-GB"/>
              <a:t>Motivation</a:t>
            </a:r>
            <a:endParaRPr/>
          </a:p>
        </p:txBody>
      </p:sp>
      <p:sp>
        <p:nvSpPr>
          <p:cNvPr id="578" name="Google Shape;578;p52"/>
          <p:cNvSpPr txBox="1">
            <a:spLocks noGrp="1"/>
          </p:cNvSpPr>
          <p:nvPr>
            <p:ph type="subTitle" idx="3"/>
          </p:nvPr>
        </p:nvSpPr>
        <p:spPr>
          <a:xfrm>
            <a:off x="680533" y="2470030"/>
            <a:ext cx="3550282" cy="1361823"/>
          </a:xfrm>
          <a:prstGeom prst="rect">
            <a:avLst/>
          </a:prstGeom>
        </p:spPr>
        <p:txBody>
          <a:bodyPr spcFirstLastPara="1" wrap="square" lIns="91425" tIns="91425" rIns="91425" bIns="91425" anchor="t" anchorCtr="0">
            <a:noAutofit/>
          </a:bodyPr>
          <a:lstStyle/>
          <a:p>
            <a:pPr marL="285750" lvl="0" indent="-285750" algn="l">
              <a:spcAft>
                <a:spcPts val="1200"/>
              </a:spcAft>
              <a:buFont typeface="Arial" panose="020B0604020202020204" pitchFamily="34" charset="0"/>
              <a:buChar char="•"/>
            </a:pPr>
            <a:r>
              <a:rPr lang="en-GB" sz="1600">
                <a:solidFill>
                  <a:schemeClr val="bg1"/>
                </a:solidFill>
              </a:rPr>
              <a:t>Jula wants to make easy money</a:t>
            </a:r>
          </a:p>
          <a:p>
            <a:pPr marL="285750" lvl="0" indent="-285750" algn="l">
              <a:spcAft>
                <a:spcPts val="1200"/>
              </a:spcAft>
              <a:buFont typeface="Arial" panose="020B0604020202020204" pitchFamily="34" charset="0"/>
              <a:buChar char="•"/>
            </a:pPr>
            <a:r>
              <a:rPr lang="en-GB" sz="1600">
                <a:solidFill>
                  <a:schemeClr val="bg1"/>
                </a:solidFill>
              </a:rPr>
              <a:t>Heard about the darker side of the Internet</a:t>
            </a:r>
          </a:p>
          <a:p>
            <a:pPr marL="285750" indent="-285750" algn="l">
              <a:spcAft>
                <a:spcPts val="1200"/>
              </a:spcAft>
              <a:buFont typeface="Arial" panose="020B0604020202020204" pitchFamily="34" charset="0"/>
              <a:buChar char="•"/>
            </a:pPr>
            <a:r>
              <a:rPr lang="en-GB" sz="1600">
                <a:solidFill>
                  <a:schemeClr val="bg1"/>
                </a:solidFill>
              </a:rPr>
              <a:t>Investigate Deep Learning to see what she can do</a:t>
            </a:r>
          </a:p>
          <a:p>
            <a:pPr marL="285750" lvl="0" indent="-285750" algn="l">
              <a:spcAft>
                <a:spcPts val="1200"/>
              </a:spcAft>
              <a:buFont typeface="Arial" panose="020B0604020202020204" pitchFamily="34" charset="0"/>
              <a:buChar char="•"/>
            </a:pPr>
            <a:r>
              <a:rPr lang="en-GB" sz="1600">
                <a:solidFill>
                  <a:schemeClr val="bg1"/>
                </a:solidFill>
              </a:rPr>
              <a:t>Privacy Conscious</a:t>
            </a:r>
          </a:p>
        </p:txBody>
      </p:sp>
      <p:sp>
        <p:nvSpPr>
          <p:cNvPr id="580" name="Google Shape;580;p52"/>
          <p:cNvSpPr/>
          <p:nvPr/>
        </p:nvSpPr>
        <p:spPr>
          <a:xfrm>
            <a:off x="1352100" y="758310"/>
            <a:ext cx="6439800" cy="19800"/>
          </a:xfrm>
          <a:prstGeom prst="rect">
            <a:avLst/>
          </a:prstGeom>
          <a:gradFill>
            <a:gsLst>
              <a:gs pos="0">
                <a:srgbClr val="FFFFFF">
                  <a:alpha val="0"/>
                </a:srgbClr>
              </a:gs>
              <a:gs pos="11000">
                <a:srgbClr val="FFFFFF">
                  <a:alpha val="0"/>
                </a:srgbClr>
              </a:gs>
              <a:gs pos="48000">
                <a:srgbClr val="8CFFFF"/>
              </a:gs>
              <a:gs pos="92000">
                <a:srgbClr val="FFFFFF">
                  <a:alpha val="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2"/>
          <p:cNvSpPr/>
          <p:nvPr/>
        </p:nvSpPr>
        <p:spPr>
          <a:xfrm>
            <a:off x="1315184" y="2342444"/>
            <a:ext cx="2163000" cy="45719"/>
          </a:xfrm>
          <a:prstGeom prst="rect">
            <a:avLst/>
          </a:prstGeom>
          <a:gradFill>
            <a:gsLst>
              <a:gs pos="0">
                <a:srgbClr val="FFFFFF">
                  <a:alpha val="0"/>
                </a:srgbClr>
              </a:gs>
              <a:gs pos="11000">
                <a:srgbClr val="FFFFFF">
                  <a:alpha val="0"/>
                </a:srgbClr>
              </a:gs>
              <a:gs pos="48000">
                <a:srgbClr val="8CFFFF"/>
              </a:gs>
              <a:gs pos="92000">
                <a:srgbClr val="FFFFFF">
                  <a:alpha val="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a:extLst>
              <a:ext uri="{FF2B5EF4-FFF2-40B4-BE49-F238E27FC236}">
                <a16:creationId xmlns:a16="http://schemas.microsoft.com/office/drawing/2014/main" id="{341E8F56-E115-E1B1-CD8A-09D8C8C2D4A4}"/>
              </a:ext>
            </a:extLst>
          </p:cNvPr>
          <p:cNvPicPr>
            <a:picLocks noChangeAspect="1" noChangeArrowheads="1"/>
          </p:cNvPicPr>
          <p:nvPr/>
        </p:nvPicPr>
        <p:blipFill>
          <a:blip r:embed="rId3"/>
          <a:srcRect/>
          <a:stretch/>
        </p:blipFill>
        <p:spPr bwMode="auto">
          <a:xfrm>
            <a:off x="2050218" y="1029159"/>
            <a:ext cx="689286" cy="689286"/>
          </a:xfrm>
          <a:prstGeom prst="rect">
            <a:avLst/>
          </a:prstGeom>
          <a:noFill/>
          <a:extLst>
            <a:ext uri="{909E8E84-426E-40DD-AFC4-6F175D3DCCD1}">
              <a14:hiddenFill xmlns:a14="http://schemas.microsoft.com/office/drawing/2010/main">
                <a:solidFill>
                  <a:srgbClr val="FFFFFF"/>
                </a:solidFill>
              </a14:hiddenFill>
            </a:ext>
          </a:extLst>
        </p:spPr>
      </p:pic>
      <p:sp>
        <p:nvSpPr>
          <p:cNvPr id="49" name="Google Shape;571;p52">
            <a:extLst>
              <a:ext uri="{FF2B5EF4-FFF2-40B4-BE49-F238E27FC236}">
                <a16:creationId xmlns:a16="http://schemas.microsoft.com/office/drawing/2014/main" id="{829FAFD0-AC06-D490-4120-E09A51FD9A01}"/>
              </a:ext>
            </a:extLst>
          </p:cNvPr>
          <p:cNvSpPr/>
          <p:nvPr/>
        </p:nvSpPr>
        <p:spPr>
          <a:xfrm>
            <a:off x="4747484" y="1536192"/>
            <a:ext cx="4007896" cy="3463192"/>
          </a:xfrm>
          <a:custGeom>
            <a:avLst/>
            <a:gdLst/>
            <a:ahLst/>
            <a:cxnLst/>
            <a:rect l="l" t="t" r="r" b="b"/>
            <a:pathLst>
              <a:path w="74562" h="17119" extrusionOk="0">
                <a:moveTo>
                  <a:pt x="0" y="0"/>
                </a:moveTo>
                <a:lnTo>
                  <a:pt x="74561" y="0"/>
                </a:lnTo>
                <a:lnTo>
                  <a:pt x="74561" y="17118"/>
                </a:lnTo>
                <a:lnTo>
                  <a:pt x="0" y="17118"/>
                </a:lnTo>
                <a:close/>
              </a:path>
            </a:pathLst>
          </a:custGeom>
          <a:noFill/>
          <a:ln w="28575" cap="flat" cmpd="sng">
            <a:solidFill>
              <a:schemeClr val="tx2">
                <a:lumMod val="20000"/>
                <a:lumOff val="80000"/>
              </a:schemeClr>
            </a:solidFill>
            <a:prstDash val="solid"/>
            <a:round/>
            <a:headEnd type="none" w="sm" len="sm"/>
            <a:tailEnd type="none" w="sm" len="sm"/>
          </a:ln>
          <a:effectLst>
            <a:outerShdw blurRad="114300" dist="1905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74;p52">
            <a:extLst>
              <a:ext uri="{FF2B5EF4-FFF2-40B4-BE49-F238E27FC236}">
                <a16:creationId xmlns:a16="http://schemas.microsoft.com/office/drawing/2014/main" id="{5567D899-B037-5DEE-312A-3A279A2D67C3}"/>
              </a:ext>
            </a:extLst>
          </p:cNvPr>
          <p:cNvSpPr/>
          <p:nvPr/>
        </p:nvSpPr>
        <p:spPr>
          <a:xfrm>
            <a:off x="6234208" y="922457"/>
            <a:ext cx="910500" cy="910500"/>
          </a:xfrm>
          <a:prstGeom prst="ellipse">
            <a:avLst/>
          </a:prstGeom>
          <a:solidFill>
            <a:schemeClr val="accent2"/>
          </a:solidFill>
          <a:ln w="28575" cap="flat" cmpd="sng">
            <a:solidFill>
              <a:schemeClr val="lt1"/>
            </a:solidFill>
            <a:prstDash val="solid"/>
            <a:round/>
            <a:headEnd type="none" w="sm" len="sm"/>
            <a:tailEnd type="none" w="sm" len="sm"/>
          </a:ln>
          <a:effectLst>
            <a:outerShdw blurRad="100013" dist="1905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 name="Group 513">
            <a:extLst>
              <a:ext uri="{FF2B5EF4-FFF2-40B4-BE49-F238E27FC236}">
                <a16:creationId xmlns:a16="http://schemas.microsoft.com/office/drawing/2014/main" id="{0657D37F-F0FD-54B8-00B5-15AD3664E543}"/>
              </a:ext>
            </a:extLst>
          </p:cNvPr>
          <p:cNvGrpSpPr/>
          <p:nvPr/>
        </p:nvGrpSpPr>
        <p:grpSpPr>
          <a:xfrm>
            <a:off x="4973308" y="1727410"/>
            <a:ext cx="3658043" cy="1965495"/>
            <a:chOff x="4973308" y="1818850"/>
            <a:chExt cx="3658043" cy="1965495"/>
          </a:xfrm>
        </p:grpSpPr>
        <p:sp>
          <p:nvSpPr>
            <p:cNvPr id="53" name="Google Shape;576;p52">
              <a:extLst>
                <a:ext uri="{FF2B5EF4-FFF2-40B4-BE49-F238E27FC236}">
                  <a16:creationId xmlns:a16="http://schemas.microsoft.com/office/drawing/2014/main" id="{A0BC72D5-2D4B-87DE-2490-6F686106F930}"/>
                </a:ext>
              </a:extLst>
            </p:cNvPr>
            <p:cNvSpPr txBox="1">
              <a:spLocks/>
            </p:cNvSpPr>
            <p:nvPr/>
          </p:nvSpPr>
          <p:spPr>
            <a:xfrm>
              <a:off x="4973308" y="1818850"/>
              <a:ext cx="3432300" cy="6572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2500"/>
                <a:buFont typeface="Bebas Neue"/>
                <a:buNone/>
                <a:defRPr sz="2200" b="1" i="0" u="none" strike="noStrike" cap="none">
                  <a:solidFill>
                    <a:schemeClr val="lt1"/>
                  </a:solidFill>
                  <a:latin typeface="Kodchasan"/>
                  <a:ea typeface="Kodchasan"/>
                  <a:cs typeface="Kodchasan"/>
                  <a:sym typeface="Kodchasan"/>
                </a:defRPr>
              </a:lvl1pPr>
              <a:lvl2pPr marL="914400" marR="0" lvl="1" indent="-317500"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lt1"/>
                </a:buClr>
                <a:buSzPts val="2500"/>
                <a:buFont typeface="Bebas Neue"/>
                <a:buNone/>
                <a:defRPr sz="2500" b="0" i="0" u="none" strike="noStrike" cap="none">
                  <a:solidFill>
                    <a:schemeClr val="lt1"/>
                  </a:solidFill>
                  <a:latin typeface="Bebas Neue"/>
                  <a:ea typeface="Bebas Neue"/>
                  <a:cs typeface="Bebas Neue"/>
                  <a:sym typeface="Bebas Neue"/>
                </a:defRPr>
              </a:lvl9pPr>
            </a:lstStyle>
            <a:p>
              <a:pPr marL="0" indent="0"/>
              <a:r>
                <a:rPr lang="en-GB"/>
                <a:t>Goals</a:t>
              </a:r>
            </a:p>
          </p:txBody>
        </p:sp>
        <p:sp>
          <p:nvSpPr>
            <p:cNvPr id="54" name="Google Shape;578;p52">
              <a:extLst>
                <a:ext uri="{FF2B5EF4-FFF2-40B4-BE49-F238E27FC236}">
                  <a16:creationId xmlns:a16="http://schemas.microsoft.com/office/drawing/2014/main" id="{8852D1EB-1FB3-4D73-8EAC-36DD82793565}"/>
                </a:ext>
              </a:extLst>
            </p:cNvPr>
            <p:cNvSpPr txBox="1">
              <a:spLocks/>
            </p:cNvSpPr>
            <p:nvPr/>
          </p:nvSpPr>
          <p:spPr>
            <a:xfrm>
              <a:off x="5039716" y="2470375"/>
              <a:ext cx="3591635" cy="13139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1pPr>
              <a:lvl2pPr marL="914400" marR="0" lvl="1" indent="-317500" algn="ctr"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2pPr>
              <a:lvl3pPr marL="1371600" marR="0" lvl="2" indent="-317500" algn="ctr"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3pPr>
              <a:lvl4pPr marL="1828800" marR="0" lvl="3" indent="-317500" algn="ctr"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4pPr>
              <a:lvl5pPr marL="2286000" marR="0" lvl="4" indent="-317500" algn="ctr"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5pPr>
              <a:lvl6pPr marL="2743200" marR="0" lvl="5" indent="-317500" algn="ctr"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6pPr>
              <a:lvl7pPr marL="3200400" marR="0" lvl="6" indent="-317500" algn="ctr"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7pPr>
              <a:lvl8pPr marL="3657600" marR="0" lvl="7" indent="-317500" algn="ctr"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8pPr>
              <a:lvl9pPr marL="4114800" marR="0" lvl="8" indent="-317500" algn="ctr"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9pPr>
            </a:lstStyle>
            <a:p>
              <a:pPr marL="285750" indent="-285750" algn="l">
                <a:spcAft>
                  <a:spcPts val="1200"/>
                </a:spcAft>
                <a:buFont typeface="Arial" panose="020B0604020202020204" pitchFamily="34" charset="0"/>
                <a:buChar char="•"/>
              </a:pPr>
              <a:r>
                <a:rPr lang="en-GB" sz="1600">
                  <a:solidFill>
                    <a:schemeClr val="bg1"/>
                  </a:solidFill>
                </a:rPr>
                <a:t>Sell fake texts online to business owners for various use cases</a:t>
              </a:r>
            </a:p>
            <a:p>
              <a:pPr marL="285750" indent="-285750" algn="l">
                <a:spcAft>
                  <a:spcPts val="1200"/>
                </a:spcAft>
                <a:buFont typeface="Arial" panose="020B0604020202020204" pitchFamily="34" charset="0"/>
                <a:buChar char="•"/>
              </a:pPr>
              <a:r>
                <a:rPr lang="en-GB" sz="1600">
                  <a:solidFill>
                    <a:schemeClr val="bg1"/>
                  </a:solidFill>
                </a:rPr>
                <a:t>Provide all types of fake data (profile, reviews, blog posts, comments, songs, news…)</a:t>
              </a:r>
            </a:p>
          </p:txBody>
        </p:sp>
        <p:sp>
          <p:nvSpPr>
            <p:cNvPr id="55" name="Google Shape;581;p52">
              <a:extLst>
                <a:ext uri="{FF2B5EF4-FFF2-40B4-BE49-F238E27FC236}">
                  <a16:creationId xmlns:a16="http://schemas.microsoft.com/office/drawing/2014/main" id="{EF39F473-B967-B840-9CAC-C905E84D21F6}"/>
                </a:ext>
              </a:extLst>
            </p:cNvPr>
            <p:cNvSpPr/>
            <p:nvPr/>
          </p:nvSpPr>
          <p:spPr>
            <a:xfrm>
              <a:off x="5607959" y="2391550"/>
              <a:ext cx="2163000" cy="45719"/>
            </a:xfrm>
            <a:prstGeom prst="rect">
              <a:avLst/>
            </a:prstGeom>
            <a:gradFill>
              <a:gsLst>
                <a:gs pos="0">
                  <a:srgbClr val="FFFFFF">
                    <a:alpha val="0"/>
                  </a:srgbClr>
                </a:gs>
                <a:gs pos="11000">
                  <a:srgbClr val="FFFFFF">
                    <a:alpha val="0"/>
                  </a:srgbClr>
                </a:gs>
                <a:gs pos="48000">
                  <a:srgbClr val="8CFFFF"/>
                </a:gs>
                <a:gs pos="92000">
                  <a:srgbClr val="FFFFFF">
                    <a:alpha val="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8" name="Picture 4">
            <a:extLst>
              <a:ext uri="{FF2B5EF4-FFF2-40B4-BE49-F238E27FC236}">
                <a16:creationId xmlns:a16="http://schemas.microsoft.com/office/drawing/2014/main" id="{ACE9766E-EDE3-A1BE-949F-EB81DEFB2736}"/>
              </a:ext>
            </a:extLst>
          </p:cNvPr>
          <p:cNvPicPr>
            <a:picLocks noChangeAspect="1" noChangeArrowheads="1"/>
          </p:cNvPicPr>
          <p:nvPr/>
        </p:nvPicPr>
        <p:blipFill>
          <a:blip r:embed="rId4"/>
          <a:srcRect/>
          <a:stretch/>
        </p:blipFill>
        <p:spPr bwMode="auto">
          <a:xfrm>
            <a:off x="6398017" y="1086017"/>
            <a:ext cx="588824" cy="58882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B2EC3DA3-CBC6-FE76-1F88-4828A6A2D9D2}"/>
              </a:ext>
            </a:extLst>
          </p:cNvPr>
          <p:cNvGrpSpPr/>
          <p:nvPr/>
        </p:nvGrpSpPr>
        <p:grpSpPr>
          <a:xfrm>
            <a:off x="5144144" y="4006280"/>
            <a:ext cx="3297264" cy="757819"/>
            <a:chOff x="3908723" y="1710283"/>
            <a:chExt cx="6698733" cy="1552619"/>
          </a:xfrm>
        </p:grpSpPr>
        <p:sp>
          <p:nvSpPr>
            <p:cNvPr id="88" name="Rectangle 87">
              <a:extLst>
                <a:ext uri="{FF2B5EF4-FFF2-40B4-BE49-F238E27FC236}">
                  <a16:creationId xmlns:a16="http://schemas.microsoft.com/office/drawing/2014/main" id="{98D41B30-5312-4C0A-8DD1-3562FF82088E}"/>
                </a:ext>
              </a:extLst>
            </p:cNvPr>
            <p:cNvSpPr/>
            <p:nvPr/>
          </p:nvSpPr>
          <p:spPr>
            <a:xfrm>
              <a:off x="5607959" y="2296590"/>
              <a:ext cx="3161164" cy="569913"/>
            </a:xfrm>
            <a:prstGeom prst="rect">
              <a:avLst/>
            </a:prstGeom>
            <a:solidFill>
              <a:schemeClr val="accent1">
                <a:lumMod val="40000"/>
                <a:lumOff val="60000"/>
              </a:schemeClr>
            </a:solidFill>
            <a:ln w="2540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5" name="Group 4">
              <a:extLst>
                <a:ext uri="{FF2B5EF4-FFF2-40B4-BE49-F238E27FC236}">
                  <a16:creationId xmlns:a16="http://schemas.microsoft.com/office/drawing/2014/main" id="{6605AEA2-6867-BF28-C9FE-6C0811215238}"/>
                </a:ext>
              </a:extLst>
            </p:cNvPr>
            <p:cNvGrpSpPr/>
            <p:nvPr/>
          </p:nvGrpSpPr>
          <p:grpSpPr>
            <a:xfrm>
              <a:off x="3908723" y="1710283"/>
              <a:ext cx="6698733" cy="1552619"/>
              <a:chOff x="3908723" y="1710283"/>
              <a:chExt cx="6698733" cy="1552619"/>
            </a:xfrm>
          </p:grpSpPr>
          <p:grpSp>
            <p:nvGrpSpPr>
              <p:cNvPr id="92" name="Group 91">
                <a:extLst>
                  <a:ext uri="{FF2B5EF4-FFF2-40B4-BE49-F238E27FC236}">
                    <a16:creationId xmlns:a16="http://schemas.microsoft.com/office/drawing/2014/main" id="{D7AA1DE8-BE33-40B9-BA35-14BA33A5D3FA}"/>
                  </a:ext>
                </a:extLst>
              </p:cNvPr>
              <p:cNvGrpSpPr/>
              <p:nvPr/>
            </p:nvGrpSpPr>
            <p:grpSpPr>
              <a:xfrm>
                <a:off x="7967753" y="1710283"/>
                <a:ext cx="2639703" cy="1422226"/>
                <a:chOff x="9358011" y="1415367"/>
                <a:chExt cx="2639703" cy="1422226"/>
              </a:xfrm>
              <a:solidFill>
                <a:schemeClr val="bg2">
                  <a:lumMod val="40000"/>
                  <a:lumOff val="60000"/>
                </a:schemeClr>
              </a:solidFill>
            </p:grpSpPr>
            <p:sp>
              <p:nvSpPr>
                <p:cNvPr id="94" name="Freeform 5">
                  <a:extLst>
                    <a:ext uri="{FF2B5EF4-FFF2-40B4-BE49-F238E27FC236}">
                      <a16:creationId xmlns:a16="http://schemas.microsoft.com/office/drawing/2014/main" id="{6549A368-2092-4CEF-8F9D-30D8F0EEF398}"/>
                    </a:ext>
                  </a:extLst>
                </p:cNvPr>
                <p:cNvSpPr>
                  <a:spLocks noChangeAspect="1"/>
                </p:cNvSpPr>
                <p:nvPr/>
              </p:nvSpPr>
              <p:spPr>
                <a:xfrm flipH="1">
                  <a:off x="9358011" y="1415367"/>
                  <a:ext cx="2639703" cy="1422226"/>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gr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1">
                    <a:solidFill>
                      <a:schemeClr val="tx1"/>
                    </a:solidFill>
                  </a:endParaRPr>
                </a:p>
              </p:txBody>
            </p:sp>
            <p:sp>
              <p:nvSpPr>
                <p:cNvPr id="95" name="Rounded Rectangle 8">
                  <a:extLst>
                    <a:ext uri="{FF2B5EF4-FFF2-40B4-BE49-F238E27FC236}">
                      <a16:creationId xmlns:a16="http://schemas.microsoft.com/office/drawing/2014/main" id="{1D054779-EB1F-4CF2-960C-631205DC0244}"/>
                    </a:ext>
                  </a:extLst>
                </p:cNvPr>
                <p:cNvSpPr/>
                <p:nvPr/>
              </p:nvSpPr>
              <p:spPr>
                <a:xfrm>
                  <a:off x="10358397" y="1767890"/>
                  <a:ext cx="306167" cy="306132"/>
                </a:xfrm>
                <a:custGeom>
                  <a:avLst/>
                  <a:gdLst>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688485 w 3888432"/>
                    <a:gd name="connsiteY5" fmla="*/ 147563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2688485 w 3888432"/>
                    <a:gd name="connsiteY17" fmla="*/ 1475633 h 3960440"/>
                    <a:gd name="connsiteX18" fmla="*/ 878058 w 3888432"/>
                    <a:gd name="connsiteY18" fmla="*/ 648072 h 3960440"/>
                    <a:gd name="connsiteX19" fmla="*/ 554477 w 3888432"/>
                    <a:gd name="connsiteY19" fmla="*/ 971653 h 3960440"/>
                    <a:gd name="connsiteX20" fmla="*/ 878058 w 3888432"/>
                    <a:gd name="connsiteY20" fmla="*/ 1295234 h 3960440"/>
                    <a:gd name="connsiteX21" fmla="*/ 1201639 w 3888432"/>
                    <a:gd name="connsiteY21" fmla="*/ 971653 h 3960440"/>
                    <a:gd name="connsiteX22" fmla="*/ 878058 w 3888432"/>
                    <a:gd name="connsiteY22" fmla="*/ 648072 h 3960440"/>
                    <a:gd name="connsiteX23" fmla="*/ 333511 w 3888432"/>
                    <a:gd name="connsiteY23" fmla="*/ 0 h 3960440"/>
                    <a:gd name="connsiteX24" fmla="*/ 3554921 w 3888432"/>
                    <a:gd name="connsiteY24" fmla="*/ 0 h 3960440"/>
                    <a:gd name="connsiteX25" fmla="*/ 3888432 w 3888432"/>
                    <a:gd name="connsiteY25" fmla="*/ 333511 h 3960440"/>
                    <a:gd name="connsiteX26" fmla="*/ 3888432 w 3888432"/>
                    <a:gd name="connsiteY26" fmla="*/ 3626929 h 3960440"/>
                    <a:gd name="connsiteX27" fmla="*/ 3554921 w 3888432"/>
                    <a:gd name="connsiteY27" fmla="*/ 3960440 h 3960440"/>
                    <a:gd name="connsiteX28" fmla="*/ 333511 w 3888432"/>
                    <a:gd name="connsiteY28" fmla="*/ 3960440 h 3960440"/>
                    <a:gd name="connsiteX29" fmla="*/ 0 w 3888432"/>
                    <a:gd name="connsiteY29" fmla="*/ 3626929 h 3960440"/>
                    <a:gd name="connsiteX30" fmla="*/ 0 w 3888432"/>
                    <a:gd name="connsiteY30" fmla="*/ 333511 h 3960440"/>
                    <a:gd name="connsiteX31" fmla="*/ 333511 w 3888432"/>
                    <a:gd name="connsiteY31"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88432" h="3960440">
                      <a:moveTo>
                        <a:pt x="554477" y="1512168"/>
                      </a:moveTo>
                      <a:lnTo>
                        <a:pt x="554477" y="3312368"/>
                      </a:lnTo>
                      <a:lnTo>
                        <a:pt x="1201638" y="3312368"/>
                      </a:lnTo>
                      <a:lnTo>
                        <a:pt x="1201638" y="1512168"/>
                      </a:lnTo>
                      <a:lnTo>
                        <a:pt x="554477" y="1512168"/>
                      </a:lnTo>
                      <a:close/>
                      <a:moveTo>
                        <a:pt x="2840340" y="1479943"/>
                      </a:moveTo>
                      <a:cubicBezTo>
                        <a:pt x="2293254" y="1484797"/>
                        <a:pt x="2254084" y="1780470"/>
                        <a:pt x="2136833" y="1785510"/>
                      </a:cubicBezTo>
                      <a:lnTo>
                        <a:pt x="2136833" y="1510185"/>
                      </a:lnTo>
                      <a:lnTo>
                        <a:pt x="1489672" y="1510185"/>
                      </a:lnTo>
                      <a:lnTo>
                        <a:pt x="1489672" y="3310385"/>
                      </a:lnTo>
                      <a:lnTo>
                        <a:pt x="2136833" y="3310385"/>
                      </a:lnTo>
                      <a:cubicBezTo>
                        <a:pt x="2140283" y="2925445"/>
                        <a:pt x="2133383" y="2560917"/>
                        <a:pt x="2147184" y="2155564"/>
                      </a:cubicBezTo>
                      <a:cubicBezTo>
                        <a:pt x="2187272" y="1842063"/>
                        <a:pt x="2668986" y="1938990"/>
                        <a:pt x="2673919" y="2138897"/>
                      </a:cubicBezTo>
                      <a:lnTo>
                        <a:pt x="2679688" y="3312366"/>
                      </a:lnTo>
                      <a:lnTo>
                        <a:pt x="3326849" y="3312366"/>
                      </a:lnTo>
                      <a:cubicBezTo>
                        <a:pt x="3329155" y="2917782"/>
                        <a:pt x="3331462" y="2523197"/>
                        <a:pt x="3333768" y="2128613"/>
                      </a:cubicBezTo>
                      <a:cubicBezTo>
                        <a:pt x="3339026" y="1942962"/>
                        <a:pt x="3184753" y="1475890"/>
                        <a:pt x="2840340" y="1479943"/>
                      </a:cubicBezTo>
                      <a:close/>
                      <a:moveTo>
                        <a:pt x="878058" y="648072"/>
                      </a:moveTo>
                      <a:cubicBezTo>
                        <a:pt x="699349" y="648072"/>
                        <a:pt x="554477" y="792944"/>
                        <a:pt x="554477" y="971653"/>
                      </a:cubicBezTo>
                      <a:cubicBezTo>
                        <a:pt x="554477" y="1150362"/>
                        <a:pt x="699349" y="1295234"/>
                        <a:pt x="878058" y="1295234"/>
                      </a:cubicBezTo>
                      <a:cubicBezTo>
                        <a:pt x="1056767" y="1295234"/>
                        <a:pt x="1201639" y="1150362"/>
                        <a:pt x="1201639" y="971653"/>
                      </a:cubicBezTo>
                      <a:cubicBezTo>
                        <a:pt x="1201639" y="792944"/>
                        <a:pt x="1056767" y="648072"/>
                        <a:pt x="878058" y="648072"/>
                      </a:cubicBezTo>
                      <a:close/>
                      <a:moveTo>
                        <a:pt x="333511" y="0"/>
                      </a:moveTo>
                      <a:lnTo>
                        <a:pt x="3554921" y="0"/>
                      </a:lnTo>
                      <a:cubicBezTo>
                        <a:pt x="3739114" y="0"/>
                        <a:pt x="3888432" y="149318"/>
                        <a:pt x="3888432" y="333511"/>
                      </a:cubicBezTo>
                      <a:lnTo>
                        <a:pt x="3888432" y="3626929"/>
                      </a:lnTo>
                      <a:cubicBezTo>
                        <a:pt x="3888432" y="3811122"/>
                        <a:pt x="3739114" y="3960440"/>
                        <a:pt x="3554921" y="3960440"/>
                      </a:cubicBezTo>
                      <a:lnTo>
                        <a:pt x="333511" y="3960440"/>
                      </a:lnTo>
                      <a:cubicBezTo>
                        <a:pt x="149318" y="3960440"/>
                        <a:pt x="0" y="3811122"/>
                        <a:pt x="0" y="3626929"/>
                      </a:cubicBezTo>
                      <a:lnTo>
                        <a:pt x="0" y="333511"/>
                      </a:lnTo>
                      <a:cubicBezTo>
                        <a:pt x="0" y="149318"/>
                        <a:pt x="149318" y="0"/>
                        <a:pt x="33351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solidFill>
                      <a:schemeClr val="tx1"/>
                    </a:solidFill>
                  </a:endParaRPr>
                </a:p>
              </p:txBody>
            </p:sp>
            <p:sp>
              <p:nvSpPr>
                <p:cNvPr id="96" name="Rounded Rectangle 2">
                  <a:extLst>
                    <a:ext uri="{FF2B5EF4-FFF2-40B4-BE49-F238E27FC236}">
                      <a16:creationId xmlns:a16="http://schemas.microsoft.com/office/drawing/2014/main" id="{013023E2-46AB-45FE-850B-6A30B7F4FBC1}"/>
                    </a:ext>
                  </a:extLst>
                </p:cNvPr>
                <p:cNvSpPr/>
                <p:nvPr/>
              </p:nvSpPr>
              <p:spPr>
                <a:xfrm>
                  <a:off x="11255460" y="2244705"/>
                  <a:ext cx="306132" cy="306132"/>
                </a:xfrm>
                <a:custGeom>
                  <a:avLst/>
                  <a:gdLst>
                    <a:gd name="connsiteX0" fmla="*/ 3160999 w 3960000"/>
                    <a:gd name="connsiteY0" fmla="*/ 1374274 h 3960000"/>
                    <a:gd name="connsiteX1" fmla="*/ 3155132 w 3960000"/>
                    <a:gd name="connsiteY1" fmla="*/ 1419362 h 3960000"/>
                    <a:gd name="connsiteX2" fmla="*/ 3155131 w 3960000"/>
                    <a:gd name="connsiteY2" fmla="*/ 1419362 h 3960000"/>
                    <a:gd name="connsiteX3" fmla="*/ 3160999 w 3960000"/>
                    <a:gd name="connsiteY3" fmla="*/ 1374274 h 3960000"/>
                    <a:gd name="connsiteX4" fmla="*/ 2538382 w 3960000"/>
                    <a:gd name="connsiteY4" fmla="*/ 802616 h 3960000"/>
                    <a:gd name="connsiteX5" fmla="*/ 1921633 w 3960000"/>
                    <a:gd name="connsiteY5" fmla="*/ 1419365 h 3960000"/>
                    <a:gd name="connsiteX6" fmla="*/ 1942445 w 3960000"/>
                    <a:gd name="connsiteY6" fmla="*/ 1570340 h 3960000"/>
                    <a:gd name="connsiteX7" fmla="*/ 752016 w 3960000"/>
                    <a:gd name="connsiteY7" fmla="*/ 931012 h 3960000"/>
                    <a:gd name="connsiteX8" fmla="*/ 934030 w 3960000"/>
                    <a:gd name="connsiteY8" fmla="*/ 1745738 h 3960000"/>
                    <a:gd name="connsiteX9" fmla="*/ 665343 w 3960000"/>
                    <a:gd name="connsiteY9" fmla="*/ 1650397 h 3960000"/>
                    <a:gd name="connsiteX10" fmla="*/ 1111709 w 3960000"/>
                    <a:gd name="connsiteY10" fmla="*/ 2257108 h 3960000"/>
                    <a:gd name="connsiteX11" fmla="*/ 856023 w 3960000"/>
                    <a:gd name="connsiteY11" fmla="*/ 2244108 h 3960000"/>
                    <a:gd name="connsiteX12" fmla="*/ 1402064 w 3960000"/>
                    <a:gd name="connsiteY12" fmla="*/ 2660137 h 3960000"/>
                    <a:gd name="connsiteX13" fmla="*/ 552668 w 3960000"/>
                    <a:gd name="connsiteY13" fmla="*/ 2902822 h 3960000"/>
                    <a:gd name="connsiteX14" fmla="*/ 1978439 w 3960000"/>
                    <a:gd name="connsiteY14" fmla="*/ 3093502 h 3960000"/>
                    <a:gd name="connsiteX15" fmla="*/ 3053184 w 3960000"/>
                    <a:gd name="connsiteY15" fmla="*/ 2031759 h 3960000"/>
                    <a:gd name="connsiteX16" fmla="*/ 3155131 w 3960000"/>
                    <a:gd name="connsiteY16" fmla="*/ 1419365 h 3960000"/>
                    <a:gd name="connsiteX17" fmla="*/ 3207849 w 3960000"/>
                    <a:gd name="connsiteY17" fmla="*/ 1493166 h 3960000"/>
                    <a:gd name="connsiteX18" fmla="*/ 3407333 w 3960000"/>
                    <a:gd name="connsiteY18" fmla="*/ 1117847 h 3960000"/>
                    <a:gd name="connsiteX19" fmla="*/ 3108461 w 3960000"/>
                    <a:gd name="connsiteY19" fmla="*/ 1185086 h 3960000"/>
                    <a:gd name="connsiteX20" fmla="*/ 3334650 w 3960000"/>
                    <a:gd name="connsiteY20" fmla="*/ 883134 h 3960000"/>
                    <a:gd name="connsiteX21" fmla="*/ 2995677 w 3960000"/>
                    <a:gd name="connsiteY21" fmla="*/ 1008938 h 3960000"/>
                    <a:gd name="connsiteX22" fmla="*/ 2538382 w 3960000"/>
                    <a:gd name="connsiteY22" fmla="*/ 802616 h 3960000"/>
                    <a:gd name="connsiteX23" fmla="*/ 308009 w 3960000"/>
                    <a:gd name="connsiteY23" fmla="*/ 0 h 3960000"/>
                    <a:gd name="connsiteX24" fmla="*/ 3651991 w 3960000"/>
                    <a:gd name="connsiteY24" fmla="*/ 0 h 3960000"/>
                    <a:gd name="connsiteX25" fmla="*/ 3960000 w 3960000"/>
                    <a:gd name="connsiteY25" fmla="*/ 308009 h 3960000"/>
                    <a:gd name="connsiteX26" fmla="*/ 3960000 w 3960000"/>
                    <a:gd name="connsiteY26" fmla="*/ 3651991 h 3960000"/>
                    <a:gd name="connsiteX27" fmla="*/ 3651991 w 3960000"/>
                    <a:gd name="connsiteY27" fmla="*/ 3960000 h 3960000"/>
                    <a:gd name="connsiteX28" fmla="*/ 308009 w 3960000"/>
                    <a:gd name="connsiteY28" fmla="*/ 3960000 h 3960000"/>
                    <a:gd name="connsiteX29" fmla="*/ 0 w 3960000"/>
                    <a:gd name="connsiteY29" fmla="*/ 3651991 h 3960000"/>
                    <a:gd name="connsiteX30" fmla="*/ 0 w 3960000"/>
                    <a:gd name="connsiteY30" fmla="*/ 308009 h 3960000"/>
                    <a:gd name="connsiteX31" fmla="*/ 308009 w 3960000"/>
                    <a:gd name="connsiteY31" fmla="*/ 0 h 3960000"/>
                    <a:gd name="connsiteX0" fmla="*/ 3160999 w 3960000"/>
                    <a:gd name="connsiteY0" fmla="*/ 1374274 h 3960000"/>
                    <a:gd name="connsiteX1" fmla="*/ 3155132 w 3960000"/>
                    <a:gd name="connsiteY1" fmla="*/ 1419362 h 3960000"/>
                    <a:gd name="connsiteX2" fmla="*/ 3155131 w 3960000"/>
                    <a:gd name="connsiteY2" fmla="*/ 1419362 h 3960000"/>
                    <a:gd name="connsiteX3" fmla="*/ 3160999 w 3960000"/>
                    <a:gd name="connsiteY3" fmla="*/ 1374274 h 3960000"/>
                    <a:gd name="connsiteX4" fmla="*/ 2538382 w 3960000"/>
                    <a:gd name="connsiteY4" fmla="*/ 802616 h 3960000"/>
                    <a:gd name="connsiteX5" fmla="*/ 1921633 w 3960000"/>
                    <a:gd name="connsiteY5" fmla="*/ 1419365 h 3960000"/>
                    <a:gd name="connsiteX6" fmla="*/ 1942445 w 3960000"/>
                    <a:gd name="connsiteY6" fmla="*/ 1570340 h 3960000"/>
                    <a:gd name="connsiteX7" fmla="*/ 752016 w 3960000"/>
                    <a:gd name="connsiteY7" fmla="*/ 931012 h 3960000"/>
                    <a:gd name="connsiteX8" fmla="*/ 934030 w 3960000"/>
                    <a:gd name="connsiteY8" fmla="*/ 1745738 h 3960000"/>
                    <a:gd name="connsiteX9" fmla="*/ 665343 w 3960000"/>
                    <a:gd name="connsiteY9" fmla="*/ 1650397 h 3960000"/>
                    <a:gd name="connsiteX10" fmla="*/ 1111709 w 3960000"/>
                    <a:gd name="connsiteY10" fmla="*/ 2257108 h 3960000"/>
                    <a:gd name="connsiteX11" fmla="*/ 856023 w 3960000"/>
                    <a:gd name="connsiteY11" fmla="*/ 2244108 h 3960000"/>
                    <a:gd name="connsiteX12" fmla="*/ 1402064 w 3960000"/>
                    <a:gd name="connsiteY12" fmla="*/ 2660137 h 3960000"/>
                    <a:gd name="connsiteX13" fmla="*/ 552668 w 3960000"/>
                    <a:gd name="connsiteY13" fmla="*/ 2902822 h 3960000"/>
                    <a:gd name="connsiteX14" fmla="*/ 1978439 w 3960000"/>
                    <a:gd name="connsiteY14" fmla="*/ 3093502 h 3960000"/>
                    <a:gd name="connsiteX15" fmla="*/ 3053184 w 3960000"/>
                    <a:gd name="connsiteY15" fmla="*/ 2031759 h 3960000"/>
                    <a:gd name="connsiteX16" fmla="*/ 3207849 w 3960000"/>
                    <a:gd name="connsiteY16" fmla="*/ 1493166 h 3960000"/>
                    <a:gd name="connsiteX17" fmla="*/ 3407333 w 3960000"/>
                    <a:gd name="connsiteY17" fmla="*/ 1117847 h 3960000"/>
                    <a:gd name="connsiteX18" fmla="*/ 3108461 w 3960000"/>
                    <a:gd name="connsiteY18" fmla="*/ 1185086 h 3960000"/>
                    <a:gd name="connsiteX19" fmla="*/ 3334650 w 3960000"/>
                    <a:gd name="connsiteY19" fmla="*/ 883134 h 3960000"/>
                    <a:gd name="connsiteX20" fmla="*/ 2995677 w 3960000"/>
                    <a:gd name="connsiteY20" fmla="*/ 1008938 h 3960000"/>
                    <a:gd name="connsiteX21" fmla="*/ 2538382 w 3960000"/>
                    <a:gd name="connsiteY21" fmla="*/ 802616 h 3960000"/>
                    <a:gd name="connsiteX22" fmla="*/ 308009 w 3960000"/>
                    <a:gd name="connsiteY22" fmla="*/ 0 h 3960000"/>
                    <a:gd name="connsiteX23" fmla="*/ 3651991 w 3960000"/>
                    <a:gd name="connsiteY23" fmla="*/ 0 h 3960000"/>
                    <a:gd name="connsiteX24" fmla="*/ 3960000 w 3960000"/>
                    <a:gd name="connsiteY24" fmla="*/ 308009 h 3960000"/>
                    <a:gd name="connsiteX25" fmla="*/ 3960000 w 3960000"/>
                    <a:gd name="connsiteY25" fmla="*/ 3651991 h 3960000"/>
                    <a:gd name="connsiteX26" fmla="*/ 3651991 w 3960000"/>
                    <a:gd name="connsiteY26" fmla="*/ 3960000 h 3960000"/>
                    <a:gd name="connsiteX27" fmla="*/ 308009 w 3960000"/>
                    <a:gd name="connsiteY27" fmla="*/ 3960000 h 3960000"/>
                    <a:gd name="connsiteX28" fmla="*/ 0 w 3960000"/>
                    <a:gd name="connsiteY28" fmla="*/ 3651991 h 3960000"/>
                    <a:gd name="connsiteX29" fmla="*/ 0 w 3960000"/>
                    <a:gd name="connsiteY29" fmla="*/ 308009 h 3960000"/>
                    <a:gd name="connsiteX30" fmla="*/ 308009 w 3960000"/>
                    <a:gd name="connsiteY30"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07333 w 3960000"/>
                    <a:gd name="connsiteY16" fmla="*/ 1117847 h 3960000"/>
                    <a:gd name="connsiteX17" fmla="*/ 3108461 w 3960000"/>
                    <a:gd name="connsiteY17" fmla="*/ 1185086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07333 w 3960000"/>
                    <a:gd name="connsiteY16" fmla="*/ 1117847 h 3960000"/>
                    <a:gd name="connsiteX17" fmla="*/ 3140091 w 3960000"/>
                    <a:gd name="connsiteY17" fmla="*/ 1227260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34030 w 3960000"/>
                    <a:gd name="connsiteY7" fmla="*/ 1745738 h 3960000"/>
                    <a:gd name="connsiteX8" fmla="*/ 644257 w 3960000"/>
                    <a:gd name="connsiteY8" fmla="*/ 1555506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56023 w 3960000"/>
                    <a:gd name="connsiteY10" fmla="*/ 2244108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60000" h="3960000">
                      <a:moveTo>
                        <a:pt x="3160999" y="1374274"/>
                      </a:moveTo>
                      <a:lnTo>
                        <a:pt x="3155132" y="1419362"/>
                      </a:lnTo>
                      <a:lnTo>
                        <a:pt x="3160999" y="1374274"/>
                      </a:lnTo>
                      <a:close/>
                      <a:moveTo>
                        <a:pt x="2496208" y="770986"/>
                      </a:moveTo>
                      <a:cubicBezTo>
                        <a:pt x="2113414" y="770986"/>
                        <a:pt x="1929581" y="1106902"/>
                        <a:pt x="1921633" y="1292845"/>
                      </a:cubicBezTo>
                      <a:cubicBezTo>
                        <a:pt x="1914712" y="1454769"/>
                        <a:pt x="1928136" y="1522392"/>
                        <a:pt x="1942445" y="1570340"/>
                      </a:cubicBezTo>
                      <a:cubicBezTo>
                        <a:pt x="1547199" y="1510736"/>
                        <a:pt x="1237189" y="1330681"/>
                        <a:pt x="815277" y="836121"/>
                      </a:cubicBezTo>
                      <a:cubicBezTo>
                        <a:pt x="618819" y="1229038"/>
                        <a:pt x="733086" y="1558961"/>
                        <a:pt x="965659" y="1735195"/>
                      </a:cubicBezTo>
                      <a:cubicBezTo>
                        <a:pt x="864541" y="1716416"/>
                        <a:pt x="662904" y="1695759"/>
                        <a:pt x="570453" y="1629310"/>
                      </a:cubicBezTo>
                      <a:cubicBezTo>
                        <a:pt x="597898" y="2016450"/>
                        <a:pt x="990931" y="2177657"/>
                        <a:pt x="1196057" y="2257108"/>
                      </a:cubicBezTo>
                      <a:cubicBezTo>
                        <a:pt x="1113718" y="2275887"/>
                        <a:pt x="943857" y="2321380"/>
                        <a:pt x="813848" y="2296824"/>
                      </a:cubicBezTo>
                      <a:cubicBezTo>
                        <a:pt x="926523" y="2634848"/>
                        <a:pt x="1326064" y="2611755"/>
                        <a:pt x="1486410" y="2607420"/>
                      </a:cubicBezTo>
                      <a:cubicBezTo>
                        <a:pt x="1297174" y="2749708"/>
                        <a:pt x="1000058" y="2795794"/>
                        <a:pt x="489408" y="2829018"/>
                      </a:cubicBezTo>
                      <a:cubicBezTo>
                        <a:pt x="914827" y="3139596"/>
                        <a:pt x="1734874" y="3242281"/>
                        <a:pt x="2062787" y="3146219"/>
                      </a:cubicBezTo>
                      <a:cubicBezTo>
                        <a:pt x="2763394" y="2903535"/>
                        <a:pt x="2915370" y="2621267"/>
                        <a:pt x="3074271" y="2105563"/>
                      </a:cubicBezTo>
                      <a:cubicBezTo>
                        <a:pt x="3173740" y="1733406"/>
                        <a:pt x="3145310" y="1648999"/>
                        <a:pt x="3207849" y="1493166"/>
                      </a:cubicBezTo>
                      <a:cubicBezTo>
                        <a:pt x="3270388" y="1337333"/>
                        <a:pt x="3414210" y="1276468"/>
                        <a:pt x="3449507" y="1170564"/>
                      </a:cubicBezTo>
                      <a:cubicBezTo>
                        <a:pt x="3349883" y="1192977"/>
                        <a:pt x="3252716" y="1239516"/>
                        <a:pt x="3140091" y="1227260"/>
                      </a:cubicBezTo>
                      <a:cubicBezTo>
                        <a:pt x="3219995" y="1183499"/>
                        <a:pt x="3274317" y="996523"/>
                        <a:pt x="3324107" y="851504"/>
                      </a:cubicBezTo>
                      <a:cubicBezTo>
                        <a:pt x="3215037" y="921165"/>
                        <a:pt x="3152155" y="998691"/>
                        <a:pt x="2995677" y="1008938"/>
                      </a:cubicBezTo>
                      <a:cubicBezTo>
                        <a:pt x="2884471" y="881691"/>
                        <a:pt x="2678487" y="770986"/>
                        <a:pt x="2496208" y="77098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solidFill>
                      <a:schemeClr val="tx1"/>
                    </a:solidFill>
                  </a:endParaRPr>
                </a:p>
              </p:txBody>
            </p:sp>
            <p:sp>
              <p:nvSpPr>
                <p:cNvPr id="97" name="Rounded Rectangle 3">
                  <a:extLst>
                    <a:ext uri="{FF2B5EF4-FFF2-40B4-BE49-F238E27FC236}">
                      <a16:creationId xmlns:a16="http://schemas.microsoft.com/office/drawing/2014/main" id="{7602FCA9-7E97-47BC-83FB-CB80D3CD582E}"/>
                    </a:ext>
                  </a:extLst>
                </p:cNvPr>
                <p:cNvSpPr>
                  <a:spLocks noChangeAspect="1"/>
                </p:cNvSpPr>
                <p:nvPr/>
              </p:nvSpPr>
              <p:spPr>
                <a:xfrm>
                  <a:off x="10949328" y="1533280"/>
                  <a:ext cx="306132" cy="306132"/>
                </a:xfrm>
                <a:custGeom>
                  <a:avLst/>
                  <a:gdLst>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59137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26764" y="685506"/>
                        <a:pt x="3369037" y="704441"/>
                      </a:cubicBezTo>
                      <a:cubicBezTo>
                        <a:pt x="3391941" y="556446"/>
                        <a:pt x="3409927" y="381656"/>
                        <a:pt x="3410216" y="195189"/>
                      </a:cubicBezTo>
                      <a:cubicBezTo>
                        <a:pt x="3239930" y="163882"/>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solidFill>
                      <a:schemeClr val="tx1"/>
                    </a:solidFill>
                  </a:endParaRPr>
                </a:p>
              </p:txBody>
            </p:sp>
            <p:sp>
              <p:nvSpPr>
                <p:cNvPr id="98" name="TextBox 52">
                  <a:extLst>
                    <a:ext uri="{FF2B5EF4-FFF2-40B4-BE49-F238E27FC236}">
                      <a16:creationId xmlns:a16="http://schemas.microsoft.com/office/drawing/2014/main" id="{11239EEA-82BE-4EDC-B0B9-751AD6DECBA9}"/>
                    </a:ext>
                  </a:extLst>
                </p:cNvPr>
                <p:cNvSpPr txBox="1"/>
                <p:nvPr/>
              </p:nvSpPr>
              <p:spPr>
                <a:xfrm>
                  <a:off x="9672144" y="2317247"/>
                  <a:ext cx="1147193" cy="230832"/>
                </a:xfrm>
                <a:prstGeom prst="rect">
                  <a:avLst/>
                </a:prstGeom>
                <a:grp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b="1"/>
                    <a:t>people</a:t>
                  </a:r>
                </a:p>
              </p:txBody>
            </p:sp>
          </p:grpSp>
          <p:grpSp>
            <p:nvGrpSpPr>
              <p:cNvPr id="4" name="Group 3">
                <a:extLst>
                  <a:ext uri="{FF2B5EF4-FFF2-40B4-BE49-F238E27FC236}">
                    <a16:creationId xmlns:a16="http://schemas.microsoft.com/office/drawing/2014/main" id="{3257FDB7-94A1-CD7E-1E0B-5B7D5C3D959B}"/>
                  </a:ext>
                </a:extLst>
              </p:cNvPr>
              <p:cNvGrpSpPr/>
              <p:nvPr/>
            </p:nvGrpSpPr>
            <p:grpSpPr>
              <a:xfrm>
                <a:off x="3908723" y="1832946"/>
                <a:ext cx="4249088" cy="1429956"/>
                <a:chOff x="3908723" y="1832946"/>
                <a:chExt cx="4249088" cy="1429956"/>
              </a:xfrm>
            </p:grpSpPr>
            <p:cxnSp>
              <p:nvCxnSpPr>
                <p:cNvPr id="89" name="Straight Connector 88">
                  <a:extLst>
                    <a:ext uri="{FF2B5EF4-FFF2-40B4-BE49-F238E27FC236}">
                      <a16:creationId xmlns:a16="http://schemas.microsoft.com/office/drawing/2014/main" id="{7D356D9D-89D7-4364-9186-00DC04BB5B4A}"/>
                    </a:ext>
                  </a:extLst>
                </p:cNvPr>
                <p:cNvCxnSpPr>
                  <a:cxnSpLocks/>
                </p:cNvCxnSpPr>
                <p:nvPr/>
              </p:nvCxnSpPr>
              <p:spPr>
                <a:xfrm>
                  <a:off x="5451419" y="2307905"/>
                  <a:ext cx="2706392" cy="17718"/>
                </a:xfrm>
                <a:prstGeom prst="line">
                  <a:avLst/>
                </a:prstGeom>
                <a:ln>
                  <a:tailEnd type="arrow" w="lg" len="lg"/>
                </a:ln>
              </p:spPr>
              <p:style>
                <a:lnRef idx="2">
                  <a:schemeClr val="accent4"/>
                </a:lnRef>
                <a:fillRef idx="0">
                  <a:schemeClr val="accent4"/>
                </a:fillRef>
                <a:effectRef idx="1">
                  <a:schemeClr val="accent4"/>
                </a:effectRef>
                <a:fontRef idx="minor">
                  <a:schemeClr val="tx1"/>
                </a:fontRef>
              </p:style>
            </p:cxnSp>
            <p:cxnSp>
              <p:nvCxnSpPr>
                <p:cNvPr id="90" name="Straight Connector 89">
                  <a:extLst>
                    <a:ext uri="{FF2B5EF4-FFF2-40B4-BE49-F238E27FC236}">
                      <a16:creationId xmlns:a16="http://schemas.microsoft.com/office/drawing/2014/main" id="{F479380E-1EB0-49B5-A252-97BB1C6520EB}"/>
                    </a:ext>
                  </a:extLst>
                </p:cNvPr>
                <p:cNvCxnSpPr>
                  <a:cxnSpLocks/>
                </p:cNvCxnSpPr>
                <p:nvPr/>
              </p:nvCxnSpPr>
              <p:spPr>
                <a:xfrm flipH="1">
                  <a:off x="6496543" y="2841034"/>
                  <a:ext cx="1562827" cy="23256"/>
                </a:xfrm>
                <a:prstGeom prst="line">
                  <a:avLst/>
                </a:prstGeom>
                <a:ln>
                  <a:tailEnd type="arrow" w="lg" len="lg"/>
                </a:ln>
              </p:spPr>
              <p:style>
                <a:lnRef idx="2">
                  <a:schemeClr val="accent3"/>
                </a:lnRef>
                <a:fillRef idx="0">
                  <a:schemeClr val="accent3"/>
                </a:fillRef>
                <a:effectRef idx="1">
                  <a:schemeClr val="accent3"/>
                </a:effectRef>
                <a:fontRef idx="minor">
                  <a:schemeClr val="tx1"/>
                </a:fontRef>
              </p:style>
            </p:cxnSp>
            <p:grpSp>
              <p:nvGrpSpPr>
                <p:cNvPr id="91" name="Group 90">
                  <a:extLst>
                    <a:ext uri="{FF2B5EF4-FFF2-40B4-BE49-F238E27FC236}">
                      <a16:creationId xmlns:a16="http://schemas.microsoft.com/office/drawing/2014/main" id="{81F957A4-2745-4432-BFDC-076A57CD4A26}"/>
                    </a:ext>
                  </a:extLst>
                </p:cNvPr>
                <p:cNvGrpSpPr/>
                <p:nvPr/>
              </p:nvGrpSpPr>
              <p:grpSpPr>
                <a:xfrm>
                  <a:off x="3908723" y="1832946"/>
                  <a:ext cx="2602609" cy="1429956"/>
                  <a:chOff x="-548507" y="477868"/>
                  <a:chExt cx="11570449" cy="6357177"/>
                </a:xfrm>
              </p:grpSpPr>
              <p:sp>
                <p:nvSpPr>
                  <p:cNvPr id="99" name="Freeform: Shape 98">
                    <a:extLst>
                      <a:ext uri="{FF2B5EF4-FFF2-40B4-BE49-F238E27FC236}">
                        <a16:creationId xmlns:a16="http://schemas.microsoft.com/office/drawing/2014/main" id="{B98ED5D9-0DEB-4BC9-9BA9-239AA0E7200A}"/>
                      </a:ext>
                    </a:extLst>
                  </p:cNvPr>
                  <p:cNvSpPr/>
                  <p:nvPr/>
                </p:nvSpPr>
                <p:spPr>
                  <a:xfrm>
                    <a:off x="-482764" y="6440597"/>
                    <a:ext cx="11438962" cy="394448"/>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0" name="Freeform: Shape 99">
                    <a:extLst>
                      <a:ext uri="{FF2B5EF4-FFF2-40B4-BE49-F238E27FC236}">
                        <a16:creationId xmlns:a16="http://schemas.microsoft.com/office/drawing/2014/main" id="{0C1B730D-824F-4173-ACB6-E5A9A6071C6E}"/>
                      </a:ext>
                    </a:extLst>
                  </p:cNvPr>
                  <p:cNvSpPr/>
                  <p:nvPr/>
                </p:nvSpPr>
                <p:spPr>
                  <a:xfrm>
                    <a:off x="700571" y="477868"/>
                    <a:ext cx="9072283" cy="5916705"/>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1" name="Freeform: Shape 100">
                    <a:extLst>
                      <a:ext uri="{FF2B5EF4-FFF2-40B4-BE49-F238E27FC236}">
                        <a16:creationId xmlns:a16="http://schemas.microsoft.com/office/drawing/2014/main" id="{95D87624-0B96-4523-AF34-71BBE266980E}"/>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chemeClr val="accent1"/>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2" name="Freeform: Shape 101">
                    <a:extLst>
                      <a:ext uri="{FF2B5EF4-FFF2-40B4-BE49-F238E27FC236}">
                        <a16:creationId xmlns:a16="http://schemas.microsoft.com/office/drawing/2014/main" id="{290715A2-A932-41C3-BE0C-6D5594A96A4A}"/>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3" name="Freeform: Shape 102">
                    <a:extLst>
                      <a:ext uri="{FF2B5EF4-FFF2-40B4-BE49-F238E27FC236}">
                        <a16:creationId xmlns:a16="http://schemas.microsoft.com/office/drawing/2014/main" id="{50D63C8C-A191-425B-83FB-4D8BCC6EE806}"/>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nvGrpSpPr>
                  <p:cNvPr id="104" name="Group 103">
                    <a:extLst>
                      <a:ext uri="{FF2B5EF4-FFF2-40B4-BE49-F238E27FC236}">
                        <a16:creationId xmlns:a16="http://schemas.microsoft.com/office/drawing/2014/main" id="{64FD4185-BD9B-4687-848B-CE639A6BE5DB}"/>
                      </a:ext>
                    </a:extLst>
                  </p:cNvPr>
                  <p:cNvGrpSpPr/>
                  <p:nvPr/>
                </p:nvGrpSpPr>
                <p:grpSpPr>
                  <a:xfrm>
                    <a:off x="1606" y="6382978"/>
                    <a:ext cx="413937" cy="115242"/>
                    <a:chOff x="5955" y="6353672"/>
                    <a:chExt cx="413937" cy="115242"/>
                  </a:xfrm>
                </p:grpSpPr>
                <p:sp>
                  <p:nvSpPr>
                    <p:cNvPr id="109" name="Rectangle: Rounded Corners 108">
                      <a:extLst>
                        <a:ext uri="{FF2B5EF4-FFF2-40B4-BE49-F238E27FC236}">
                          <a16:creationId xmlns:a16="http://schemas.microsoft.com/office/drawing/2014/main" id="{2219E751-E250-4507-BC73-321EC03971CA}"/>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0" name="Rectangle: Rounded Corners 109">
                      <a:extLst>
                        <a:ext uri="{FF2B5EF4-FFF2-40B4-BE49-F238E27FC236}">
                          <a16:creationId xmlns:a16="http://schemas.microsoft.com/office/drawing/2014/main" id="{15B2D3C6-4BC5-417A-8545-0688587A1055}"/>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105" name="Group 104">
                    <a:extLst>
                      <a:ext uri="{FF2B5EF4-FFF2-40B4-BE49-F238E27FC236}">
                        <a16:creationId xmlns:a16="http://schemas.microsoft.com/office/drawing/2014/main" id="{E28F540C-061E-4571-AF29-C717E2E593EE}"/>
                      </a:ext>
                    </a:extLst>
                  </p:cNvPr>
                  <p:cNvGrpSpPr/>
                  <p:nvPr/>
                </p:nvGrpSpPr>
                <p:grpSpPr>
                  <a:xfrm>
                    <a:off x="9855291" y="6381600"/>
                    <a:ext cx="885989" cy="115242"/>
                    <a:chOff x="5955" y="6353672"/>
                    <a:chExt cx="413937" cy="115242"/>
                  </a:xfrm>
                </p:grpSpPr>
                <p:sp>
                  <p:nvSpPr>
                    <p:cNvPr id="107" name="Rectangle: Rounded Corners 106">
                      <a:extLst>
                        <a:ext uri="{FF2B5EF4-FFF2-40B4-BE49-F238E27FC236}">
                          <a16:creationId xmlns:a16="http://schemas.microsoft.com/office/drawing/2014/main" id="{0BE23503-897F-45A3-B960-49D71633BE3A}"/>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8" name="Rectangle: Rounded Corners 107">
                      <a:extLst>
                        <a:ext uri="{FF2B5EF4-FFF2-40B4-BE49-F238E27FC236}">
                          <a16:creationId xmlns:a16="http://schemas.microsoft.com/office/drawing/2014/main" id="{0E749019-A113-4EFB-A304-54ED6346A2C3}"/>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106" name="Freeform: Shape 105">
                    <a:extLst>
                      <a:ext uri="{FF2B5EF4-FFF2-40B4-BE49-F238E27FC236}">
                        <a16:creationId xmlns:a16="http://schemas.microsoft.com/office/drawing/2014/main" id="{AB957731-E70C-4333-AA3D-2EB55D63A59D}"/>
                      </a:ext>
                    </a:extLst>
                  </p:cNvPr>
                  <p:cNvSpPr/>
                  <p:nvPr/>
                </p:nvSpPr>
                <p:spPr>
                  <a:xfrm>
                    <a:off x="3892804" y="496950"/>
                    <a:ext cx="5479033" cy="5431219"/>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30000"/>
                    </a:srgb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93" name="TextBox 77">
                  <a:extLst>
                    <a:ext uri="{FF2B5EF4-FFF2-40B4-BE49-F238E27FC236}">
                      <a16:creationId xmlns:a16="http://schemas.microsoft.com/office/drawing/2014/main" id="{26B38417-E026-46C1-920B-64824A9ABDEB}"/>
                    </a:ext>
                  </a:extLst>
                </p:cNvPr>
                <p:cNvSpPr txBox="1"/>
                <p:nvPr/>
              </p:nvSpPr>
              <p:spPr>
                <a:xfrm>
                  <a:off x="4820401" y="2305981"/>
                  <a:ext cx="1147194" cy="2308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b="1" err="1">
                      <a:solidFill>
                        <a:schemeClr val="bg1"/>
                      </a:solidFill>
                    </a:rPr>
                    <a:t>Jula</a:t>
                  </a:r>
                  <a:endParaRPr lang="en-US" sz="900" b="1">
                    <a:solidFill>
                      <a:schemeClr val="bg1"/>
                    </a:solidFill>
                  </a:endParaRPr>
                </a:p>
              </p:txBody>
            </p:sp>
            <p:grpSp>
              <p:nvGrpSpPr>
                <p:cNvPr id="25" name="Graphic 113">
                  <a:extLst>
                    <a:ext uri="{FF2B5EF4-FFF2-40B4-BE49-F238E27FC236}">
                      <a16:creationId xmlns:a16="http://schemas.microsoft.com/office/drawing/2014/main" id="{8A9D5519-61EE-4F22-BDAA-5892164FA71C}"/>
                    </a:ext>
                  </a:extLst>
                </p:cNvPr>
                <p:cNvGrpSpPr/>
                <p:nvPr/>
              </p:nvGrpSpPr>
              <p:grpSpPr>
                <a:xfrm>
                  <a:off x="4402747" y="2083809"/>
                  <a:ext cx="673186" cy="780480"/>
                  <a:chOff x="3273624" y="505223"/>
                  <a:chExt cx="5528499" cy="6350784"/>
                </a:xfrm>
              </p:grpSpPr>
              <p:sp>
                <p:nvSpPr>
                  <p:cNvPr id="26" name="Freeform: Shape 25">
                    <a:extLst>
                      <a:ext uri="{FF2B5EF4-FFF2-40B4-BE49-F238E27FC236}">
                        <a16:creationId xmlns:a16="http://schemas.microsoft.com/office/drawing/2014/main" id="{82E2CF46-6CA6-45C2-9A62-8625E71AB74A}"/>
                      </a:ext>
                    </a:extLst>
                  </p:cNvPr>
                  <p:cNvSpPr/>
                  <p:nvPr/>
                </p:nvSpPr>
                <p:spPr>
                  <a:xfrm>
                    <a:off x="3273624" y="505223"/>
                    <a:ext cx="5528499" cy="5952632"/>
                  </a:xfrm>
                  <a:custGeom>
                    <a:avLst/>
                    <a:gdLst>
                      <a:gd name="connsiteX0" fmla="*/ 5510955 w 5528499"/>
                      <a:gd name="connsiteY0" fmla="*/ 5152721 h 5952632"/>
                      <a:gd name="connsiteX1" fmla="*/ 5319175 w 5528499"/>
                      <a:gd name="connsiteY1" fmla="*/ 4687838 h 5952632"/>
                      <a:gd name="connsiteX2" fmla="*/ 5122054 w 5528499"/>
                      <a:gd name="connsiteY2" fmla="*/ 4326201 h 5952632"/>
                      <a:gd name="connsiteX3" fmla="*/ 5080737 w 5528499"/>
                      <a:gd name="connsiteY3" fmla="*/ 4259213 h 5952632"/>
                      <a:gd name="connsiteX4" fmla="*/ 4521792 w 5528499"/>
                      <a:gd name="connsiteY4" fmla="*/ 3443467 h 5952632"/>
                      <a:gd name="connsiteX5" fmla="*/ 4394375 w 5528499"/>
                      <a:gd name="connsiteY5" fmla="*/ 3320079 h 5952632"/>
                      <a:gd name="connsiteX6" fmla="*/ 4168586 w 5528499"/>
                      <a:gd name="connsiteY6" fmla="*/ 3222081 h 5952632"/>
                      <a:gd name="connsiteX7" fmla="*/ 4054192 w 5528499"/>
                      <a:gd name="connsiteY7" fmla="*/ 3188541 h 5952632"/>
                      <a:gd name="connsiteX8" fmla="*/ 4074335 w 5528499"/>
                      <a:gd name="connsiteY8" fmla="*/ 3167367 h 5952632"/>
                      <a:gd name="connsiteX9" fmla="*/ 4366924 w 5528499"/>
                      <a:gd name="connsiteY9" fmla="*/ 2759728 h 5952632"/>
                      <a:gd name="connsiteX10" fmla="*/ 4485347 w 5528499"/>
                      <a:gd name="connsiteY10" fmla="*/ 2325201 h 5952632"/>
                      <a:gd name="connsiteX11" fmla="*/ 4487408 w 5528499"/>
                      <a:gd name="connsiteY11" fmla="*/ 2309930 h 5952632"/>
                      <a:gd name="connsiteX12" fmla="*/ 4488064 w 5528499"/>
                      <a:gd name="connsiteY12" fmla="*/ 2128736 h 5952632"/>
                      <a:gd name="connsiteX13" fmla="*/ 4381540 w 5528499"/>
                      <a:gd name="connsiteY13" fmla="*/ 1605298 h 5952632"/>
                      <a:gd name="connsiteX14" fmla="*/ 3816036 w 5528499"/>
                      <a:gd name="connsiteY14" fmla="*/ 594961 h 5952632"/>
                      <a:gd name="connsiteX15" fmla="*/ 3278076 w 5528499"/>
                      <a:gd name="connsiteY15" fmla="*/ 145818 h 5952632"/>
                      <a:gd name="connsiteX16" fmla="*/ 2844673 w 5528499"/>
                      <a:gd name="connsiteY16" fmla="*/ 4068 h 5952632"/>
                      <a:gd name="connsiteX17" fmla="*/ 2221551 w 5528499"/>
                      <a:gd name="connsiteY17" fmla="*/ 144132 h 5952632"/>
                      <a:gd name="connsiteX18" fmla="*/ 1637028 w 5528499"/>
                      <a:gd name="connsiteY18" fmla="*/ 646771 h 5952632"/>
                      <a:gd name="connsiteX19" fmla="*/ 1036672 w 5528499"/>
                      <a:gd name="connsiteY19" fmla="*/ 1923090 h 5952632"/>
                      <a:gd name="connsiteX20" fmla="*/ 1008940 w 5528499"/>
                      <a:gd name="connsiteY20" fmla="*/ 2144195 h 5952632"/>
                      <a:gd name="connsiteX21" fmla="*/ 1019902 w 5528499"/>
                      <a:gd name="connsiteY21" fmla="*/ 2411207 h 5952632"/>
                      <a:gd name="connsiteX22" fmla="*/ 1344533 w 5528499"/>
                      <a:gd name="connsiteY22" fmla="*/ 3082204 h 5952632"/>
                      <a:gd name="connsiteX23" fmla="*/ 1452181 w 5528499"/>
                      <a:gd name="connsiteY23" fmla="*/ 3199315 h 5952632"/>
                      <a:gd name="connsiteX24" fmla="*/ 1443749 w 5528499"/>
                      <a:gd name="connsiteY24" fmla="*/ 3203531 h 5952632"/>
                      <a:gd name="connsiteX25" fmla="*/ 1146475 w 5528499"/>
                      <a:gd name="connsiteY25" fmla="*/ 3319986 h 5952632"/>
                      <a:gd name="connsiteX26" fmla="*/ 1119305 w 5528499"/>
                      <a:gd name="connsiteY26" fmla="*/ 3335725 h 5952632"/>
                      <a:gd name="connsiteX27" fmla="*/ 917407 w 5528499"/>
                      <a:gd name="connsiteY27" fmla="*/ 3544557 h 5952632"/>
                      <a:gd name="connsiteX28" fmla="*/ 515202 w 5528499"/>
                      <a:gd name="connsiteY28" fmla="*/ 4152690 h 5952632"/>
                      <a:gd name="connsiteX29" fmla="*/ 398841 w 5528499"/>
                      <a:gd name="connsiteY29" fmla="*/ 4354682 h 5952632"/>
                      <a:gd name="connsiteX30" fmla="*/ 385537 w 5528499"/>
                      <a:gd name="connsiteY30" fmla="*/ 4383070 h 5952632"/>
                      <a:gd name="connsiteX31" fmla="*/ 174550 w 5528499"/>
                      <a:gd name="connsiteY31" fmla="*/ 4808790 h 5952632"/>
                      <a:gd name="connsiteX32" fmla="*/ 11158 w 5528499"/>
                      <a:gd name="connsiteY32" fmla="*/ 5265241 h 5952632"/>
                      <a:gd name="connsiteX33" fmla="*/ 108219 w 5528499"/>
                      <a:gd name="connsiteY33" fmla="*/ 5586592 h 5952632"/>
                      <a:gd name="connsiteX34" fmla="*/ 208466 w 5528499"/>
                      <a:gd name="connsiteY34" fmla="*/ 5667165 h 5952632"/>
                      <a:gd name="connsiteX35" fmla="*/ 875434 w 5528499"/>
                      <a:gd name="connsiteY35" fmla="*/ 5941953 h 5952632"/>
                      <a:gd name="connsiteX36" fmla="*/ 882461 w 5528499"/>
                      <a:gd name="connsiteY36" fmla="*/ 5913003 h 5952632"/>
                      <a:gd name="connsiteX37" fmla="*/ 882742 w 5528499"/>
                      <a:gd name="connsiteY37" fmla="*/ 4122803 h 5952632"/>
                      <a:gd name="connsiteX38" fmla="*/ 887426 w 5528499"/>
                      <a:gd name="connsiteY38" fmla="*/ 4070618 h 5952632"/>
                      <a:gd name="connsiteX39" fmla="*/ 986642 w 5528499"/>
                      <a:gd name="connsiteY39" fmla="*/ 3984800 h 5952632"/>
                      <a:gd name="connsiteX40" fmla="*/ 1039202 w 5528499"/>
                      <a:gd name="connsiteY40" fmla="*/ 3984331 h 5952632"/>
                      <a:gd name="connsiteX41" fmla="*/ 4438502 w 5528499"/>
                      <a:gd name="connsiteY41" fmla="*/ 3984331 h 5952632"/>
                      <a:gd name="connsiteX42" fmla="*/ 4493685 w 5528499"/>
                      <a:gd name="connsiteY42" fmla="*/ 3984987 h 5952632"/>
                      <a:gd name="connsiteX43" fmla="*/ 4589622 w 5528499"/>
                      <a:gd name="connsiteY43" fmla="*/ 4068463 h 5952632"/>
                      <a:gd name="connsiteX44" fmla="*/ 4594681 w 5528499"/>
                      <a:gd name="connsiteY44" fmla="*/ 4123271 h 5952632"/>
                      <a:gd name="connsiteX45" fmla="*/ 4594681 w 5528499"/>
                      <a:gd name="connsiteY45" fmla="*/ 5913472 h 5952632"/>
                      <a:gd name="connsiteX46" fmla="*/ 4596367 w 5528499"/>
                      <a:gd name="connsiteY46" fmla="*/ 5952633 h 5952632"/>
                      <a:gd name="connsiteX47" fmla="*/ 5015437 w 5528499"/>
                      <a:gd name="connsiteY47" fmla="*/ 5786617 h 5952632"/>
                      <a:gd name="connsiteX48" fmla="*/ 5396936 w 5528499"/>
                      <a:gd name="connsiteY48" fmla="*/ 5538811 h 5952632"/>
                      <a:gd name="connsiteX49" fmla="*/ 5510955 w 5528499"/>
                      <a:gd name="connsiteY49" fmla="*/ 5152721 h 5952632"/>
                      <a:gd name="connsiteX50" fmla="*/ 2499712 w 5528499"/>
                      <a:gd name="connsiteY50" fmla="*/ 2009752 h 5952632"/>
                      <a:gd name="connsiteX51" fmla="*/ 2376043 w 5528499"/>
                      <a:gd name="connsiteY51" fmla="*/ 2043948 h 5952632"/>
                      <a:gd name="connsiteX52" fmla="*/ 2188573 w 5528499"/>
                      <a:gd name="connsiteY52" fmla="*/ 1958972 h 5952632"/>
                      <a:gd name="connsiteX53" fmla="*/ 2164307 w 5528499"/>
                      <a:gd name="connsiteY53" fmla="*/ 1909599 h 5952632"/>
                      <a:gd name="connsiteX54" fmla="*/ 2148661 w 5528499"/>
                      <a:gd name="connsiteY54" fmla="*/ 1873341 h 5952632"/>
                      <a:gd name="connsiteX55" fmla="*/ 2165525 w 5528499"/>
                      <a:gd name="connsiteY55" fmla="*/ 1871186 h 5952632"/>
                      <a:gd name="connsiteX56" fmla="*/ 2344564 w 5528499"/>
                      <a:gd name="connsiteY56" fmla="*/ 1849919 h 5952632"/>
                      <a:gd name="connsiteX57" fmla="*/ 2530067 w 5528499"/>
                      <a:gd name="connsiteY57" fmla="*/ 1829495 h 5952632"/>
                      <a:gd name="connsiteX58" fmla="*/ 2535688 w 5528499"/>
                      <a:gd name="connsiteY58" fmla="*/ 1847483 h 5952632"/>
                      <a:gd name="connsiteX59" fmla="*/ 2550585 w 5528499"/>
                      <a:gd name="connsiteY59" fmla="*/ 1872217 h 5952632"/>
                      <a:gd name="connsiteX60" fmla="*/ 2499712 w 5528499"/>
                      <a:gd name="connsiteY60" fmla="*/ 2009752 h 5952632"/>
                      <a:gd name="connsiteX61" fmla="*/ 3221020 w 5528499"/>
                      <a:gd name="connsiteY61" fmla="*/ 2044417 h 5952632"/>
                      <a:gd name="connsiteX62" fmla="*/ 2995043 w 5528499"/>
                      <a:gd name="connsiteY62" fmla="*/ 1990920 h 5952632"/>
                      <a:gd name="connsiteX63" fmla="*/ 2963189 w 5528499"/>
                      <a:gd name="connsiteY63" fmla="*/ 1918968 h 5952632"/>
                      <a:gd name="connsiteX64" fmla="*/ 2990640 w 5528499"/>
                      <a:gd name="connsiteY64" fmla="*/ 1851512 h 5952632"/>
                      <a:gd name="connsiteX65" fmla="*/ 2998791 w 5528499"/>
                      <a:gd name="connsiteY65" fmla="*/ 1833711 h 5952632"/>
                      <a:gd name="connsiteX66" fmla="*/ 3193944 w 5528499"/>
                      <a:gd name="connsiteY66" fmla="*/ 1861068 h 5952632"/>
                      <a:gd name="connsiteX67" fmla="*/ 3352746 w 5528499"/>
                      <a:gd name="connsiteY67" fmla="*/ 1885052 h 5952632"/>
                      <a:gd name="connsiteX68" fmla="*/ 3377199 w 5528499"/>
                      <a:gd name="connsiteY68" fmla="*/ 1888987 h 5952632"/>
                      <a:gd name="connsiteX69" fmla="*/ 3328574 w 5528499"/>
                      <a:gd name="connsiteY69" fmla="*/ 1976305 h 5952632"/>
                      <a:gd name="connsiteX70" fmla="*/ 3221020 w 5528499"/>
                      <a:gd name="connsiteY70" fmla="*/ 2044417 h 595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528499" h="5952632">
                        <a:moveTo>
                          <a:pt x="5510955" y="5152721"/>
                        </a:moveTo>
                        <a:cubicBezTo>
                          <a:pt x="5462893" y="4990827"/>
                          <a:pt x="5393938" y="4838302"/>
                          <a:pt x="5319175" y="4687838"/>
                        </a:cubicBezTo>
                        <a:cubicBezTo>
                          <a:pt x="5258089" y="4564732"/>
                          <a:pt x="5188760" y="4446216"/>
                          <a:pt x="5122054" y="4326201"/>
                        </a:cubicBezTo>
                        <a:cubicBezTo>
                          <a:pt x="5108282" y="4303903"/>
                          <a:pt x="5094322" y="4281699"/>
                          <a:pt x="5080737" y="4259213"/>
                        </a:cubicBezTo>
                        <a:cubicBezTo>
                          <a:pt x="4910131" y="3976555"/>
                          <a:pt x="4731092" y="3699612"/>
                          <a:pt x="4521792" y="3443467"/>
                        </a:cubicBezTo>
                        <a:cubicBezTo>
                          <a:pt x="4484222" y="3397466"/>
                          <a:pt x="4448714" y="3345563"/>
                          <a:pt x="4394375" y="3320079"/>
                        </a:cubicBezTo>
                        <a:cubicBezTo>
                          <a:pt x="4320174" y="3285321"/>
                          <a:pt x="4247753" y="3245691"/>
                          <a:pt x="4168586" y="3222081"/>
                        </a:cubicBezTo>
                        <a:cubicBezTo>
                          <a:pt x="4131391" y="3211026"/>
                          <a:pt x="4094103" y="3200252"/>
                          <a:pt x="4054192" y="3188541"/>
                        </a:cubicBezTo>
                        <a:cubicBezTo>
                          <a:pt x="4062436" y="3179828"/>
                          <a:pt x="4068339" y="3173551"/>
                          <a:pt x="4074335" y="3167367"/>
                        </a:cubicBezTo>
                        <a:cubicBezTo>
                          <a:pt x="4192851" y="3046509"/>
                          <a:pt x="4293473" y="2912628"/>
                          <a:pt x="4366924" y="2759728"/>
                        </a:cubicBezTo>
                        <a:cubicBezTo>
                          <a:pt x="4432975" y="2622287"/>
                          <a:pt x="4476446" y="2478382"/>
                          <a:pt x="4485347" y="2325201"/>
                        </a:cubicBezTo>
                        <a:cubicBezTo>
                          <a:pt x="4486940" y="2319486"/>
                          <a:pt x="4487595" y="2314427"/>
                          <a:pt x="4487408" y="2309930"/>
                        </a:cubicBezTo>
                        <a:cubicBezTo>
                          <a:pt x="4495090" y="2249594"/>
                          <a:pt x="4493123" y="2188884"/>
                          <a:pt x="4488064" y="2128736"/>
                        </a:cubicBezTo>
                        <a:cubicBezTo>
                          <a:pt x="4473074" y="1950259"/>
                          <a:pt x="4436160" y="1775811"/>
                          <a:pt x="4381540" y="1605298"/>
                        </a:cubicBezTo>
                        <a:cubicBezTo>
                          <a:pt x="4261431" y="1230263"/>
                          <a:pt x="4073960" y="892703"/>
                          <a:pt x="3816036" y="594961"/>
                        </a:cubicBezTo>
                        <a:cubicBezTo>
                          <a:pt x="3661169" y="416204"/>
                          <a:pt x="3486065" y="261055"/>
                          <a:pt x="3278076" y="145818"/>
                        </a:cubicBezTo>
                        <a:cubicBezTo>
                          <a:pt x="3142790" y="70868"/>
                          <a:pt x="2999821" y="17653"/>
                          <a:pt x="2844673" y="4068"/>
                        </a:cubicBezTo>
                        <a:cubicBezTo>
                          <a:pt x="2622350" y="-15420"/>
                          <a:pt x="2415580" y="35734"/>
                          <a:pt x="2221551" y="144132"/>
                        </a:cubicBezTo>
                        <a:cubicBezTo>
                          <a:pt x="1992482" y="272111"/>
                          <a:pt x="1801826" y="444966"/>
                          <a:pt x="1637028" y="646771"/>
                        </a:cubicBezTo>
                        <a:cubicBezTo>
                          <a:pt x="1330854" y="1021900"/>
                          <a:pt x="1126238" y="1445747"/>
                          <a:pt x="1036672" y="1923090"/>
                        </a:cubicBezTo>
                        <a:cubicBezTo>
                          <a:pt x="1022994" y="1996167"/>
                          <a:pt x="1011470" y="2069619"/>
                          <a:pt x="1008940" y="2144195"/>
                        </a:cubicBezTo>
                        <a:cubicBezTo>
                          <a:pt x="1002850" y="2233574"/>
                          <a:pt x="1005661" y="2322859"/>
                          <a:pt x="1019902" y="2411207"/>
                        </a:cubicBezTo>
                        <a:cubicBezTo>
                          <a:pt x="1060938" y="2667164"/>
                          <a:pt x="1176268" y="2887707"/>
                          <a:pt x="1344533" y="3082204"/>
                        </a:cubicBezTo>
                        <a:cubicBezTo>
                          <a:pt x="1379104" y="3122116"/>
                          <a:pt x="1415923" y="3160059"/>
                          <a:pt x="1452181" y="3199315"/>
                        </a:cubicBezTo>
                        <a:cubicBezTo>
                          <a:pt x="1448433" y="3201189"/>
                          <a:pt x="1446185" y="3202969"/>
                          <a:pt x="1443749" y="3203531"/>
                        </a:cubicBezTo>
                        <a:cubicBezTo>
                          <a:pt x="1338911" y="3227515"/>
                          <a:pt x="1247846" y="3286914"/>
                          <a:pt x="1146475" y="3319986"/>
                        </a:cubicBezTo>
                        <a:cubicBezTo>
                          <a:pt x="1136731" y="3323171"/>
                          <a:pt x="1127925" y="3329729"/>
                          <a:pt x="1119305" y="3335725"/>
                        </a:cubicBezTo>
                        <a:cubicBezTo>
                          <a:pt x="1038452" y="3392220"/>
                          <a:pt x="977461" y="3468201"/>
                          <a:pt x="917407" y="3544557"/>
                        </a:cubicBezTo>
                        <a:cubicBezTo>
                          <a:pt x="766662" y="3736150"/>
                          <a:pt x="638215" y="3942733"/>
                          <a:pt x="515202" y="4152690"/>
                        </a:cubicBezTo>
                        <a:cubicBezTo>
                          <a:pt x="475946" y="4219770"/>
                          <a:pt x="437628" y="4287320"/>
                          <a:pt x="398841" y="4354682"/>
                        </a:cubicBezTo>
                        <a:cubicBezTo>
                          <a:pt x="394437" y="4364144"/>
                          <a:pt x="390409" y="4373795"/>
                          <a:pt x="385537" y="4383070"/>
                        </a:cubicBezTo>
                        <a:cubicBezTo>
                          <a:pt x="310961" y="4522853"/>
                          <a:pt x="238540" y="4663760"/>
                          <a:pt x="174550" y="4808790"/>
                        </a:cubicBezTo>
                        <a:cubicBezTo>
                          <a:pt x="109062" y="4957006"/>
                          <a:pt x="49289" y="5107001"/>
                          <a:pt x="11158" y="5265241"/>
                        </a:cubicBezTo>
                        <a:cubicBezTo>
                          <a:pt x="-19666" y="5393126"/>
                          <a:pt x="13593" y="5497963"/>
                          <a:pt x="108219" y="5586592"/>
                        </a:cubicBezTo>
                        <a:cubicBezTo>
                          <a:pt x="139698" y="5616010"/>
                          <a:pt x="172583" y="5643555"/>
                          <a:pt x="208466" y="5667165"/>
                        </a:cubicBezTo>
                        <a:cubicBezTo>
                          <a:pt x="413081" y="5801607"/>
                          <a:pt x="641775" y="5877964"/>
                          <a:pt x="875434" y="5941953"/>
                        </a:cubicBezTo>
                        <a:cubicBezTo>
                          <a:pt x="886489" y="5934458"/>
                          <a:pt x="882461" y="5923028"/>
                          <a:pt x="882461" y="5913003"/>
                        </a:cubicBezTo>
                        <a:cubicBezTo>
                          <a:pt x="882554" y="5316301"/>
                          <a:pt x="882554" y="4719505"/>
                          <a:pt x="882742" y="4122803"/>
                        </a:cubicBezTo>
                        <a:cubicBezTo>
                          <a:pt x="882742" y="4105377"/>
                          <a:pt x="884241" y="4087763"/>
                          <a:pt x="887426" y="4070618"/>
                        </a:cubicBezTo>
                        <a:cubicBezTo>
                          <a:pt x="896420" y="4021338"/>
                          <a:pt x="936332" y="3987236"/>
                          <a:pt x="986642" y="3984800"/>
                        </a:cubicBezTo>
                        <a:cubicBezTo>
                          <a:pt x="1004162" y="3983956"/>
                          <a:pt x="1021682" y="3984331"/>
                          <a:pt x="1039202" y="3984331"/>
                        </a:cubicBezTo>
                        <a:cubicBezTo>
                          <a:pt x="2172271" y="3984331"/>
                          <a:pt x="3305433" y="3984331"/>
                          <a:pt x="4438502" y="3984331"/>
                        </a:cubicBezTo>
                        <a:cubicBezTo>
                          <a:pt x="4456865" y="3984331"/>
                          <a:pt x="4475322" y="3983863"/>
                          <a:pt x="4493685" y="3984987"/>
                        </a:cubicBezTo>
                        <a:cubicBezTo>
                          <a:pt x="4541091" y="3987985"/>
                          <a:pt x="4579785" y="4021994"/>
                          <a:pt x="4589622" y="4068463"/>
                        </a:cubicBezTo>
                        <a:cubicBezTo>
                          <a:pt x="4593463" y="4086545"/>
                          <a:pt x="4594681" y="4104815"/>
                          <a:pt x="4594681" y="4123271"/>
                        </a:cubicBezTo>
                        <a:cubicBezTo>
                          <a:pt x="4594587" y="4719973"/>
                          <a:pt x="4594587" y="5316769"/>
                          <a:pt x="4594681" y="5913472"/>
                        </a:cubicBezTo>
                        <a:cubicBezTo>
                          <a:pt x="4594681" y="5926494"/>
                          <a:pt x="4592058" y="5939704"/>
                          <a:pt x="4596367" y="5952633"/>
                        </a:cubicBezTo>
                        <a:cubicBezTo>
                          <a:pt x="4740180" y="5907757"/>
                          <a:pt x="4879775" y="5851825"/>
                          <a:pt x="5015437" y="5786617"/>
                        </a:cubicBezTo>
                        <a:cubicBezTo>
                          <a:pt x="5153065" y="5720473"/>
                          <a:pt x="5284978" y="5645054"/>
                          <a:pt x="5396936" y="5538811"/>
                        </a:cubicBezTo>
                        <a:cubicBezTo>
                          <a:pt x="5509737" y="5431913"/>
                          <a:pt x="5557144" y="5308525"/>
                          <a:pt x="5510955" y="5152721"/>
                        </a:cubicBezTo>
                        <a:close/>
                        <a:moveTo>
                          <a:pt x="2499712" y="2009752"/>
                        </a:moveTo>
                        <a:cubicBezTo>
                          <a:pt x="2459613" y="2025023"/>
                          <a:pt x="2418391" y="2036640"/>
                          <a:pt x="2376043" y="2043948"/>
                        </a:cubicBezTo>
                        <a:cubicBezTo>
                          <a:pt x="2295190" y="2057907"/>
                          <a:pt x="2231388" y="2028958"/>
                          <a:pt x="2188573" y="1958972"/>
                        </a:cubicBezTo>
                        <a:cubicBezTo>
                          <a:pt x="2179016" y="1943327"/>
                          <a:pt x="2170397" y="1927025"/>
                          <a:pt x="2164307" y="1909599"/>
                        </a:cubicBezTo>
                        <a:cubicBezTo>
                          <a:pt x="2159904" y="1897044"/>
                          <a:pt x="2154564" y="1885052"/>
                          <a:pt x="2148661" y="1873341"/>
                        </a:cubicBezTo>
                        <a:cubicBezTo>
                          <a:pt x="2154283" y="1872592"/>
                          <a:pt x="2159904" y="1871842"/>
                          <a:pt x="2165525" y="1871186"/>
                        </a:cubicBezTo>
                        <a:cubicBezTo>
                          <a:pt x="2225205" y="1864066"/>
                          <a:pt x="2284884" y="1857039"/>
                          <a:pt x="2344564" y="1849919"/>
                        </a:cubicBezTo>
                        <a:cubicBezTo>
                          <a:pt x="2406305" y="1842611"/>
                          <a:pt x="2468139" y="1835304"/>
                          <a:pt x="2530067" y="1829495"/>
                        </a:cubicBezTo>
                        <a:cubicBezTo>
                          <a:pt x="2529411" y="1835491"/>
                          <a:pt x="2531379" y="1841393"/>
                          <a:pt x="2535688" y="1847483"/>
                        </a:cubicBezTo>
                        <a:cubicBezTo>
                          <a:pt x="2541216" y="1855353"/>
                          <a:pt x="2545994" y="1863691"/>
                          <a:pt x="2550585" y="1872217"/>
                        </a:cubicBezTo>
                        <a:cubicBezTo>
                          <a:pt x="2584688" y="1936581"/>
                          <a:pt x="2567355" y="1984081"/>
                          <a:pt x="2499712" y="2009752"/>
                        </a:cubicBezTo>
                        <a:close/>
                        <a:moveTo>
                          <a:pt x="3221020" y="2044417"/>
                        </a:moveTo>
                        <a:cubicBezTo>
                          <a:pt x="3140354" y="2051537"/>
                          <a:pt x="3065122" y="2029988"/>
                          <a:pt x="2995043" y="1990920"/>
                        </a:cubicBezTo>
                        <a:cubicBezTo>
                          <a:pt x="2967499" y="1975555"/>
                          <a:pt x="2959348" y="1949416"/>
                          <a:pt x="2963189" y="1918968"/>
                        </a:cubicBezTo>
                        <a:cubicBezTo>
                          <a:pt x="2966375" y="1894046"/>
                          <a:pt x="2977336" y="1872217"/>
                          <a:pt x="2990640" y="1851512"/>
                        </a:cubicBezTo>
                        <a:cubicBezTo>
                          <a:pt x="2994387" y="1845609"/>
                          <a:pt x="2997760" y="1839707"/>
                          <a:pt x="2998791" y="1833711"/>
                        </a:cubicBezTo>
                        <a:cubicBezTo>
                          <a:pt x="3063998" y="1841487"/>
                          <a:pt x="3129018" y="1851324"/>
                          <a:pt x="3193944" y="1861068"/>
                        </a:cubicBezTo>
                        <a:cubicBezTo>
                          <a:pt x="3246878" y="1869032"/>
                          <a:pt x="3299812" y="1876995"/>
                          <a:pt x="3352746" y="1885052"/>
                        </a:cubicBezTo>
                        <a:cubicBezTo>
                          <a:pt x="3360991" y="1886270"/>
                          <a:pt x="3369048" y="1887676"/>
                          <a:pt x="3377199" y="1888987"/>
                        </a:cubicBezTo>
                        <a:cubicBezTo>
                          <a:pt x="3360147" y="1917562"/>
                          <a:pt x="3348717" y="1949229"/>
                          <a:pt x="3328574" y="1976305"/>
                        </a:cubicBezTo>
                        <a:cubicBezTo>
                          <a:pt x="3301124" y="2013031"/>
                          <a:pt x="3266928" y="2040294"/>
                          <a:pt x="3221020" y="2044417"/>
                        </a:cubicBezTo>
                        <a:close/>
                      </a:path>
                    </a:pathLst>
                  </a:custGeom>
                  <a:solidFill>
                    <a:schemeClr val="tx1"/>
                  </a:solidFill>
                  <a:ln w="936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F4BB85CF-C945-4C18-9F66-94AD3BC61A53}"/>
                      </a:ext>
                    </a:extLst>
                  </p:cNvPr>
                  <p:cNvSpPr/>
                  <p:nvPr/>
                </p:nvSpPr>
                <p:spPr>
                  <a:xfrm>
                    <a:off x="4137210" y="4476070"/>
                    <a:ext cx="3744935" cy="2379937"/>
                  </a:xfrm>
                  <a:custGeom>
                    <a:avLst/>
                    <a:gdLst>
                      <a:gd name="connsiteX0" fmla="*/ 3739250 w 3744931"/>
                      <a:gd name="connsiteY0" fmla="*/ 2062740 h 2379944"/>
                      <a:gd name="connsiteX1" fmla="*/ 3644062 w 3744931"/>
                      <a:gd name="connsiteY1" fmla="*/ 2189407 h 2379944"/>
                      <a:gd name="connsiteX2" fmla="*/ 3630478 w 3744931"/>
                      <a:gd name="connsiteY2" fmla="*/ 2204959 h 2379944"/>
                      <a:gd name="connsiteX3" fmla="*/ 3678259 w 3744931"/>
                      <a:gd name="connsiteY3" fmla="*/ 2259861 h 2379944"/>
                      <a:gd name="connsiteX4" fmla="*/ 3712174 w 3744931"/>
                      <a:gd name="connsiteY4" fmla="*/ 2261828 h 2379944"/>
                      <a:gd name="connsiteX5" fmla="*/ 3738781 w 3744931"/>
                      <a:gd name="connsiteY5" fmla="*/ 2341464 h 2379944"/>
                      <a:gd name="connsiteX6" fmla="*/ 3700744 w 3744931"/>
                      <a:gd name="connsiteY6" fmla="*/ 2379689 h 2379944"/>
                      <a:gd name="connsiteX7" fmla="*/ 3682381 w 3744931"/>
                      <a:gd name="connsiteY7" fmla="*/ 2379782 h 2379944"/>
                      <a:gd name="connsiteX8" fmla="*/ 58790 w 3744931"/>
                      <a:gd name="connsiteY8" fmla="*/ 2379782 h 2379944"/>
                      <a:gd name="connsiteX9" fmla="*/ 7074 w 3744931"/>
                      <a:gd name="connsiteY9" fmla="*/ 2359171 h 2379944"/>
                      <a:gd name="connsiteX10" fmla="*/ 11290 w 3744931"/>
                      <a:gd name="connsiteY10" fmla="*/ 2272603 h 2379944"/>
                      <a:gd name="connsiteX11" fmla="*/ 36305 w 3744931"/>
                      <a:gd name="connsiteY11" fmla="*/ 2260142 h 2379944"/>
                      <a:gd name="connsiteX12" fmla="*/ 65161 w 3744931"/>
                      <a:gd name="connsiteY12" fmla="*/ 2259580 h 2379944"/>
                      <a:gd name="connsiteX13" fmla="*/ 110694 w 3744931"/>
                      <a:gd name="connsiteY13" fmla="*/ 2212829 h 2379944"/>
                      <a:gd name="connsiteX14" fmla="*/ 89332 w 3744931"/>
                      <a:gd name="connsiteY14" fmla="*/ 2187346 h 2379944"/>
                      <a:gd name="connsiteX15" fmla="*/ 3233 w 3744931"/>
                      <a:gd name="connsiteY15" fmla="*/ 2088879 h 2379944"/>
                      <a:gd name="connsiteX16" fmla="*/ 5481 w 3744931"/>
                      <a:gd name="connsiteY16" fmla="*/ 1924362 h 2379944"/>
                      <a:gd name="connsiteX17" fmla="*/ 5575 w 3744931"/>
                      <a:gd name="connsiteY17" fmla="*/ 144655 h 2379944"/>
                      <a:gd name="connsiteX18" fmla="*/ 47173 w 3744931"/>
                      <a:gd name="connsiteY18" fmla="*/ 32510 h 2379944"/>
                      <a:gd name="connsiteX19" fmla="*/ 120250 w 3744931"/>
                      <a:gd name="connsiteY19" fmla="*/ 656 h 2379944"/>
                      <a:gd name="connsiteX20" fmla="*/ 149200 w 3744931"/>
                      <a:gd name="connsiteY20" fmla="*/ 281 h 2379944"/>
                      <a:gd name="connsiteX21" fmla="*/ 3601059 w 3744931"/>
                      <a:gd name="connsiteY21" fmla="*/ 0 h 2379944"/>
                      <a:gd name="connsiteX22" fmla="*/ 3701212 w 3744931"/>
                      <a:gd name="connsiteY22" fmla="*/ 30542 h 2379944"/>
                      <a:gd name="connsiteX23" fmla="*/ 3744496 w 3744931"/>
                      <a:gd name="connsiteY23" fmla="*/ 128822 h 2379944"/>
                      <a:gd name="connsiteX24" fmla="*/ 3744871 w 3744931"/>
                      <a:gd name="connsiteY24" fmla="*/ 155148 h 2379944"/>
                      <a:gd name="connsiteX25" fmla="*/ 3744778 w 3744931"/>
                      <a:gd name="connsiteY25" fmla="*/ 1921645 h 2379944"/>
                      <a:gd name="connsiteX26" fmla="*/ 3739250 w 3744931"/>
                      <a:gd name="connsiteY26" fmla="*/ 2062740 h 237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44931" h="2379944">
                        <a:moveTo>
                          <a:pt x="3739250" y="2062740"/>
                        </a:moveTo>
                        <a:cubicBezTo>
                          <a:pt x="3738126" y="2138721"/>
                          <a:pt x="3717046" y="2167859"/>
                          <a:pt x="3644062" y="2189407"/>
                        </a:cubicBezTo>
                        <a:cubicBezTo>
                          <a:pt x="3634975" y="2192124"/>
                          <a:pt x="3631602" y="2195590"/>
                          <a:pt x="3630478" y="2204959"/>
                        </a:cubicBezTo>
                        <a:cubicBezTo>
                          <a:pt x="3624294" y="2256676"/>
                          <a:pt x="3626636" y="2259674"/>
                          <a:pt x="3678259" y="2259861"/>
                        </a:cubicBezTo>
                        <a:cubicBezTo>
                          <a:pt x="3689595" y="2259954"/>
                          <a:pt x="3701400" y="2259205"/>
                          <a:pt x="3712174" y="2261828"/>
                        </a:cubicBezTo>
                        <a:cubicBezTo>
                          <a:pt x="3736439" y="2267731"/>
                          <a:pt x="3743841" y="2291903"/>
                          <a:pt x="3738781" y="2341464"/>
                        </a:cubicBezTo>
                        <a:cubicBezTo>
                          <a:pt x="3736439" y="2364792"/>
                          <a:pt x="3725384" y="2378939"/>
                          <a:pt x="3700744" y="2379689"/>
                        </a:cubicBezTo>
                        <a:cubicBezTo>
                          <a:pt x="3694654" y="2379876"/>
                          <a:pt x="3688471" y="2379782"/>
                          <a:pt x="3682381" y="2379782"/>
                        </a:cubicBezTo>
                        <a:cubicBezTo>
                          <a:pt x="2483917" y="2379782"/>
                          <a:pt x="1257254" y="2379782"/>
                          <a:pt x="58790" y="2379782"/>
                        </a:cubicBezTo>
                        <a:cubicBezTo>
                          <a:pt x="38553" y="2379782"/>
                          <a:pt x="14569" y="2383155"/>
                          <a:pt x="7074" y="2359171"/>
                        </a:cubicBezTo>
                        <a:cubicBezTo>
                          <a:pt x="-1826" y="2330877"/>
                          <a:pt x="-4262" y="2300522"/>
                          <a:pt x="11290" y="2272603"/>
                        </a:cubicBezTo>
                        <a:cubicBezTo>
                          <a:pt x="16255" y="2263796"/>
                          <a:pt x="26374" y="2260798"/>
                          <a:pt x="36305" y="2260142"/>
                        </a:cubicBezTo>
                        <a:cubicBezTo>
                          <a:pt x="45861" y="2259486"/>
                          <a:pt x="55605" y="2259767"/>
                          <a:pt x="65161" y="2259580"/>
                        </a:cubicBezTo>
                        <a:cubicBezTo>
                          <a:pt x="115472" y="2258456"/>
                          <a:pt x="109382" y="2268667"/>
                          <a:pt x="110694" y="2212829"/>
                        </a:cubicBezTo>
                        <a:cubicBezTo>
                          <a:pt x="111068" y="2196528"/>
                          <a:pt x="105260" y="2190812"/>
                          <a:pt x="89332" y="2187346"/>
                        </a:cubicBezTo>
                        <a:cubicBezTo>
                          <a:pt x="37054" y="2176104"/>
                          <a:pt x="7261" y="2142095"/>
                          <a:pt x="3233" y="2088879"/>
                        </a:cubicBezTo>
                        <a:cubicBezTo>
                          <a:pt x="984" y="2059274"/>
                          <a:pt x="5481" y="1940195"/>
                          <a:pt x="5481" y="1924362"/>
                        </a:cubicBezTo>
                        <a:cubicBezTo>
                          <a:pt x="5481" y="1331127"/>
                          <a:pt x="5388" y="737891"/>
                          <a:pt x="5575" y="144655"/>
                        </a:cubicBezTo>
                        <a:cubicBezTo>
                          <a:pt x="5575" y="102308"/>
                          <a:pt x="13726" y="62959"/>
                          <a:pt x="47173" y="32510"/>
                        </a:cubicBezTo>
                        <a:cubicBezTo>
                          <a:pt x="68159" y="13397"/>
                          <a:pt x="92049" y="2529"/>
                          <a:pt x="120250" y="656"/>
                        </a:cubicBezTo>
                        <a:cubicBezTo>
                          <a:pt x="129900" y="0"/>
                          <a:pt x="139550" y="281"/>
                          <a:pt x="149200" y="281"/>
                        </a:cubicBezTo>
                        <a:cubicBezTo>
                          <a:pt x="1299788" y="281"/>
                          <a:pt x="2450471" y="281"/>
                          <a:pt x="3601059" y="0"/>
                        </a:cubicBezTo>
                        <a:cubicBezTo>
                          <a:pt x="3638066" y="0"/>
                          <a:pt x="3672356" y="4497"/>
                          <a:pt x="3701212" y="30542"/>
                        </a:cubicBezTo>
                        <a:cubicBezTo>
                          <a:pt x="3730631" y="57056"/>
                          <a:pt x="3741780" y="90971"/>
                          <a:pt x="3744496" y="128822"/>
                        </a:cubicBezTo>
                        <a:cubicBezTo>
                          <a:pt x="3745152" y="137535"/>
                          <a:pt x="3744871" y="146341"/>
                          <a:pt x="3744871" y="155148"/>
                        </a:cubicBezTo>
                        <a:cubicBezTo>
                          <a:pt x="3744871" y="743980"/>
                          <a:pt x="3744965" y="1332813"/>
                          <a:pt x="3744778" y="1921645"/>
                        </a:cubicBezTo>
                        <a:cubicBezTo>
                          <a:pt x="3744590" y="1942538"/>
                          <a:pt x="3739625" y="2035758"/>
                          <a:pt x="3739250" y="2062740"/>
                        </a:cubicBezTo>
                        <a:close/>
                      </a:path>
                    </a:pathLst>
                  </a:custGeom>
                  <a:solidFill>
                    <a:schemeClr val="tx1">
                      <a:lumMod val="65000"/>
                      <a:lumOff val="35000"/>
                    </a:schemeClr>
                  </a:solidFill>
                  <a:ln w="936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E3C222F2-212E-4111-B559-007F7E4DC4A4}"/>
                      </a:ext>
                    </a:extLst>
                  </p:cNvPr>
                  <p:cNvSpPr/>
                  <p:nvPr/>
                </p:nvSpPr>
                <p:spPr>
                  <a:xfrm>
                    <a:off x="4282565" y="505316"/>
                    <a:ext cx="3483726" cy="2325200"/>
                  </a:xfrm>
                  <a:custGeom>
                    <a:avLst/>
                    <a:gdLst>
                      <a:gd name="connsiteX0" fmla="*/ 3476594 w 3483726"/>
                      <a:gd name="connsiteY0" fmla="*/ 2325201 h 2325200"/>
                      <a:gd name="connsiteX1" fmla="*/ 3473596 w 3483726"/>
                      <a:gd name="connsiteY1" fmla="*/ 2312928 h 2325200"/>
                      <a:gd name="connsiteX2" fmla="*/ 3213423 w 3483726"/>
                      <a:gd name="connsiteY2" fmla="*/ 2173613 h 2325200"/>
                      <a:gd name="connsiteX3" fmla="*/ 2780863 w 3483726"/>
                      <a:gd name="connsiteY3" fmla="*/ 1990827 h 2325200"/>
                      <a:gd name="connsiteX4" fmla="*/ 2343806 w 3483726"/>
                      <a:gd name="connsiteY4" fmla="*/ 1884959 h 2325200"/>
                      <a:gd name="connsiteX5" fmla="*/ 2185004 w 3483726"/>
                      <a:gd name="connsiteY5" fmla="*/ 1860974 h 2325200"/>
                      <a:gd name="connsiteX6" fmla="*/ 1786078 w 3483726"/>
                      <a:gd name="connsiteY6" fmla="*/ 1817878 h 2325200"/>
                      <a:gd name="connsiteX7" fmla="*/ 1335624 w 3483726"/>
                      <a:gd name="connsiteY7" fmla="*/ 1849825 h 2325200"/>
                      <a:gd name="connsiteX8" fmla="*/ 1156585 w 3483726"/>
                      <a:gd name="connsiteY8" fmla="*/ 1871093 h 2325200"/>
                      <a:gd name="connsiteX9" fmla="*/ 356391 w 3483726"/>
                      <a:gd name="connsiteY9" fmla="*/ 2073273 h 2325200"/>
                      <a:gd name="connsiteX10" fmla="*/ 32604 w 3483726"/>
                      <a:gd name="connsiteY10" fmla="*/ 2203968 h 2325200"/>
                      <a:gd name="connsiteX11" fmla="*/ 4591 w 3483726"/>
                      <a:gd name="connsiteY11" fmla="*/ 2185511 h 2325200"/>
                      <a:gd name="connsiteX12" fmla="*/ 0 w 3483726"/>
                      <a:gd name="connsiteY12" fmla="*/ 2144101 h 2325200"/>
                      <a:gd name="connsiteX13" fmla="*/ 27732 w 3483726"/>
                      <a:gd name="connsiteY13" fmla="*/ 1922996 h 2325200"/>
                      <a:gd name="connsiteX14" fmla="*/ 628088 w 3483726"/>
                      <a:gd name="connsiteY14" fmla="*/ 646771 h 2325200"/>
                      <a:gd name="connsiteX15" fmla="*/ 1212610 w 3483726"/>
                      <a:gd name="connsiteY15" fmla="*/ 144132 h 2325200"/>
                      <a:gd name="connsiteX16" fmla="*/ 1835733 w 3483726"/>
                      <a:gd name="connsiteY16" fmla="*/ 4068 h 2325200"/>
                      <a:gd name="connsiteX17" fmla="*/ 2269136 w 3483726"/>
                      <a:gd name="connsiteY17" fmla="*/ 145818 h 2325200"/>
                      <a:gd name="connsiteX18" fmla="*/ 2807095 w 3483726"/>
                      <a:gd name="connsiteY18" fmla="*/ 594961 h 2325200"/>
                      <a:gd name="connsiteX19" fmla="*/ 3372600 w 3483726"/>
                      <a:gd name="connsiteY19" fmla="*/ 1605298 h 2325200"/>
                      <a:gd name="connsiteX20" fmla="*/ 3479123 w 3483726"/>
                      <a:gd name="connsiteY20" fmla="*/ 2128736 h 2325200"/>
                      <a:gd name="connsiteX21" fmla="*/ 3476594 w 3483726"/>
                      <a:gd name="connsiteY21" fmla="*/ 2325201 h 232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83726" h="2325200">
                        <a:moveTo>
                          <a:pt x="3476594" y="2325201"/>
                        </a:moveTo>
                        <a:cubicBezTo>
                          <a:pt x="3475657" y="2320985"/>
                          <a:pt x="3475938" y="2313959"/>
                          <a:pt x="3473596" y="2312928"/>
                        </a:cubicBezTo>
                        <a:cubicBezTo>
                          <a:pt x="3383093" y="2273485"/>
                          <a:pt x="3301865" y="2216897"/>
                          <a:pt x="3213423" y="2173613"/>
                        </a:cubicBezTo>
                        <a:cubicBezTo>
                          <a:pt x="3072609" y="2104565"/>
                          <a:pt x="2929734" y="2040950"/>
                          <a:pt x="2780863" y="1990827"/>
                        </a:cubicBezTo>
                        <a:cubicBezTo>
                          <a:pt x="2636208" y="1942109"/>
                          <a:pt x="2495206" y="1907725"/>
                          <a:pt x="2343806" y="1884959"/>
                        </a:cubicBezTo>
                        <a:cubicBezTo>
                          <a:pt x="2290872" y="1876995"/>
                          <a:pt x="2237938" y="1869031"/>
                          <a:pt x="2185004" y="1860974"/>
                        </a:cubicBezTo>
                        <a:cubicBezTo>
                          <a:pt x="2052622" y="1841019"/>
                          <a:pt x="1919865" y="1821063"/>
                          <a:pt x="1786078" y="1817878"/>
                        </a:cubicBezTo>
                        <a:cubicBezTo>
                          <a:pt x="1635427" y="1814317"/>
                          <a:pt x="1485244" y="1832118"/>
                          <a:pt x="1335624" y="1849825"/>
                        </a:cubicBezTo>
                        <a:cubicBezTo>
                          <a:pt x="1275944" y="1856946"/>
                          <a:pt x="1216264" y="1863972"/>
                          <a:pt x="1156585" y="1871093"/>
                        </a:cubicBezTo>
                        <a:cubicBezTo>
                          <a:pt x="881796" y="1903696"/>
                          <a:pt x="616471" y="1980146"/>
                          <a:pt x="356391" y="2073273"/>
                        </a:cubicBezTo>
                        <a:cubicBezTo>
                          <a:pt x="246776" y="2112528"/>
                          <a:pt x="139127" y="2156843"/>
                          <a:pt x="32604" y="2203968"/>
                        </a:cubicBezTo>
                        <a:cubicBezTo>
                          <a:pt x="6465" y="2215492"/>
                          <a:pt x="5247" y="2214087"/>
                          <a:pt x="4591" y="2185511"/>
                        </a:cubicBezTo>
                        <a:cubicBezTo>
                          <a:pt x="4310" y="2171552"/>
                          <a:pt x="6090" y="2157405"/>
                          <a:pt x="0" y="2144101"/>
                        </a:cubicBezTo>
                        <a:cubicBezTo>
                          <a:pt x="2530" y="2069525"/>
                          <a:pt x="14053" y="1996073"/>
                          <a:pt x="27732" y="1922996"/>
                        </a:cubicBezTo>
                        <a:cubicBezTo>
                          <a:pt x="117298" y="1445653"/>
                          <a:pt x="321914" y="1021806"/>
                          <a:pt x="628088" y="646771"/>
                        </a:cubicBezTo>
                        <a:cubicBezTo>
                          <a:pt x="792792" y="444966"/>
                          <a:pt x="983542" y="272111"/>
                          <a:pt x="1212610" y="144132"/>
                        </a:cubicBezTo>
                        <a:cubicBezTo>
                          <a:pt x="1406639" y="35734"/>
                          <a:pt x="1613504" y="-15419"/>
                          <a:pt x="1835733" y="4068"/>
                        </a:cubicBezTo>
                        <a:cubicBezTo>
                          <a:pt x="1990881" y="17653"/>
                          <a:pt x="2133850" y="70868"/>
                          <a:pt x="2269136" y="145818"/>
                        </a:cubicBezTo>
                        <a:cubicBezTo>
                          <a:pt x="2477125" y="261055"/>
                          <a:pt x="2652228" y="416204"/>
                          <a:pt x="2807095" y="594961"/>
                        </a:cubicBezTo>
                        <a:cubicBezTo>
                          <a:pt x="3065020" y="892703"/>
                          <a:pt x="3252491" y="1230357"/>
                          <a:pt x="3372600" y="1605298"/>
                        </a:cubicBezTo>
                        <a:cubicBezTo>
                          <a:pt x="3427220" y="1775811"/>
                          <a:pt x="3464133" y="1950260"/>
                          <a:pt x="3479123" y="2128736"/>
                        </a:cubicBezTo>
                        <a:cubicBezTo>
                          <a:pt x="3484651" y="2193943"/>
                          <a:pt x="3486712" y="2259900"/>
                          <a:pt x="3476594" y="2325201"/>
                        </a:cubicBezTo>
                        <a:close/>
                      </a:path>
                    </a:pathLst>
                  </a:custGeom>
                  <a:solidFill>
                    <a:schemeClr val="tx1">
                      <a:lumMod val="75000"/>
                      <a:lumOff val="25000"/>
                    </a:schemeClr>
                  </a:solidFill>
                  <a:ln w="936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939E42DB-841C-4754-9306-6E9B6368E0EA}"/>
                      </a:ext>
                    </a:extLst>
                  </p:cNvPr>
                  <p:cNvSpPr/>
                  <p:nvPr/>
                </p:nvSpPr>
                <p:spPr>
                  <a:xfrm>
                    <a:off x="4251959" y="6666774"/>
                    <a:ext cx="3513514" cy="68610"/>
                  </a:xfrm>
                  <a:custGeom>
                    <a:avLst/>
                    <a:gdLst>
                      <a:gd name="connsiteX0" fmla="*/ 1759346 w 3513514"/>
                      <a:gd name="connsiteY0" fmla="*/ 68587 h 68610"/>
                      <a:gd name="connsiteX1" fmla="*/ 65926 w 3513514"/>
                      <a:gd name="connsiteY1" fmla="*/ 68587 h 68610"/>
                      <a:gd name="connsiteX2" fmla="*/ 34353 w 3513514"/>
                      <a:gd name="connsiteY2" fmla="*/ 68494 h 68610"/>
                      <a:gd name="connsiteX3" fmla="*/ 63 w 3513514"/>
                      <a:gd name="connsiteY3" fmla="*/ 32892 h 68610"/>
                      <a:gd name="connsiteX4" fmla="*/ 34821 w 3513514"/>
                      <a:gd name="connsiteY4" fmla="*/ 8 h 68610"/>
                      <a:gd name="connsiteX5" fmla="*/ 263889 w 3513514"/>
                      <a:gd name="connsiteY5" fmla="*/ 289 h 68610"/>
                      <a:gd name="connsiteX6" fmla="*/ 3449018 w 3513514"/>
                      <a:gd name="connsiteY6" fmla="*/ 289 h 68610"/>
                      <a:gd name="connsiteX7" fmla="*/ 3472721 w 3513514"/>
                      <a:gd name="connsiteY7" fmla="*/ 289 h 68610"/>
                      <a:gd name="connsiteX8" fmla="*/ 3508885 w 3513514"/>
                      <a:gd name="connsiteY8" fmla="*/ 55565 h 68610"/>
                      <a:gd name="connsiteX9" fmla="*/ 3490710 w 3513514"/>
                      <a:gd name="connsiteY9" fmla="*/ 67932 h 68610"/>
                      <a:gd name="connsiteX10" fmla="*/ 3459137 w 3513514"/>
                      <a:gd name="connsiteY10" fmla="*/ 68494 h 68610"/>
                      <a:gd name="connsiteX11" fmla="*/ 1759346 w 3513514"/>
                      <a:gd name="connsiteY11" fmla="*/ 68587 h 6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3514" h="68610">
                        <a:moveTo>
                          <a:pt x="1759346" y="68587"/>
                        </a:moveTo>
                        <a:cubicBezTo>
                          <a:pt x="1201150" y="68587"/>
                          <a:pt x="624216" y="68587"/>
                          <a:pt x="65926" y="68587"/>
                        </a:cubicBezTo>
                        <a:cubicBezTo>
                          <a:pt x="55432" y="68587"/>
                          <a:pt x="44846" y="68681"/>
                          <a:pt x="34353" y="68494"/>
                        </a:cubicBezTo>
                        <a:cubicBezTo>
                          <a:pt x="3810" y="67932"/>
                          <a:pt x="1374" y="63997"/>
                          <a:pt x="63" y="32892"/>
                        </a:cubicBezTo>
                        <a:cubicBezTo>
                          <a:pt x="-968" y="6847"/>
                          <a:pt x="10743" y="-273"/>
                          <a:pt x="34821" y="8"/>
                        </a:cubicBezTo>
                        <a:cubicBezTo>
                          <a:pt x="104900" y="945"/>
                          <a:pt x="193810" y="289"/>
                          <a:pt x="263889" y="289"/>
                        </a:cubicBezTo>
                        <a:cubicBezTo>
                          <a:pt x="1322476" y="289"/>
                          <a:pt x="2390432" y="289"/>
                          <a:pt x="3449018" y="289"/>
                        </a:cubicBezTo>
                        <a:cubicBezTo>
                          <a:pt x="3456888" y="289"/>
                          <a:pt x="3464758" y="289"/>
                          <a:pt x="3472721" y="289"/>
                        </a:cubicBezTo>
                        <a:cubicBezTo>
                          <a:pt x="3507292" y="570"/>
                          <a:pt x="3521721" y="22868"/>
                          <a:pt x="3508885" y="55565"/>
                        </a:cubicBezTo>
                        <a:cubicBezTo>
                          <a:pt x="3505512" y="64184"/>
                          <a:pt x="3499048" y="67557"/>
                          <a:pt x="3490710" y="67932"/>
                        </a:cubicBezTo>
                        <a:cubicBezTo>
                          <a:pt x="3480217" y="68494"/>
                          <a:pt x="3469723" y="68494"/>
                          <a:pt x="3459137" y="68494"/>
                        </a:cubicBezTo>
                        <a:cubicBezTo>
                          <a:pt x="2895694" y="68587"/>
                          <a:pt x="2322882" y="68587"/>
                          <a:pt x="1759346" y="68587"/>
                        </a:cubicBezTo>
                        <a:close/>
                      </a:path>
                    </a:pathLst>
                  </a:custGeom>
                  <a:solidFill>
                    <a:schemeClr val="tx1">
                      <a:lumMod val="85000"/>
                      <a:lumOff val="15000"/>
                    </a:schemeClr>
                  </a:solidFill>
                  <a:ln w="936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4DC9A9BA-3642-498E-A58C-A9949AABAAF6}"/>
                      </a:ext>
                    </a:extLst>
                  </p:cNvPr>
                  <p:cNvSpPr/>
                  <p:nvPr/>
                </p:nvSpPr>
                <p:spPr>
                  <a:xfrm>
                    <a:off x="5170753" y="2586365"/>
                    <a:ext cx="1736026" cy="961502"/>
                  </a:xfrm>
                  <a:custGeom>
                    <a:avLst/>
                    <a:gdLst>
                      <a:gd name="connsiteX0" fmla="*/ 1736027 w 1736026"/>
                      <a:gd name="connsiteY0" fmla="*/ 0 h 961502"/>
                      <a:gd name="connsiteX1" fmla="*/ 1402496 w 1736026"/>
                      <a:gd name="connsiteY1" fmla="*/ 744449 h 961502"/>
                      <a:gd name="connsiteX2" fmla="*/ 959349 w 1736026"/>
                      <a:gd name="connsiteY2" fmla="*/ 955623 h 961502"/>
                      <a:gd name="connsiteX3" fmla="*/ 401434 w 1736026"/>
                      <a:gd name="connsiteY3" fmla="*/ 801693 h 961502"/>
                      <a:gd name="connsiteX4" fmla="*/ 21339 w 1736026"/>
                      <a:gd name="connsiteY4" fmla="*/ 175853 h 961502"/>
                      <a:gd name="connsiteX5" fmla="*/ 822 w 1736026"/>
                      <a:gd name="connsiteY5" fmla="*/ 27638 h 961502"/>
                      <a:gd name="connsiteX6" fmla="*/ 4288 w 1736026"/>
                      <a:gd name="connsiteY6" fmla="*/ 6183 h 961502"/>
                      <a:gd name="connsiteX7" fmla="*/ 89919 w 1736026"/>
                      <a:gd name="connsiteY7" fmla="*/ 65395 h 961502"/>
                      <a:gd name="connsiteX8" fmla="*/ 459333 w 1736026"/>
                      <a:gd name="connsiteY8" fmla="*/ 121233 h 961502"/>
                      <a:gd name="connsiteX9" fmla="*/ 712854 w 1736026"/>
                      <a:gd name="connsiteY9" fmla="*/ 43378 h 961502"/>
                      <a:gd name="connsiteX10" fmla="*/ 1069058 w 1736026"/>
                      <a:gd name="connsiteY10" fmla="*/ 54995 h 961502"/>
                      <a:gd name="connsiteX11" fmla="*/ 1392565 w 1736026"/>
                      <a:gd name="connsiteY11" fmla="*/ 133600 h 961502"/>
                      <a:gd name="connsiteX12" fmla="*/ 1621820 w 1736026"/>
                      <a:gd name="connsiteY12" fmla="*/ 78979 h 961502"/>
                      <a:gd name="connsiteX13" fmla="*/ 1736027 w 1736026"/>
                      <a:gd name="connsiteY13" fmla="*/ 0 h 961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6026" h="961502">
                        <a:moveTo>
                          <a:pt x="1736027" y="0"/>
                        </a:moveTo>
                        <a:cubicBezTo>
                          <a:pt x="1714759" y="293245"/>
                          <a:pt x="1615262" y="544799"/>
                          <a:pt x="1402496" y="744449"/>
                        </a:cubicBezTo>
                        <a:cubicBezTo>
                          <a:pt x="1277702" y="861466"/>
                          <a:pt x="1130049" y="935199"/>
                          <a:pt x="959349" y="955623"/>
                        </a:cubicBezTo>
                        <a:cubicBezTo>
                          <a:pt x="753140" y="980357"/>
                          <a:pt x="566326" y="926673"/>
                          <a:pt x="401434" y="801693"/>
                        </a:cubicBezTo>
                        <a:cubicBezTo>
                          <a:pt x="192696" y="643547"/>
                          <a:pt x="75023" y="428812"/>
                          <a:pt x="21339" y="175853"/>
                        </a:cubicBezTo>
                        <a:cubicBezTo>
                          <a:pt x="10940" y="126948"/>
                          <a:pt x="5225" y="77387"/>
                          <a:pt x="822" y="27638"/>
                        </a:cubicBezTo>
                        <a:cubicBezTo>
                          <a:pt x="259" y="20986"/>
                          <a:pt x="-1895" y="13959"/>
                          <a:pt x="4288" y="6183"/>
                        </a:cubicBezTo>
                        <a:cubicBezTo>
                          <a:pt x="32957" y="25858"/>
                          <a:pt x="63124" y="43472"/>
                          <a:pt x="89919" y="65395"/>
                        </a:cubicBezTo>
                        <a:cubicBezTo>
                          <a:pt x="202346" y="157584"/>
                          <a:pt x="327045" y="162550"/>
                          <a:pt x="459333" y="121233"/>
                        </a:cubicBezTo>
                        <a:cubicBezTo>
                          <a:pt x="543747" y="94907"/>
                          <a:pt x="628628" y="70173"/>
                          <a:pt x="712854" y="43378"/>
                        </a:cubicBezTo>
                        <a:cubicBezTo>
                          <a:pt x="833151" y="5153"/>
                          <a:pt x="950729" y="18363"/>
                          <a:pt x="1069058" y="54995"/>
                        </a:cubicBezTo>
                        <a:cubicBezTo>
                          <a:pt x="1175114" y="87786"/>
                          <a:pt x="1281169" y="121795"/>
                          <a:pt x="1392565" y="133600"/>
                        </a:cubicBezTo>
                        <a:cubicBezTo>
                          <a:pt x="1475573" y="142407"/>
                          <a:pt x="1552959" y="129946"/>
                          <a:pt x="1621820" y="78979"/>
                        </a:cubicBezTo>
                        <a:cubicBezTo>
                          <a:pt x="1657610" y="52653"/>
                          <a:pt x="1694897" y="28388"/>
                          <a:pt x="1736027" y="0"/>
                        </a:cubicBezTo>
                        <a:close/>
                      </a:path>
                    </a:pathLst>
                  </a:custGeom>
                  <a:solidFill>
                    <a:schemeClr val="bg1">
                      <a:lumMod val="50000"/>
                    </a:schemeClr>
                  </a:solidFill>
                  <a:ln w="936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7759AC2C-89FD-41B1-957A-448419FD436A}"/>
                      </a:ext>
                    </a:extLst>
                  </p:cNvPr>
                  <p:cNvSpPr/>
                  <p:nvPr/>
                </p:nvSpPr>
                <p:spPr>
                  <a:xfrm>
                    <a:off x="5411699" y="2328614"/>
                    <a:ext cx="443360" cy="236234"/>
                  </a:xfrm>
                  <a:custGeom>
                    <a:avLst/>
                    <a:gdLst>
                      <a:gd name="connsiteX0" fmla="*/ 0 w 443360"/>
                      <a:gd name="connsiteY0" fmla="*/ 47139 h 236234"/>
                      <a:gd name="connsiteX1" fmla="*/ 198526 w 443360"/>
                      <a:gd name="connsiteY1" fmla="*/ 16597 h 236234"/>
                      <a:gd name="connsiteX2" fmla="*/ 370351 w 443360"/>
                      <a:gd name="connsiteY2" fmla="*/ 763 h 236234"/>
                      <a:gd name="connsiteX3" fmla="*/ 400799 w 443360"/>
                      <a:gd name="connsiteY3" fmla="*/ 4886 h 236234"/>
                      <a:gd name="connsiteX4" fmla="*/ 443334 w 443360"/>
                      <a:gd name="connsiteY4" fmla="*/ 112628 h 236234"/>
                      <a:gd name="connsiteX5" fmla="*/ 411105 w 443360"/>
                      <a:gd name="connsiteY5" fmla="*/ 174930 h 236234"/>
                      <a:gd name="connsiteX6" fmla="*/ 165079 w 443360"/>
                      <a:gd name="connsiteY6" fmla="*/ 234891 h 236234"/>
                      <a:gd name="connsiteX7" fmla="*/ 62959 w 443360"/>
                      <a:gd name="connsiteY7" fmla="*/ 175492 h 236234"/>
                      <a:gd name="connsiteX8" fmla="*/ 0 w 443360"/>
                      <a:gd name="connsiteY8" fmla="*/ 47139 h 2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360" h="236234">
                        <a:moveTo>
                          <a:pt x="0" y="47139"/>
                        </a:moveTo>
                        <a:cubicBezTo>
                          <a:pt x="65020" y="29713"/>
                          <a:pt x="132101" y="24935"/>
                          <a:pt x="198526" y="16597"/>
                        </a:cubicBezTo>
                        <a:cubicBezTo>
                          <a:pt x="255582" y="9383"/>
                          <a:pt x="313013" y="5822"/>
                          <a:pt x="370351" y="763"/>
                        </a:cubicBezTo>
                        <a:cubicBezTo>
                          <a:pt x="380750" y="-174"/>
                          <a:pt x="391337" y="-1392"/>
                          <a:pt x="400799" y="4886"/>
                        </a:cubicBezTo>
                        <a:cubicBezTo>
                          <a:pt x="424690" y="37021"/>
                          <a:pt x="444177" y="70561"/>
                          <a:pt x="443334" y="112628"/>
                        </a:cubicBezTo>
                        <a:cubicBezTo>
                          <a:pt x="442866" y="139235"/>
                          <a:pt x="434059" y="161439"/>
                          <a:pt x="411105" y="174930"/>
                        </a:cubicBezTo>
                        <a:cubicBezTo>
                          <a:pt x="335217" y="219339"/>
                          <a:pt x="253146" y="242199"/>
                          <a:pt x="165079" y="234891"/>
                        </a:cubicBezTo>
                        <a:cubicBezTo>
                          <a:pt x="123294" y="231424"/>
                          <a:pt x="89941" y="207346"/>
                          <a:pt x="62959" y="175492"/>
                        </a:cubicBezTo>
                        <a:cubicBezTo>
                          <a:pt x="31198" y="138111"/>
                          <a:pt x="9650" y="95482"/>
                          <a:pt x="0" y="47139"/>
                        </a:cubicBezTo>
                        <a:close/>
                      </a:path>
                    </a:pathLst>
                  </a:custGeom>
                  <a:solidFill>
                    <a:schemeClr val="bg1">
                      <a:lumMod val="50000"/>
                    </a:schemeClr>
                  </a:solidFill>
                  <a:ln w="936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8188C9E2-2638-4830-98AB-603FE2E82798}"/>
                      </a:ext>
                    </a:extLst>
                  </p:cNvPr>
                  <p:cNvSpPr/>
                  <p:nvPr/>
                </p:nvSpPr>
                <p:spPr>
                  <a:xfrm>
                    <a:off x="6220040" y="2333031"/>
                    <a:ext cx="440058" cy="233348"/>
                  </a:xfrm>
                  <a:custGeom>
                    <a:avLst/>
                    <a:gdLst>
                      <a:gd name="connsiteX0" fmla="*/ 44412 w 440058"/>
                      <a:gd name="connsiteY0" fmla="*/ 0 h 233348"/>
                      <a:gd name="connsiteX1" fmla="*/ 417667 w 440058"/>
                      <a:gd name="connsiteY1" fmla="*/ 49561 h 233348"/>
                      <a:gd name="connsiteX2" fmla="*/ 440058 w 440058"/>
                      <a:gd name="connsiteY2" fmla="*/ 63802 h 233348"/>
                      <a:gd name="connsiteX3" fmla="*/ 402021 w 440058"/>
                      <a:gd name="connsiteY3" fmla="*/ 144280 h 233348"/>
                      <a:gd name="connsiteX4" fmla="*/ 221296 w 440058"/>
                      <a:gd name="connsiteY4" fmla="*/ 231504 h 233348"/>
                      <a:gd name="connsiteX5" fmla="*/ 62400 w 440058"/>
                      <a:gd name="connsiteY5" fmla="*/ 187471 h 233348"/>
                      <a:gd name="connsiteX6" fmla="*/ 10965 w 440058"/>
                      <a:gd name="connsiteY6" fmla="*/ 56119 h 233348"/>
                      <a:gd name="connsiteX7" fmla="*/ 44412 w 440058"/>
                      <a:gd name="connsiteY7" fmla="*/ 0 h 23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058" h="233348">
                        <a:moveTo>
                          <a:pt x="44412" y="0"/>
                        </a:moveTo>
                        <a:cubicBezTo>
                          <a:pt x="170048" y="7308"/>
                          <a:pt x="294186" y="25952"/>
                          <a:pt x="417667" y="49561"/>
                        </a:cubicBezTo>
                        <a:cubicBezTo>
                          <a:pt x="426474" y="51248"/>
                          <a:pt x="437716" y="51154"/>
                          <a:pt x="440058" y="63802"/>
                        </a:cubicBezTo>
                        <a:cubicBezTo>
                          <a:pt x="430877" y="92283"/>
                          <a:pt x="418416" y="119172"/>
                          <a:pt x="402021" y="144280"/>
                        </a:cubicBezTo>
                        <a:cubicBezTo>
                          <a:pt x="359205" y="209769"/>
                          <a:pt x="299900" y="241623"/>
                          <a:pt x="221296" y="231504"/>
                        </a:cubicBezTo>
                        <a:cubicBezTo>
                          <a:pt x="166394" y="224478"/>
                          <a:pt x="112617" y="211455"/>
                          <a:pt x="62400" y="187471"/>
                        </a:cubicBezTo>
                        <a:cubicBezTo>
                          <a:pt x="1784" y="158521"/>
                          <a:pt x="-13113" y="118891"/>
                          <a:pt x="10965" y="56119"/>
                        </a:cubicBezTo>
                        <a:cubicBezTo>
                          <a:pt x="18835" y="35414"/>
                          <a:pt x="31389" y="17613"/>
                          <a:pt x="44412" y="0"/>
                        </a:cubicBezTo>
                        <a:close/>
                      </a:path>
                    </a:pathLst>
                  </a:custGeom>
                  <a:solidFill>
                    <a:schemeClr val="bg1">
                      <a:lumMod val="50000"/>
                    </a:schemeClr>
                  </a:solidFill>
                  <a:ln w="936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grpSp>
      <p:pic>
        <p:nvPicPr>
          <p:cNvPr id="145" name="Picture 4" descr="Amazon reviews: Loved, but also to be trusted? - Digital Innovation and  Transformation">
            <a:extLst>
              <a:ext uri="{FF2B5EF4-FFF2-40B4-BE49-F238E27FC236}">
                <a16:creationId xmlns:a16="http://schemas.microsoft.com/office/drawing/2014/main" id="{D213E76E-563F-4939-CB5D-7F71595EFC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6634" y="4335696"/>
            <a:ext cx="352067" cy="141531"/>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Flying Money with solid fill">
            <a:extLst>
              <a:ext uri="{FF2B5EF4-FFF2-40B4-BE49-F238E27FC236}">
                <a16:creationId xmlns:a16="http://schemas.microsoft.com/office/drawing/2014/main" id="{24BF897B-0DE6-157F-37EF-02A804D608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58624" y="4627778"/>
            <a:ext cx="341041" cy="341041"/>
          </a:xfrm>
          <a:prstGeom prst="rect">
            <a:avLst/>
          </a:prstGeom>
        </p:spPr>
      </p:pic>
      <p:pic>
        <p:nvPicPr>
          <p:cNvPr id="12" name="Graphic 11" descr="Document with solid fill">
            <a:extLst>
              <a:ext uri="{FF2B5EF4-FFF2-40B4-BE49-F238E27FC236}">
                <a16:creationId xmlns:a16="http://schemas.microsoft.com/office/drawing/2014/main" id="{632FCDA5-674E-9502-78B1-F2B3C92DCFC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62431" y="4012112"/>
            <a:ext cx="265095" cy="265095"/>
          </a:xfrm>
          <a:prstGeom prst="rect">
            <a:avLst/>
          </a:prstGeom>
        </p:spPr>
      </p:pic>
      <p:pic>
        <p:nvPicPr>
          <p:cNvPr id="513" name="Graphic 512" descr="Chat with solid fill">
            <a:extLst>
              <a:ext uri="{FF2B5EF4-FFF2-40B4-BE49-F238E27FC236}">
                <a16:creationId xmlns:a16="http://schemas.microsoft.com/office/drawing/2014/main" id="{C0F382BB-AD5B-5A6B-2083-71FCD79BFE9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07368" y="4280186"/>
            <a:ext cx="293191" cy="293191"/>
          </a:xfrm>
          <a:prstGeom prst="rect">
            <a:avLst/>
          </a:prstGeom>
        </p:spPr>
      </p:pic>
    </p:spTree>
    <p:extLst>
      <p:ext uri="{BB962C8B-B14F-4D97-AF65-F5344CB8AC3E}">
        <p14:creationId xmlns:p14="http://schemas.microsoft.com/office/powerpoint/2010/main" val="1273351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Line Callout 1 32">
            <a:extLst>
              <a:ext uri="{FF2B5EF4-FFF2-40B4-BE49-F238E27FC236}">
                <a16:creationId xmlns:a16="http://schemas.microsoft.com/office/drawing/2014/main" id="{17577ED4-E76C-8B20-4EB1-05DB20334822}"/>
              </a:ext>
            </a:extLst>
          </p:cNvPr>
          <p:cNvSpPr/>
          <p:nvPr/>
        </p:nvSpPr>
        <p:spPr>
          <a:xfrm>
            <a:off x="1009176" y="1617974"/>
            <a:ext cx="2941921" cy="675824"/>
          </a:xfrm>
          <a:prstGeom prst="borderCallout1">
            <a:avLst>
              <a:gd name="adj1" fmla="val 57372"/>
              <a:gd name="adj2" fmla="val 4191"/>
              <a:gd name="adj3" fmla="val 108962"/>
              <a:gd name="adj4" fmla="val -5443"/>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Line Callout 1 31">
            <a:extLst>
              <a:ext uri="{FF2B5EF4-FFF2-40B4-BE49-F238E27FC236}">
                <a16:creationId xmlns:a16="http://schemas.microsoft.com/office/drawing/2014/main" id="{1CAFCA58-1927-226D-D18A-D0261BC00FAB}"/>
              </a:ext>
            </a:extLst>
          </p:cNvPr>
          <p:cNvSpPr/>
          <p:nvPr/>
        </p:nvSpPr>
        <p:spPr>
          <a:xfrm>
            <a:off x="1647217" y="2974552"/>
            <a:ext cx="2952218" cy="1010967"/>
          </a:xfrm>
          <a:prstGeom prst="borderCallout1">
            <a:avLst>
              <a:gd name="adj1" fmla="val 70617"/>
              <a:gd name="adj2" fmla="val 30304"/>
              <a:gd name="adj3" fmla="val 160123"/>
              <a:gd name="adj4" fmla="val 1034"/>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r>
              <a:rPr lang="en-GB">
                <a:solidFill>
                  <a:schemeClr val="accent1">
                    <a:lumMod val="75000"/>
                  </a:schemeClr>
                </a:solidFill>
              </a:rPr>
              <a:t>Hofackergasse 19</a:t>
            </a:r>
          </a:p>
          <a:p>
            <a:pPr marL="0" indent="0" algn="ctr"/>
            <a:r>
              <a:rPr lang="en-GB">
                <a:solidFill>
                  <a:schemeClr val="accent1">
                    <a:lumMod val="75000"/>
                  </a:schemeClr>
                </a:solidFill>
              </a:rPr>
              <a:t>Bachseldorf</a:t>
            </a:r>
          </a:p>
          <a:p>
            <a:pPr marL="0" indent="0" algn="ctr"/>
            <a:r>
              <a:rPr lang="en-GB">
                <a:solidFill>
                  <a:schemeClr val="accent1">
                    <a:lumMod val="75000"/>
                  </a:schemeClr>
                </a:solidFill>
              </a:rPr>
              <a:t>Switzerland</a:t>
            </a:r>
            <a:endParaRPr lang="en-US">
              <a:solidFill>
                <a:schemeClr val="accent1">
                  <a:lumMod val="75000"/>
                </a:schemeClr>
              </a:solidFill>
            </a:endParaRPr>
          </a:p>
        </p:txBody>
      </p:sp>
      <p:sp>
        <p:nvSpPr>
          <p:cNvPr id="3" name="Line Callout 1 2">
            <a:extLst>
              <a:ext uri="{FF2B5EF4-FFF2-40B4-BE49-F238E27FC236}">
                <a16:creationId xmlns:a16="http://schemas.microsoft.com/office/drawing/2014/main" id="{1B0EA9DF-F08D-0070-5B07-46AA2A950087}"/>
              </a:ext>
            </a:extLst>
          </p:cNvPr>
          <p:cNvSpPr/>
          <p:nvPr/>
        </p:nvSpPr>
        <p:spPr>
          <a:xfrm>
            <a:off x="4873840" y="1301197"/>
            <a:ext cx="3518268" cy="3520762"/>
          </a:xfrm>
          <a:prstGeom prst="borderCallout1">
            <a:avLst>
              <a:gd name="adj1" fmla="val 2180"/>
              <a:gd name="adj2" fmla="val 9675"/>
              <a:gd name="adj3" fmla="val -13360"/>
              <a:gd name="adj4" fmla="val 24443"/>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9">
            <a:extLst>
              <a:ext uri="{FF2B5EF4-FFF2-40B4-BE49-F238E27FC236}">
                <a16:creationId xmlns:a16="http://schemas.microsoft.com/office/drawing/2014/main" id="{E4954EC0-3346-2081-F325-F742F66E333B}"/>
              </a:ext>
            </a:extLst>
          </p:cNvPr>
          <p:cNvSpPr>
            <a:spLocks noGrp="1"/>
          </p:cNvSpPr>
          <p:nvPr>
            <p:ph type="title" idx="8"/>
          </p:nvPr>
        </p:nvSpPr>
        <p:spPr>
          <a:xfrm>
            <a:off x="441140" y="286883"/>
            <a:ext cx="7704000" cy="572700"/>
          </a:xfrm>
        </p:spPr>
        <p:txBody>
          <a:bodyPr/>
          <a:lstStyle/>
          <a:p>
            <a:r>
              <a:rPr lang="en-GB" sz="3500"/>
              <a:t>The truth …</a:t>
            </a:r>
          </a:p>
        </p:txBody>
      </p:sp>
      <p:sp>
        <p:nvSpPr>
          <p:cNvPr id="21" name="Google Shape;1090;p71">
            <a:extLst>
              <a:ext uri="{FF2B5EF4-FFF2-40B4-BE49-F238E27FC236}">
                <a16:creationId xmlns:a16="http://schemas.microsoft.com/office/drawing/2014/main" id="{4C5B8308-7D1A-A7B7-EA9D-3E5045FFED13}"/>
              </a:ext>
            </a:extLst>
          </p:cNvPr>
          <p:cNvSpPr txBox="1">
            <a:spLocks noGrp="1"/>
          </p:cNvSpPr>
          <p:nvPr>
            <p:ph type="subTitle" idx="1"/>
          </p:nvPr>
        </p:nvSpPr>
        <p:spPr>
          <a:xfrm>
            <a:off x="669546" y="1734684"/>
            <a:ext cx="3626006" cy="572700"/>
          </a:xfrm>
          <a:prstGeom prst="rect">
            <a:avLst/>
          </a:prstGeom>
        </p:spPr>
        <p:txBody>
          <a:bodyPr spcFirstLastPara="1" wrap="square" lIns="91425" tIns="91425" rIns="91425" bIns="91425" anchor="b" anchorCtr="0">
            <a:noAutofit/>
          </a:bodyPr>
          <a:lstStyle/>
          <a:p>
            <a:pPr marL="0" indent="0" algn="ctr"/>
            <a:r>
              <a:rPr lang="en-GB" sz="3600">
                <a:solidFill>
                  <a:schemeClr val="accent1">
                    <a:lumMod val="75000"/>
                  </a:schemeClr>
                </a:solidFill>
              </a:rPr>
              <a:t>Jula Herscher</a:t>
            </a:r>
          </a:p>
        </p:txBody>
      </p:sp>
      <p:grpSp>
        <p:nvGrpSpPr>
          <p:cNvPr id="28" name="Group 27">
            <a:extLst>
              <a:ext uri="{FF2B5EF4-FFF2-40B4-BE49-F238E27FC236}">
                <a16:creationId xmlns:a16="http://schemas.microsoft.com/office/drawing/2014/main" id="{C357EC08-145D-AD4E-F72E-B712DA9DE6AA}"/>
              </a:ext>
            </a:extLst>
          </p:cNvPr>
          <p:cNvGrpSpPr/>
          <p:nvPr/>
        </p:nvGrpSpPr>
        <p:grpSpPr>
          <a:xfrm>
            <a:off x="4644405" y="1360746"/>
            <a:ext cx="3779598" cy="3520762"/>
            <a:chOff x="715068" y="1215208"/>
            <a:chExt cx="3779598" cy="3520762"/>
          </a:xfrm>
        </p:grpSpPr>
        <p:grpSp>
          <p:nvGrpSpPr>
            <p:cNvPr id="22" name="Google Shape;1093;p71">
              <a:extLst>
                <a:ext uri="{FF2B5EF4-FFF2-40B4-BE49-F238E27FC236}">
                  <a16:creationId xmlns:a16="http://schemas.microsoft.com/office/drawing/2014/main" id="{D567DCC7-7046-1898-7644-D930993BFB1F}"/>
                </a:ext>
              </a:extLst>
            </p:cNvPr>
            <p:cNvGrpSpPr/>
            <p:nvPr/>
          </p:nvGrpSpPr>
          <p:grpSpPr>
            <a:xfrm>
              <a:off x="715068" y="1215208"/>
              <a:ext cx="3779598" cy="3520762"/>
              <a:chOff x="1508919" y="186598"/>
              <a:chExt cx="1283773" cy="1195705"/>
            </a:xfrm>
          </p:grpSpPr>
          <p:sp>
            <p:nvSpPr>
              <p:cNvPr id="23" name="Google Shape;1094;p71">
                <a:extLst>
                  <a:ext uri="{FF2B5EF4-FFF2-40B4-BE49-F238E27FC236}">
                    <a16:creationId xmlns:a16="http://schemas.microsoft.com/office/drawing/2014/main" id="{DFD2BCE6-692B-0E79-E806-8ECA0D4AF2FD}"/>
                  </a:ext>
                </a:extLst>
              </p:cNvPr>
              <p:cNvSpPr/>
              <p:nvPr/>
            </p:nvSpPr>
            <p:spPr>
              <a:xfrm>
                <a:off x="1559061" y="186598"/>
                <a:ext cx="1195010" cy="1195705"/>
              </a:xfrm>
              <a:custGeom>
                <a:avLst/>
                <a:gdLst/>
                <a:ahLst/>
                <a:cxnLst/>
                <a:rect l="l" t="t" r="r" b="b"/>
                <a:pathLst>
                  <a:path w="52384" h="52403" extrusionOk="0">
                    <a:moveTo>
                      <a:pt x="52383" y="25204"/>
                    </a:moveTo>
                    <a:cubicBezTo>
                      <a:pt x="52383" y="35406"/>
                      <a:pt x="46254" y="44600"/>
                      <a:pt x="36817" y="48491"/>
                    </a:cubicBezTo>
                    <a:cubicBezTo>
                      <a:pt x="27402" y="52403"/>
                      <a:pt x="16574" y="50245"/>
                      <a:pt x="9356" y="43027"/>
                    </a:cubicBezTo>
                    <a:cubicBezTo>
                      <a:pt x="2158" y="35809"/>
                      <a:pt x="1" y="24982"/>
                      <a:pt x="3912" y="15566"/>
                    </a:cubicBezTo>
                    <a:cubicBezTo>
                      <a:pt x="7804" y="6150"/>
                      <a:pt x="16998" y="0"/>
                      <a:pt x="27200" y="0"/>
                    </a:cubicBezTo>
                    <a:cubicBezTo>
                      <a:pt x="41112" y="20"/>
                      <a:pt x="52383" y="11291"/>
                      <a:pt x="52383" y="25204"/>
                    </a:cubicBezTo>
                    <a:close/>
                  </a:path>
                </a:pathLst>
              </a:custGeom>
              <a:gradFill>
                <a:gsLst>
                  <a:gs pos="0">
                    <a:srgbClr val="0A3250">
                      <a:alpha val="7870"/>
                    </a:srgbClr>
                  </a:gs>
                  <a:gs pos="100000">
                    <a:srgbClr val="010101">
                      <a:alpha val="7870"/>
                    </a:srgbClr>
                  </a:gs>
                </a:gsLst>
                <a:lin ang="5400700" scaled="0"/>
              </a:gradFill>
              <a:ln w="28575" cap="flat" cmpd="sng">
                <a:solidFill>
                  <a:schemeClr val="lt1"/>
                </a:solidFill>
                <a:prstDash val="solid"/>
                <a:round/>
                <a:headEnd type="none" w="sm" len="sm"/>
                <a:tailEnd type="none" w="sm" len="sm"/>
              </a:ln>
              <a:effectLst>
                <a:outerShdw blurRad="100013"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95;p71">
                <a:extLst>
                  <a:ext uri="{FF2B5EF4-FFF2-40B4-BE49-F238E27FC236}">
                    <a16:creationId xmlns:a16="http://schemas.microsoft.com/office/drawing/2014/main" id="{EDDA2486-1FF0-D9DA-6B88-9A52394EEF8C}"/>
                  </a:ext>
                </a:extLst>
              </p:cNvPr>
              <p:cNvSpPr/>
              <p:nvPr/>
            </p:nvSpPr>
            <p:spPr>
              <a:xfrm>
                <a:off x="1508919" y="191663"/>
                <a:ext cx="792552" cy="769703"/>
              </a:xfrm>
              <a:custGeom>
                <a:avLst/>
                <a:gdLst/>
                <a:ahLst/>
                <a:cxnLst/>
                <a:rect l="l" t="t" r="r" b="b"/>
                <a:pathLst>
                  <a:path w="34742" h="33733" extrusionOk="0">
                    <a:moveTo>
                      <a:pt x="29539" y="0"/>
                    </a:moveTo>
                    <a:cubicBezTo>
                      <a:pt x="12098" y="0"/>
                      <a:pt x="1" y="17380"/>
                      <a:pt x="6029" y="33732"/>
                    </a:cubicBezTo>
                    <a:lnTo>
                      <a:pt x="34741" y="544"/>
                    </a:lnTo>
                    <a:cubicBezTo>
                      <a:pt x="33027" y="182"/>
                      <a:pt x="31273" y="0"/>
                      <a:pt x="29539" y="0"/>
                    </a:cubicBezTo>
                    <a:close/>
                  </a:path>
                </a:pathLst>
              </a:custGeom>
              <a:gradFill>
                <a:gsLst>
                  <a:gs pos="0">
                    <a:srgbClr val="00FFFF">
                      <a:alpha val="14901"/>
                      <a:alpha val="7870"/>
                    </a:srgbClr>
                  </a:gs>
                  <a:gs pos="100000">
                    <a:srgbClr val="FFFFFF">
                      <a:alpha val="33725"/>
                      <a:alpha val="787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96;p71">
                <a:extLst>
                  <a:ext uri="{FF2B5EF4-FFF2-40B4-BE49-F238E27FC236}">
                    <a16:creationId xmlns:a16="http://schemas.microsoft.com/office/drawing/2014/main" id="{0F1B5270-3804-98B8-3FD5-75D6F59CA964}"/>
                  </a:ext>
                </a:extLst>
              </p:cNvPr>
              <p:cNvSpPr/>
              <p:nvPr/>
            </p:nvSpPr>
            <p:spPr>
              <a:xfrm>
                <a:off x="1921962" y="408338"/>
                <a:ext cx="870730" cy="926596"/>
              </a:xfrm>
              <a:custGeom>
                <a:avLst/>
                <a:gdLst/>
                <a:ahLst/>
                <a:cxnLst/>
                <a:rect l="l" t="t" r="r" b="b"/>
                <a:pathLst>
                  <a:path w="38169" h="40609" extrusionOk="0">
                    <a:moveTo>
                      <a:pt x="11433" y="40608"/>
                    </a:moveTo>
                    <a:cubicBezTo>
                      <a:pt x="21030" y="40608"/>
                      <a:pt x="29801" y="35124"/>
                      <a:pt x="33975" y="26454"/>
                    </a:cubicBezTo>
                    <a:cubicBezTo>
                      <a:pt x="38169" y="17804"/>
                      <a:pt x="37019" y="7521"/>
                      <a:pt x="31051" y="1"/>
                    </a:cubicBezTo>
                    <a:lnTo>
                      <a:pt x="1" y="37846"/>
                    </a:lnTo>
                    <a:cubicBezTo>
                      <a:pt x="3529" y="39660"/>
                      <a:pt x="7441" y="40608"/>
                      <a:pt x="11433" y="40608"/>
                    </a:cubicBezTo>
                    <a:close/>
                  </a:path>
                </a:pathLst>
              </a:custGeom>
              <a:gradFill>
                <a:gsLst>
                  <a:gs pos="0">
                    <a:srgbClr val="00FFFF">
                      <a:alpha val="14901"/>
                      <a:alpha val="7870"/>
                    </a:srgbClr>
                  </a:gs>
                  <a:gs pos="100000">
                    <a:srgbClr val="FFFFFF">
                      <a:alpha val="33725"/>
                      <a:alpha val="787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 name="Google Shape;1102;p71">
              <a:extLst>
                <a:ext uri="{FF2B5EF4-FFF2-40B4-BE49-F238E27FC236}">
                  <a16:creationId xmlns:a16="http://schemas.microsoft.com/office/drawing/2014/main" id="{86874377-3AB7-6943-A4F8-0C49E99ADEF0}"/>
                </a:ext>
              </a:extLst>
            </p:cNvPr>
            <p:cNvPicPr preferRelativeResize="0"/>
            <p:nvPr/>
          </p:nvPicPr>
          <p:blipFill rotWithShape="1">
            <a:blip r:embed="rId3">
              <a:extLst>
                <a:ext uri="{28A0092B-C50C-407E-A947-70E740481C1C}">
                  <a14:useLocalDpi xmlns:a14="http://schemas.microsoft.com/office/drawing/2010/main"/>
                </a:ext>
              </a:extLst>
            </a:blip>
            <a:srcRect/>
            <a:stretch/>
          </p:blipFill>
          <p:spPr>
            <a:xfrm>
              <a:off x="1009320" y="1218594"/>
              <a:ext cx="3371638" cy="3375594"/>
            </a:xfrm>
            <a:prstGeom prst="ellipse">
              <a:avLst/>
            </a:prstGeom>
            <a:noFill/>
            <a:ln>
              <a:noFill/>
            </a:ln>
          </p:spPr>
        </p:pic>
      </p:grpSp>
      <p:sp>
        <p:nvSpPr>
          <p:cNvPr id="4" name="TextBox 3">
            <a:extLst>
              <a:ext uri="{FF2B5EF4-FFF2-40B4-BE49-F238E27FC236}">
                <a16:creationId xmlns:a16="http://schemas.microsoft.com/office/drawing/2014/main" id="{2337B184-A7E2-B99F-7310-E5497D0699AC}"/>
              </a:ext>
            </a:extLst>
          </p:cNvPr>
          <p:cNvSpPr txBox="1"/>
          <p:nvPr/>
        </p:nvSpPr>
        <p:spPr>
          <a:xfrm>
            <a:off x="5860458" y="492734"/>
            <a:ext cx="2065361" cy="584775"/>
          </a:xfrm>
          <a:prstGeom prst="rect">
            <a:avLst/>
          </a:prstGeom>
          <a:noFill/>
        </p:spPr>
        <p:txBody>
          <a:bodyPr wrap="square" rtlCol="0">
            <a:spAutoFit/>
          </a:bodyPr>
          <a:lstStyle/>
          <a:p>
            <a:r>
              <a:rPr lang="en-GB" sz="1600" b="1">
                <a:solidFill>
                  <a:schemeClr val="lt1"/>
                </a:solidFill>
                <a:latin typeface="Anaheim"/>
                <a:sym typeface="Anaheim"/>
              </a:rPr>
              <a:t>Generated image (StyleGan2)</a:t>
            </a:r>
          </a:p>
        </p:txBody>
      </p:sp>
      <p:sp>
        <p:nvSpPr>
          <p:cNvPr id="34" name="TextBox 33">
            <a:extLst>
              <a:ext uri="{FF2B5EF4-FFF2-40B4-BE49-F238E27FC236}">
                <a16:creationId xmlns:a16="http://schemas.microsoft.com/office/drawing/2014/main" id="{1261FB38-3B0E-4EB0-810C-74D4D5B8233D}"/>
              </a:ext>
            </a:extLst>
          </p:cNvPr>
          <p:cNvSpPr txBox="1"/>
          <p:nvPr/>
        </p:nvSpPr>
        <p:spPr>
          <a:xfrm>
            <a:off x="324859" y="4161650"/>
            <a:ext cx="1247909" cy="830997"/>
          </a:xfrm>
          <a:prstGeom prst="rect">
            <a:avLst/>
          </a:prstGeom>
          <a:noFill/>
        </p:spPr>
        <p:txBody>
          <a:bodyPr wrap="square" rtlCol="0">
            <a:spAutoFit/>
          </a:bodyPr>
          <a:lstStyle/>
          <a:p>
            <a:r>
              <a:rPr lang="en-GB" sz="1600" b="1">
                <a:solidFill>
                  <a:schemeClr val="lt1"/>
                </a:solidFill>
                <a:latin typeface="Anaheim"/>
                <a:sym typeface="Anaheim"/>
              </a:rPr>
              <a:t>Fake street &amp; town (RNN)</a:t>
            </a:r>
          </a:p>
        </p:txBody>
      </p:sp>
      <p:sp>
        <p:nvSpPr>
          <p:cNvPr id="35" name="TextBox 34">
            <a:extLst>
              <a:ext uri="{FF2B5EF4-FFF2-40B4-BE49-F238E27FC236}">
                <a16:creationId xmlns:a16="http://schemas.microsoft.com/office/drawing/2014/main" id="{21CF5F50-6DD4-DB06-240D-90E3BCF8AFE4}"/>
              </a:ext>
            </a:extLst>
          </p:cNvPr>
          <p:cNvSpPr txBox="1"/>
          <p:nvPr/>
        </p:nvSpPr>
        <p:spPr>
          <a:xfrm>
            <a:off x="224851" y="2403450"/>
            <a:ext cx="2617496" cy="338554"/>
          </a:xfrm>
          <a:prstGeom prst="rect">
            <a:avLst/>
          </a:prstGeom>
          <a:noFill/>
        </p:spPr>
        <p:txBody>
          <a:bodyPr wrap="square" rtlCol="0">
            <a:spAutoFit/>
          </a:bodyPr>
          <a:lstStyle/>
          <a:p>
            <a:r>
              <a:rPr lang="en-GB" sz="1600" b="1">
                <a:solidFill>
                  <a:schemeClr val="lt1"/>
                </a:solidFill>
                <a:latin typeface="Anaheim"/>
                <a:sym typeface="Anaheim"/>
              </a:rPr>
              <a:t>Fake first &amp; surname (RNN)</a:t>
            </a:r>
          </a:p>
        </p:txBody>
      </p:sp>
    </p:spTree>
    <p:extLst>
      <p:ext uri="{BB962C8B-B14F-4D97-AF65-F5344CB8AC3E}">
        <p14:creationId xmlns:p14="http://schemas.microsoft.com/office/powerpoint/2010/main" val="289807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anim calcmode="lin" valueType="num">
                                      <p:cBhvr additive="base">
                                        <p:cTn id="11"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1">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ppt_x"/>
                                          </p:val>
                                        </p:tav>
                                        <p:tav tm="100000">
                                          <p:val>
                                            <p:strVal val="#ppt_x"/>
                                          </p:val>
                                        </p:tav>
                                      </p:tavLst>
                                    </p:anim>
                                    <p:anim calcmode="lin" valueType="num">
                                      <p:cBhvr additive="base">
                                        <p:cTn id="16"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anim calcmode="lin" valueType="num">
                                      <p:cBhvr additive="base">
                                        <p:cTn id="21" dur="500" fill="hold"/>
                                        <p:tgtEl>
                                          <p:spTgt spid="32"/>
                                        </p:tgtEl>
                                        <p:attrNameLst>
                                          <p:attrName>ppt_x</p:attrName>
                                        </p:attrNameLst>
                                      </p:cBhvr>
                                      <p:tavLst>
                                        <p:tav tm="0">
                                          <p:val>
                                            <p:strVal val="#ppt_x"/>
                                          </p:val>
                                        </p:tav>
                                        <p:tav tm="100000">
                                          <p:val>
                                            <p:strVal val="#ppt_x"/>
                                          </p:val>
                                        </p:tav>
                                      </p:tavLst>
                                    </p:anim>
                                    <p:anim calcmode="lin" valueType="num">
                                      <p:cBhvr additive="base">
                                        <p:cTn id="22" dur="500" fill="hold"/>
                                        <p:tgtEl>
                                          <p:spTgt spid="32"/>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additive="base">
                                        <p:cTn id="25" dur="500" fill="hold"/>
                                        <p:tgtEl>
                                          <p:spTgt spid="34"/>
                                        </p:tgtEl>
                                        <p:attrNameLst>
                                          <p:attrName>ppt_x</p:attrName>
                                        </p:attrNameLst>
                                      </p:cBhvr>
                                      <p:tavLst>
                                        <p:tav tm="0">
                                          <p:val>
                                            <p:strVal val="#ppt_x"/>
                                          </p:val>
                                        </p:tav>
                                        <p:tav tm="100000">
                                          <p:val>
                                            <p:strVal val="#ppt_x"/>
                                          </p:val>
                                        </p:tav>
                                      </p:tavLst>
                                    </p:anim>
                                    <p:anim calcmode="lin" valueType="num">
                                      <p:cBhvr additive="base">
                                        <p:cTn id="2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ppt_x"/>
                                          </p:val>
                                        </p:tav>
                                        <p:tav tm="100000">
                                          <p:val>
                                            <p:strVal val="#ppt_x"/>
                                          </p:val>
                                        </p:tav>
                                      </p:tavLst>
                                    </p:anim>
                                    <p:anim calcmode="lin" valueType="num">
                                      <p:cBhvr additive="base">
                                        <p:cTn id="36" dur="500" fill="hold"/>
                                        <p:tgtEl>
                                          <p:spTgt spid="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500" fill="hold"/>
                                        <p:tgtEl>
                                          <p:spTgt spid="28"/>
                                        </p:tgtEl>
                                        <p:attrNameLst>
                                          <p:attrName>ppt_x</p:attrName>
                                        </p:attrNameLst>
                                      </p:cBhvr>
                                      <p:tavLst>
                                        <p:tav tm="0">
                                          <p:val>
                                            <p:strVal val="#ppt_x"/>
                                          </p:val>
                                        </p:tav>
                                        <p:tav tm="100000">
                                          <p:val>
                                            <p:strVal val="#ppt_x"/>
                                          </p:val>
                                        </p:tav>
                                      </p:tavLst>
                                    </p:anim>
                                    <p:anim calcmode="lin" valueType="num">
                                      <p:cBhvr additive="base">
                                        <p:cTn id="4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2" grpId="0" animBg="1"/>
      <p:bldP spid="3" grpId="0" animBg="1"/>
      <p:bldP spid="21" grpId="0" build="p"/>
      <p:bldP spid="4" grpId="0"/>
      <p:bldP spid="34" grpId="0"/>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5" name="Google Shape;295;p42"/>
          <p:cNvSpPr txBox="1">
            <a:spLocks noGrp="1"/>
          </p:cNvSpPr>
          <p:nvPr>
            <p:ph type="title"/>
          </p:nvPr>
        </p:nvSpPr>
        <p:spPr>
          <a:xfrm>
            <a:off x="2563050" y="1490363"/>
            <a:ext cx="4017900" cy="135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APPROACH</a:t>
            </a:r>
            <a:endParaRPr sz="4000"/>
          </a:p>
        </p:txBody>
      </p:sp>
      <p:sp>
        <p:nvSpPr>
          <p:cNvPr id="296" name="Google Shape;296;p42"/>
          <p:cNvSpPr/>
          <p:nvPr/>
        </p:nvSpPr>
        <p:spPr>
          <a:xfrm>
            <a:off x="1889475" y="2803775"/>
            <a:ext cx="5365200" cy="19800"/>
          </a:xfrm>
          <a:prstGeom prst="rect">
            <a:avLst/>
          </a:prstGeom>
          <a:gradFill>
            <a:gsLst>
              <a:gs pos="0">
                <a:srgbClr val="FFFFFF">
                  <a:alpha val="0"/>
                </a:srgbClr>
              </a:gs>
              <a:gs pos="11000">
                <a:srgbClr val="FFFFFF">
                  <a:alpha val="0"/>
                </a:srgbClr>
              </a:gs>
              <a:gs pos="48000">
                <a:srgbClr val="8CFFFF"/>
              </a:gs>
              <a:gs pos="92000">
                <a:srgbClr val="FFFFFF">
                  <a:alpha val="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6434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amond 2">
            <a:extLst>
              <a:ext uri="{FF2B5EF4-FFF2-40B4-BE49-F238E27FC236}">
                <a16:creationId xmlns:a16="http://schemas.microsoft.com/office/drawing/2014/main" id="{75671DF0-83FF-4F64-83C5-C62EC768964E}"/>
              </a:ext>
            </a:extLst>
          </p:cNvPr>
          <p:cNvSpPr/>
          <p:nvPr/>
        </p:nvSpPr>
        <p:spPr>
          <a:xfrm>
            <a:off x="7699954" y="2297835"/>
            <a:ext cx="751061" cy="751061"/>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tx1"/>
              </a:solidFill>
            </a:endParaRPr>
          </a:p>
        </p:txBody>
      </p:sp>
      <p:sp>
        <p:nvSpPr>
          <p:cNvPr id="4" name="Chevron 46">
            <a:extLst>
              <a:ext uri="{FF2B5EF4-FFF2-40B4-BE49-F238E27FC236}">
                <a16:creationId xmlns:a16="http://schemas.microsoft.com/office/drawing/2014/main" id="{898D2E7F-CF42-4972-807F-D499E6172C1D}"/>
              </a:ext>
            </a:extLst>
          </p:cNvPr>
          <p:cNvSpPr/>
          <p:nvPr/>
        </p:nvSpPr>
        <p:spPr>
          <a:xfrm>
            <a:off x="6722556" y="2467094"/>
            <a:ext cx="1390500" cy="412544"/>
          </a:xfrm>
          <a:prstGeom prst="chevron">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tx1"/>
              </a:solidFill>
            </a:endParaRPr>
          </a:p>
        </p:txBody>
      </p:sp>
      <p:cxnSp>
        <p:nvCxnSpPr>
          <p:cNvPr id="5" name="Straight Connector 4">
            <a:extLst>
              <a:ext uri="{FF2B5EF4-FFF2-40B4-BE49-F238E27FC236}">
                <a16:creationId xmlns:a16="http://schemas.microsoft.com/office/drawing/2014/main" id="{293436DE-6DCA-42CA-BD1D-D64CF5C63BEB}"/>
              </a:ext>
            </a:extLst>
          </p:cNvPr>
          <p:cNvCxnSpPr/>
          <p:nvPr/>
        </p:nvCxnSpPr>
        <p:spPr>
          <a:xfrm>
            <a:off x="1329920" y="2083538"/>
            <a:ext cx="0" cy="339847"/>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4BAC4D5-9AED-4651-BF84-50681DB75745}"/>
              </a:ext>
            </a:extLst>
          </p:cNvPr>
          <p:cNvCxnSpPr/>
          <p:nvPr/>
        </p:nvCxnSpPr>
        <p:spPr>
          <a:xfrm>
            <a:off x="2821748" y="2083538"/>
            <a:ext cx="0" cy="339847"/>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24A9D42-9C07-447E-BA9C-405DD847CC54}"/>
              </a:ext>
            </a:extLst>
          </p:cNvPr>
          <p:cNvCxnSpPr/>
          <p:nvPr/>
        </p:nvCxnSpPr>
        <p:spPr>
          <a:xfrm>
            <a:off x="4416535" y="2083538"/>
            <a:ext cx="0" cy="339847"/>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31A6B7D-44D3-4441-B89D-F860CD30E020}"/>
              </a:ext>
            </a:extLst>
          </p:cNvPr>
          <p:cNvCxnSpPr/>
          <p:nvPr/>
        </p:nvCxnSpPr>
        <p:spPr>
          <a:xfrm>
            <a:off x="7578574" y="2083538"/>
            <a:ext cx="0" cy="33984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Diamond 10">
            <a:extLst>
              <a:ext uri="{FF2B5EF4-FFF2-40B4-BE49-F238E27FC236}">
                <a16:creationId xmlns:a16="http://schemas.microsoft.com/office/drawing/2014/main" id="{C6A55764-BF2F-4E94-9F93-00DD3D43DE57}"/>
              </a:ext>
            </a:extLst>
          </p:cNvPr>
          <p:cNvSpPr/>
          <p:nvPr/>
        </p:nvSpPr>
        <p:spPr>
          <a:xfrm>
            <a:off x="6177648" y="2297835"/>
            <a:ext cx="751061" cy="751061"/>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accent3"/>
              </a:solidFill>
            </a:endParaRPr>
          </a:p>
        </p:txBody>
      </p:sp>
      <p:sp>
        <p:nvSpPr>
          <p:cNvPr id="12" name="Chevron 80">
            <a:extLst>
              <a:ext uri="{FF2B5EF4-FFF2-40B4-BE49-F238E27FC236}">
                <a16:creationId xmlns:a16="http://schemas.microsoft.com/office/drawing/2014/main" id="{273DA5EB-F8CF-4FA0-9F7F-ED5FDC4CF8AE}"/>
              </a:ext>
            </a:extLst>
          </p:cNvPr>
          <p:cNvSpPr/>
          <p:nvPr/>
        </p:nvSpPr>
        <p:spPr>
          <a:xfrm>
            <a:off x="5200584" y="2467094"/>
            <a:ext cx="1390500" cy="412544"/>
          </a:xfrm>
          <a:prstGeom prst="chevron">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tx1"/>
              </a:solidFill>
            </a:endParaRPr>
          </a:p>
        </p:txBody>
      </p:sp>
      <p:sp>
        <p:nvSpPr>
          <p:cNvPr id="14" name="Diamond 13">
            <a:extLst>
              <a:ext uri="{FF2B5EF4-FFF2-40B4-BE49-F238E27FC236}">
                <a16:creationId xmlns:a16="http://schemas.microsoft.com/office/drawing/2014/main" id="{608C1FE6-D8FC-4CB6-8F8C-27331683455F}"/>
              </a:ext>
            </a:extLst>
          </p:cNvPr>
          <p:cNvSpPr/>
          <p:nvPr/>
        </p:nvSpPr>
        <p:spPr>
          <a:xfrm>
            <a:off x="4655340" y="2297835"/>
            <a:ext cx="751061" cy="751061"/>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accent3"/>
              </a:solidFill>
            </a:endParaRPr>
          </a:p>
        </p:txBody>
      </p:sp>
      <p:sp>
        <p:nvSpPr>
          <p:cNvPr id="15" name="Chevron 83">
            <a:extLst>
              <a:ext uri="{FF2B5EF4-FFF2-40B4-BE49-F238E27FC236}">
                <a16:creationId xmlns:a16="http://schemas.microsoft.com/office/drawing/2014/main" id="{63885904-9847-4390-BB31-AC88EF357D18}"/>
              </a:ext>
            </a:extLst>
          </p:cNvPr>
          <p:cNvSpPr/>
          <p:nvPr/>
        </p:nvSpPr>
        <p:spPr>
          <a:xfrm>
            <a:off x="3678613" y="2467094"/>
            <a:ext cx="1390500" cy="412544"/>
          </a:xfrm>
          <a:prstGeom prst="chevron">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tx1"/>
              </a:solidFill>
            </a:endParaRPr>
          </a:p>
        </p:txBody>
      </p:sp>
      <p:sp>
        <p:nvSpPr>
          <p:cNvPr id="17" name="Diamond 16">
            <a:extLst>
              <a:ext uri="{FF2B5EF4-FFF2-40B4-BE49-F238E27FC236}">
                <a16:creationId xmlns:a16="http://schemas.microsoft.com/office/drawing/2014/main" id="{BD93D6E4-80DA-476E-8BD6-16E0099E5B33}"/>
              </a:ext>
            </a:extLst>
          </p:cNvPr>
          <p:cNvSpPr/>
          <p:nvPr/>
        </p:nvSpPr>
        <p:spPr>
          <a:xfrm>
            <a:off x="3133033" y="2297835"/>
            <a:ext cx="751061" cy="751061"/>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tx1"/>
              </a:solidFill>
            </a:endParaRPr>
          </a:p>
        </p:txBody>
      </p:sp>
      <p:sp>
        <p:nvSpPr>
          <p:cNvPr id="18" name="Chevron 86">
            <a:extLst>
              <a:ext uri="{FF2B5EF4-FFF2-40B4-BE49-F238E27FC236}">
                <a16:creationId xmlns:a16="http://schemas.microsoft.com/office/drawing/2014/main" id="{ECBA9CCB-B3CA-43C5-A5F0-55298EB53BC2}"/>
              </a:ext>
            </a:extLst>
          </p:cNvPr>
          <p:cNvSpPr/>
          <p:nvPr/>
        </p:nvSpPr>
        <p:spPr>
          <a:xfrm>
            <a:off x="2156642" y="2467094"/>
            <a:ext cx="1390500" cy="412544"/>
          </a:xfrm>
          <a:prstGeom prst="chevron">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tx1"/>
              </a:solidFill>
            </a:endParaRPr>
          </a:p>
        </p:txBody>
      </p:sp>
      <p:sp>
        <p:nvSpPr>
          <p:cNvPr id="20" name="Diamond 19">
            <a:extLst>
              <a:ext uri="{FF2B5EF4-FFF2-40B4-BE49-F238E27FC236}">
                <a16:creationId xmlns:a16="http://schemas.microsoft.com/office/drawing/2014/main" id="{524C1CEF-D324-4973-842D-35AA54D2A724}"/>
              </a:ext>
            </a:extLst>
          </p:cNvPr>
          <p:cNvSpPr/>
          <p:nvPr/>
        </p:nvSpPr>
        <p:spPr>
          <a:xfrm>
            <a:off x="1610727" y="2297835"/>
            <a:ext cx="751061" cy="751061"/>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tx1"/>
              </a:solidFill>
            </a:endParaRPr>
          </a:p>
        </p:txBody>
      </p:sp>
      <p:sp>
        <p:nvSpPr>
          <p:cNvPr id="21" name="Chevron 89">
            <a:extLst>
              <a:ext uri="{FF2B5EF4-FFF2-40B4-BE49-F238E27FC236}">
                <a16:creationId xmlns:a16="http://schemas.microsoft.com/office/drawing/2014/main" id="{95EC97A0-C298-4A6A-897C-218AD596219B}"/>
              </a:ext>
            </a:extLst>
          </p:cNvPr>
          <p:cNvSpPr/>
          <p:nvPr/>
        </p:nvSpPr>
        <p:spPr>
          <a:xfrm>
            <a:off x="634670" y="2465295"/>
            <a:ext cx="1390500" cy="412544"/>
          </a:xfrm>
          <a:prstGeom prst="chevron">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tx1"/>
              </a:solidFill>
            </a:endParaRPr>
          </a:p>
        </p:txBody>
      </p:sp>
      <p:grpSp>
        <p:nvGrpSpPr>
          <p:cNvPr id="23" name="Group 22">
            <a:extLst>
              <a:ext uri="{FF2B5EF4-FFF2-40B4-BE49-F238E27FC236}">
                <a16:creationId xmlns:a16="http://schemas.microsoft.com/office/drawing/2014/main" id="{48D4FBC8-E585-4FE3-A5B1-263B8C3C0E38}"/>
              </a:ext>
            </a:extLst>
          </p:cNvPr>
          <p:cNvGrpSpPr/>
          <p:nvPr/>
        </p:nvGrpSpPr>
        <p:grpSpPr>
          <a:xfrm>
            <a:off x="800486" y="3462905"/>
            <a:ext cx="1058871" cy="1061829"/>
            <a:chOff x="6210998" y="1433695"/>
            <a:chExt cx="1457347" cy="1007212"/>
          </a:xfrm>
        </p:grpSpPr>
        <p:sp>
          <p:nvSpPr>
            <p:cNvPr id="24" name="TextBox 23">
              <a:extLst>
                <a:ext uri="{FF2B5EF4-FFF2-40B4-BE49-F238E27FC236}">
                  <a16:creationId xmlns:a16="http://schemas.microsoft.com/office/drawing/2014/main" id="{4E818975-044D-4137-9EB4-95FC7784A5A9}"/>
                </a:ext>
              </a:extLst>
            </p:cNvPr>
            <p:cNvSpPr txBox="1"/>
            <p:nvPr/>
          </p:nvSpPr>
          <p:spPr>
            <a:xfrm>
              <a:off x="6210998" y="1433695"/>
              <a:ext cx="1457347" cy="218959"/>
            </a:xfrm>
            <a:prstGeom prst="rect">
              <a:avLst/>
            </a:prstGeom>
            <a:solidFill>
              <a:schemeClr val="bg1"/>
            </a:solidFill>
          </p:spPr>
          <p:txBody>
            <a:bodyPr wrap="square" rtlCol="0">
              <a:spAutoFit/>
            </a:bodyPr>
            <a:lstStyle/>
            <a:p>
              <a:pPr algn="ctr"/>
              <a:r>
                <a:rPr lang="en-US" altLang="ko-KR" sz="900" b="1">
                  <a:solidFill>
                    <a:schemeClr val="tx1">
                      <a:lumMod val="75000"/>
                      <a:lumOff val="25000"/>
                    </a:schemeClr>
                  </a:solidFill>
                  <a:cs typeface="Arial" pitchFamily="34" charset="0"/>
                </a:rPr>
                <a:t>Brainstorm</a:t>
              </a:r>
              <a:endParaRPr lang="ko-KR" altLang="en-US" sz="900" b="1">
                <a:solidFill>
                  <a:schemeClr val="tx1">
                    <a:lumMod val="75000"/>
                    <a:lumOff val="25000"/>
                  </a:schemeClr>
                </a:solidFill>
                <a:cs typeface="Arial" pitchFamily="34" charset="0"/>
              </a:endParaRPr>
            </a:p>
          </p:txBody>
        </p:sp>
        <p:sp>
          <p:nvSpPr>
            <p:cNvPr id="25" name="TextBox 24">
              <a:extLst>
                <a:ext uri="{FF2B5EF4-FFF2-40B4-BE49-F238E27FC236}">
                  <a16:creationId xmlns:a16="http://schemas.microsoft.com/office/drawing/2014/main" id="{7B5754D6-0571-42F1-82DD-A55ED67D11AD}"/>
                </a:ext>
              </a:extLst>
            </p:cNvPr>
            <p:cNvSpPr txBox="1"/>
            <p:nvPr/>
          </p:nvSpPr>
          <p:spPr>
            <a:xfrm>
              <a:off x="6210998" y="1696446"/>
              <a:ext cx="1457347" cy="744461"/>
            </a:xfrm>
            <a:prstGeom prst="rect">
              <a:avLst/>
            </a:prstGeom>
            <a:noFill/>
          </p:spPr>
          <p:txBody>
            <a:bodyPr wrap="square" rtlCol="0">
              <a:spAutoFit/>
            </a:bodyPr>
            <a:lstStyle/>
            <a:p>
              <a:pPr marL="171450" indent="-171450">
                <a:buClr>
                  <a:schemeClr val="bg1"/>
                </a:buClr>
                <a:buFont typeface="Arial" panose="020B0604020202020204" pitchFamily="34" charset="0"/>
                <a:buChar char="•"/>
              </a:pPr>
              <a:r>
                <a:rPr lang="en-US" altLang="ko-KR" sz="900">
                  <a:solidFill>
                    <a:schemeClr val="bg1"/>
                  </a:solidFill>
                  <a:cs typeface="Arial" pitchFamily="34" charset="0"/>
                </a:rPr>
                <a:t>Topic</a:t>
              </a:r>
            </a:p>
            <a:p>
              <a:pPr marL="171450" indent="-171450">
                <a:buClr>
                  <a:schemeClr val="bg1"/>
                </a:buClr>
                <a:buFont typeface="Arial" panose="020B0604020202020204" pitchFamily="34" charset="0"/>
                <a:buChar char="•"/>
              </a:pPr>
              <a:r>
                <a:rPr lang="en-US" altLang="ko-KR" sz="900">
                  <a:solidFill>
                    <a:schemeClr val="bg1"/>
                  </a:solidFill>
                  <a:cs typeface="Arial" pitchFamily="34" charset="0"/>
                </a:rPr>
                <a:t>Storyline</a:t>
              </a:r>
            </a:p>
            <a:p>
              <a:pPr marL="171450" indent="-171450">
                <a:buClr>
                  <a:schemeClr val="bg1"/>
                </a:buClr>
                <a:buFont typeface="Arial" panose="020B0604020202020204" pitchFamily="34" charset="0"/>
                <a:buChar char="•"/>
              </a:pPr>
              <a:r>
                <a:rPr lang="en-US" altLang="ko-KR" sz="900">
                  <a:solidFill>
                    <a:schemeClr val="bg1"/>
                  </a:solidFill>
                  <a:cs typeface="Arial" pitchFamily="34" charset="0"/>
                </a:rPr>
                <a:t>Research</a:t>
              </a:r>
            </a:p>
            <a:p>
              <a:pPr marL="171450" indent="-171450">
                <a:buClr>
                  <a:schemeClr val="bg1"/>
                </a:buClr>
                <a:buFont typeface="Arial" panose="020B0604020202020204" pitchFamily="34" charset="0"/>
                <a:buChar char="•"/>
              </a:pPr>
              <a:r>
                <a:rPr lang="en-US" altLang="ko-KR" sz="900">
                  <a:solidFill>
                    <a:schemeClr val="bg1"/>
                  </a:solidFill>
                  <a:cs typeface="Arial" pitchFamily="34" charset="0"/>
                </a:rPr>
                <a:t>Theory</a:t>
              </a:r>
            </a:p>
            <a:p>
              <a:pPr marL="171450" indent="-171450">
                <a:buClr>
                  <a:schemeClr val="bg1"/>
                </a:buClr>
                <a:buFont typeface="Arial" panose="020B0604020202020204" pitchFamily="34" charset="0"/>
                <a:buChar char="•"/>
              </a:pPr>
              <a:endParaRPr lang="ko-KR" altLang="en-US" sz="900">
                <a:solidFill>
                  <a:schemeClr val="bg1"/>
                </a:solidFill>
                <a:cs typeface="Arial" pitchFamily="34" charset="0"/>
              </a:endParaRPr>
            </a:p>
          </p:txBody>
        </p:sp>
      </p:grpSp>
      <p:grpSp>
        <p:nvGrpSpPr>
          <p:cNvPr id="26" name="Group 25">
            <a:extLst>
              <a:ext uri="{FF2B5EF4-FFF2-40B4-BE49-F238E27FC236}">
                <a16:creationId xmlns:a16="http://schemas.microsoft.com/office/drawing/2014/main" id="{2C196C55-2F1A-4B5A-BEAD-8FBD3A260878}"/>
              </a:ext>
            </a:extLst>
          </p:cNvPr>
          <p:cNvGrpSpPr/>
          <p:nvPr/>
        </p:nvGrpSpPr>
        <p:grpSpPr>
          <a:xfrm>
            <a:off x="2283879" y="3462904"/>
            <a:ext cx="1224684" cy="1200330"/>
            <a:chOff x="6199386" y="1433695"/>
            <a:chExt cx="1685558" cy="1138590"/>
          </a:xfrm>
        </p:grpSpPr>
        <p:sp>
          <p:nvSpPr>
            <p:cNvPr id="27" name="TextBox 26">
              <a:extLst>
                <a:ext uri="{FF2B5EF4-FFF2-40B4-BE49-F238E27FC236}">
                  <a16:creationId xmlns:a16="http://schemas.microsoft.com/office/drawing/2014/main" id="{98411551-B137-415B-8F92-3BF1EBC3383C}"/>
                </a:ext>
              </a:extLst>
            </p:cNvPr>
            <p:cNvSpPr txBox="1"/>
            <p:nvPr/>
          </p:nvSpPr>
          <p:spPr>
            <a:xfrm>
              <a:off x="6210998" y="1433695"/>
              <a:ext cx="1493588" cy="218959"/>
            </a:xfrm>
            <a:prstGeom prst="rect">
              <a:avLst/>
            </a:prstGeom>
            <a:solidFill>
              <a:schemeClr val="bg1"/>
            </a:solidFill>
          </p:spPr>
          <p:txBody>
            <a:bodyPr wrap="square" rtlCol="0">
              <a:spAutoFit/>
            </a:bodyPr>
            <a:lstStyle/>
            <a:p>
              <a:r>
                <a:rPr lang="en-US" altLang="ko-KR" sz="900" b="1">
                  <a:solidFill>
                    <a:schemeClr val="tx1">
                      <a:lumMod val="75000"/>
                      <a:lumOff val="25000"/>
                    </a:schemeClr>
                  </a:solidFill>
                  <a:cs typeface="Arial" pitchFamily="34" charset="0"/>
                </a:rPr>
                <a:t>Various sources</a:t>
              </a:r>
              <a:endParaRPr lang="ko-KR" altLang="en-US" sz="900" b="1">
                <a:solidFill>
                  <a:schemeClr val="tx1">
                    <a:lumMod val="75000"/>
                    <a:lumOff val="25000"/>
                  </a:schemeClr>
                </a:solidFill>
                <a:cs typeface="Arial" pitchFamily="34" charset="0"/>
              </a:endParaRPr>
            </a:p>
          </p:txBody>
        </p:sp>
        <p:sp>
          <p:nvSpPr>
            <p:cNvPr id="28" name="TextBox 27">
              <a:extLst>
                <a:ext uri="{FF2B5EF4-FFF2-40B4-BE49-F238E27FC236}">
                  <a16:creationId xmlns:a16="http://schemas.microsoft.com/office/drawing/2014/main" id="{CDBFDDF0-65ED-403C-A044-33E6AA1BFD82}"/>
                </a:ext>
              </a:extLst>
            </p:cNvPr>
            <p:cNvSpPr txBox="1"/>
            <p:nvPr/>
          </p:nvSpPr>
          <p:spPr>
            <a:xfrm>
              <a:off x="6199386" y="1696447"/>
              <a:ext cx="1685558" cy="875838"/>
            </a:xfrm>
            <a:prstGeom prst="rect">
              <a:avLst/>
            </a:prstGeom>
            <a:noFill/>
          </p:spPr>
          <p:txBody>
            <a:bodyPr wrap="square" rtlCol="0">
              <a:spAutoFit/>
            </a:bodyPr>
            <a:lstStyle/>
            <a:p>
              <a:pPr marL="171450" indent="-171450">
                <a:buClr>
                  <a:schemeClr val="bg1"/>
                </a:buClr>
                <a:buFont typeface="Arial" panose="020B0604020202020204" pitchFamily="34" charset="0"/>
                <a:buChar char="•"/>
              </a:pPr>
              <a:r>
                <a:rPr lang="en-US" altLang="ko-KR" sz="900">
                  <a:solidFill>
                    <a:schemeClr val="bg1"/>
                  </a:solidFill>
                  <a:cs typeface="Arial" pitchFamily="34" charset="0"/>
                </a:rPr>
                <a:t>Flatten</a:t>
              </a:r>
            </a:p>
            <a:p>
              <a:pPr marL="171450" indent="-171450">
                <a:buClr>
                  <a:schemeClr val="bg1"/>
                </a:buClr>
                <a:buFont typeface="Arial" panose="020B0604020202020204" pitchFamily="34" charset="0"/>
                <a:buChar char="•"/>
              </a:pPr>
              <a:r>
                <a:rPr lang="en-US" altLang="ko-KR" sz="900">
                  <a:solidFill>
                    <a:schemeClr val="bg1"/>
                  </a:solidFill>
                  <a:cs typeface="Arial" pitchFamily="34" charset="0"/>
                </a:rPr>
                <a:t>Tokenization</a:t>
              </a:r>
            </a:p>
            <a:p>
              <a:pPr marL="171450" indent="-171450">
                <a:buClr>
                  <a:schemeClr val="bg1"/>
                </a:buClr>
                <a:buFont typeface="Arial" panose="020B0604020202020204" pitchFamily="34" charset="0"/>
                <a:buChar char="•"/>
              </a:pPr>
              <a:r>
                <a:rPr lang="en-US" altLang="ko-KR" sz="900">
                  <a:solidFill>
                    <a:schemeClr val="bg1"/>
                  </a:solidFill>
                  <a:cs typeface="Arial" pitchFamily="34" charset="0"/>
                </a:rPr>
                <a:t>Normalization</a:t>
              </a:r>
            </a:p>
            <a:p>
              <a:pPr marL="171450" indent="-171450">
                <a:buClr>
                  <a:schemeClr val="bg1"/>
                </a:buClr>
                <a:buFont typeface="Arial" panose="020B0604020202020204" pitchFamily="34" charset="0"/>
                <a:buChar char="•"/>
              </a:pPr>
              <a:r>
                <a:rPr lang="en-US" altLang="ko-KR" sz="900">
                  <a:solidFill>
                    <a:schemeClr val="bg1"/>
                  </a:solidFill>
                  <a:cs typeface="Arial" pitchFamily="34" charset="0"/>
                </a:rPr>
                <a:t>Noise removal</a:t>
              </a:r>
            </a:p>
            <a:p>
              <a:pPr marL="171450" indent="-171450">
                <a:buClr>
                  <a:schemeClr val="bg1"/>
                </a:buClr>
                <a:buFont typeface="Arial" panose="020B0604020202020204" pitchFamily="34" charset="0"/>
                <a:buChar char="•"/>
              </a:pPr>
              <a:r>
                <a:rPr lang="en-US" altLang="ko-KR" sz="900">
                  <a:solidFill>
                    <a:schemeClr val="bg1"/>
                  </a:solidFill>
                  <a:cs typeface="Arial" pitchFamily="34" charset="0"/>
                </a:rPr>
                <a:t>Convert accent characters</a:t>
              </a:r>
            </a:p>
          </p:txBody>
        </p:sp>
      </p:grpSp>
      <p:grpSp>
        <p:nvGrpSpPr>
          <p:cNvPr id="29" name="Group 28">
            <a:extLst>
              <a:ext uri="{FF2B5EF4-FFF2-40B4-BE49-F238E27FC236}">
                <a16:creationId xmlns:a16="http://schemas.microsoft.com/office/drawing/2014/main" id="{4EB47E2A-57BA-4980-833A-0F924A1F4BFB}"/>
              </a:ext>
            </a:extLst>
          </p:cNvPr>
          <p:cNvGrpSpPr/>
          <p:nvPr/>
        </p:nvGrpSpPr>
        <p:grpSpPr>
          <a:xfrm>
            <a:off x="3571829" y="3463352"/>
            <a:ext cx="1708261" cy="922882"/>
            <a:chOff x="5824013" y="1428968"/>
            <a:chExt cx="2351116" cy="875413"/>
          </a:xfrm>
        </p:grpSpPr>
        <p:sp>
          <p:nvSpPr>
            <p:cNvPr id="30" name="TextBox 29">
              <a:extLst>
                <a:ext uri="{FF2B5EF4-FFF2-40B4-BE49-F238E27FC236}">
                  <a16:creationId xmlns:a16="http://schemas.microsoft.com/office/drawing/2014/main" id="{3FCE66B8-499D-4C53-B98C-72CA0029D9A1}"/>
                </a:ext>
              </a:extLst>
            </p:cNvPr>
            <p:cNvSpPr txBox="1"/>
            <p:nvPr/>
          </p:nvSpPr>
          <p:spPr>
            <a:xfrm>
              <a:off x="5824013" y="1428968"/>
              <a:ext cx="2351116" cy="218959"/>
            </a:xfrm>
            <a:prstGeom prst="rect">
              <a:avLst/>
            </a:prstGeom>
            <a:solidFill>
              <a:schemeClr val="bg1"/>
            </a:solidFill>
          </p:spPr>
          <p:txBody>
            <a:bodyPr wrap="square" rtlCol="0">
              <a:spAutoFit/>
            </a:bodyPr>
            <a:lstStyle/>
            <a:p>
              <a:pPr algn="ctr"/>
              <a:r>
                <a:rPr lang="en-US" altLang="ko-KR" sz="900" b="1">
                  <a:solidFill>
                    <a:schemeClr val="tx1">
                      <a:lumMod val="75000"/>
                      <a:lumOff val="25000"/>
                    </a:schemeClr>
                  </a:solidFill>
                  <a:cs typeface="Arial" pitchFamily="34" charset="0"/>
                </a:rPr>
                <a:t>RNN, GAN</a:t>
              </a:r>
              <a:endParaRPr lang="ko-KR" altLang="en-US" sz="900" b="1">
                <a:solidFill>
                  <a:schemeClr val="tx1">
                    <a:lumMod val="75000"/>
                    <a:lumOff val="25000"/>
                  </a:schemeClr>
                </a:solidFill>
                <a:cs typeface="Arial" pitchFamily="34" charset="0"/>
              </a:endParaRPr>
            </a:p>
          </p:txBody>
        </p:sp>
        <p:sp>
          <p:nvSpPr>
            <p:cNvPr id="31" name="TextBox 30">
              <a:extLst>
                <a:ext uri="{FF2B5EF4-FFF2-40B4-BE49-F238E27FC236}">
                  <a16:creationId xmlns:a16="http://schemas.microsoft.com/office/drawing/2014/main" id="{49313C37-B988-4645-81F0-7527A7F9D060}"/>
                </a:ext>
              </a:extLst>
            </p:cNvPr>
            <p:cNvSpPr txBox="1"/>
            <p:nvPr/>
          </p:nvSpPr>
          <p:spPr>
            <a:xfrm>
              <a:off x="5970982" y="1691295"/>
              <a:ext cx="2022332" cy="613086"/>
            </a:xfrm>
            <a:prstGeom prst="rect">
              <a:avLst/>
            </a:prstGeom>
            <a:noFill/>
          </p:spPr>
          <p:txBody>
            <a:bodyPr wrap="square" rtlCol="0">
              <a:spAutoFit/>
            </a:bodyPr>
            <a:lstStyle/>
            <a:p>
              <a:pPr marL="171450" indent="-171450">
                <a:buClr>
                  <a:schemeClr val="bg1"/>
                </a:buClr>
                <a:buFont typeface="Arial" panose="020B0604020202020204" pitchFamily="34" charset="0"/>
                <a:buChar char="•"/>
              </a:pPr>
              <a:r>
                <a:rPr lang="en-US" altLang="ko-KR" sz="900">
                  <a:solidFill>
                    <a:schemeClr val="bg1"/>
                  </a:solidFill>
                  <a:cs typeface="Arial" pitchFamily="34" charset="0"/>
                </a:rPr>
                <a:t>Build various models </a:t>
              </a:r>
            </a:p>
            <a:p>
              <a:pPr marL="171450" indent="-171450">
                <a:buClr>
                  <a:schemeClr val="bg1"/>
                </a:buClr>
                <a:buFont typeface="Arial" panose="020B0604020202020204" pitchFamily="34" charset="0"/>
                <a:buChar char="•"/>
              </a:pPr>
              <a:r>
                <a:rPr lang="en-US" altLang="ko-KR" sz="900">
                  <a:solidFill>
                    <a:schemeClr val="bg1"/>
                  </a:solidFill>
                  <a:cs typeface="Arial" pitchFamily="34" charset="0"/>
                </a:rPr>
                <a:t>RNN (LSTM &amp; GRU) </a:t>
              </a:r>
            </a:p>
            <a:p>
              <a:pPr marL="171450" indent="-171450">
                <a:buClr>
                  <a:schemeClr val="bg1"/>
                </a:buClr>
                <a:buFont typeface="Arial" panose="020B0604020202020204" pitchFamily="34" charset="0"/>
                <a:buChar char="•"/>
              </a:pPr>
              <a:r>
                <a:rPr lang="en-US" altLang="ko-KR" sz="900">
                  <a:solidFill>
                    <a:schemeClr val="bg1"/>
                  </a:solidFill>
                  <a:cs typeface="Arial" pitchFamily="34" charset="0"/>
                </a:rPr>
                <a:t>Google </a:t>
              </a:r>
              <a:r>
                <a:rPr lang="en-US" altLang="ko-KR" sz="900" err="1">
                  <a:solidFill>
                    <a:schemeClr val="bg1"/>
                  </a:solidFill>
                  <a:cs typeface="Arial" pitchFamily="34" charset="0"/>
                </a:rPr>
                <a:t>Colab</a:t>
              </a:r>
              <a:r>
                <a:rPr lang="en-US" altLang="ko-KR" sz="900">
                  <a:solidFill>
                    <a:schemeClr val="bg1"/>
                  </a:solidFill>
                  <a:cs typeface="Arial" pitchFamily="34" charset="0"/>
                </a:rPr>
                <a:t> Pro &amp; Pro +</a:t>
              </a:r>
              <a:endParaRPr lang="ko-KR" altLang="en-US" sz="900">
                <a:solidFill>
                  <a:schemeClr val="bg1"/>
                </a:solidFill>
                <a:cs typeface="Arial" pitchFamily="34" charset="0"/>
              </a:endParaRPr>
            </a:p>
          </p:txBody>
        </p:sp>
      </p:grpSp>
      <p:grpSp>
        <p:nvGrpSpPr>
          <p:cNvPr id="32" name="Group 31">
            <a:extLst>
              <a:ext uri="{FF2B5EF4-FFF2-40B4-BE49-F238E27FC236}">
                <a16:creationId xmlns:a16="http://schemas.microsoft.com/office/drawing/2014/main" id="{A586851A-901F-4D04-86C9-C5FF04890AF3}"/>
              </a:ext>
            </a:extLst>
          </p:cNvPr>
          <p:cNvGrpSpPr/>
          <p:nvPr/>
        </p:nvGrpSpPr>
        <p:grpSpPr>
          <a:xfrm>
            <a:off x="5547269" y="3452857"/>
            <a:ext cx="1240454" cy="1071879"/>
            <a:chOff x="6210997" y="1433695"/>
            <a:chExt cx="1707263" cy="1016746"/>
          </a:xfrm>
        </p:grpSpPr>
        <p:sp>
          <p:nvSpPr>
            <p:cNvPr id="33" name="TextBox 32">
              <a:extLst>
                <a:ext uri="{FF2B5EF4-FFF2-40B4-BE49-F238E27FC236}">
                  <a16:creationId xmlns:a16="http://schemas.microsoft.com/office/drawing/2014/main" id="{C33E2CCB-D968-4810-9CC9-62FD5BD5571A}"/>
                </a:ext>
              </a:extLst>
            </p:cNvPr>
            <p:cNvSpPr txBox="1"/>
            <p:nvPr/>
          </p:nvSpPr>
          <p:spPr>
            <a:xfrm>
              <a:off x="6210998" y="1433695"/>
              <a:ext cx="1707262" cy="218959"/>
            </a:xfrm>
            <a:prstGeom prst="rect">
              <a:avLst/>
            </a:prstGeom>
            <a:solidFill>
              <a:schemeClr val="bg1"/>
            </a:solidFill>
          </p:spPr>
          <p:txBody>
            <a:bodyPr wrap="square" rtlCol="0">
              <a:spAutoFit/>
            </a:bodyPr>
            <a:lstStyle/>
            <a:p>
              <a:pPr algn="ctr"/>
              <a:r>
                <a:rPr lang="en-US" altLang="ko-KR" sz="900" b="1">
                  <a:solidFill>
                    <a:schemeClr val="tx1">
                      <a:lumMod val="75000"/>
                      <a:lumOff val="25000"/>
                    </a:schemeClr>
                  </a:solidFill>
                  <a:cs typeface="Arial" pitchFamily="34" charset="0"/>
                </a:rPr>
                <a:t>Hyperparameters</a:t>
              </a:r>
              <a:endParaRPr lang="ko-KR" altLang="en-US" sz="900" b="1">
                <a:solidFill>
                  <a:schemeClr val="tx1">
                    <a:lumMod val="75000"/>
                    <a:lumOff val="25000"/>
                  </a:schemeClr>
                </a:solidFill>
                <a:cs typeface="Arial" pitchFamily="34" charset="0"/>
              </a:endParaRPr>
            </a:p>
          </p:txBody>
        </p:sp>
        <p:sp>
          <p:nvSpPr>
            <p:cNvPr id="34" name="TextBox 33">
              <a:extLst>
                <a:ext uri="{FF2B5EF4-FFF2-40B4-BE49-F238E27FC236}">
                  <a16:creationId xmlns:a16="http://schemas.microsoft.com/office/drawing/2014/main" id="{07FDF28C-D25B-4451-9E0F-F5B44716BFD1}"/>
                </a:ext>
              </a:extLst>
            </p:cNvPr>
            <p:cNvSpPr txBox="1"/>
            <p:nvPr/>
          </p:nvSpPr>
          <p:spPr>
            <a:xfrm>
              <a:off x="6210997" y="1705979"/>
              <a:ext cx="1707262" cy="744462"/>
            </a:xfrm>
            <a:prstGeom prst="rect">
              <a:avLst/>
            </a:prstGeom>
            <a:noFill/>
          </p:spPr>
          <p:txBody>
            <a:bodyPr wrap="square" rtlCol="0">
              <a:spAutoFit/>
            </a:bodyPr>
            <a:lstStyle/>
            <a:p>
              <a:pPr marL="171450" indent="-171450">
                <a:buClr>
                  <a:schemeClr val="bg1"/>
                </a:buClr>
                <a:buFont typeface="Arial" panose="020B0604020202020204" pitchFamily="34" charset="0"/>
                <a:buChar char="•"/>
              </a:pPr>
              <a:r>
                <a:rPr lang="en-US" altLang="ko-KR" sz="900">
                  <a:solidFill>
                    <a:schemeClr val="bg1"/>
                  </a:solidFill>
                  <a:cs typeface="Arial" pitchFamily="34" charset="0"/>
                </a:rPr>
                <a:t>Add more data</a:t>
              </a:r>
            </a:p>
            <a:p>
              <a:pPr marL="171450" indent="-171450">
                <a:buClr>
                  <a:schemeClr val="bg1"/>
                </a:buClr>
                <a:buFont typeface="Arial" panose="020B0604020202020204" pitchFamily="34" charset="0"/>
                <a:buChar char="•"/>
              </a:pPr>
              <a:r>
                <a:rPr lang="en-US" altLang="ko-KR" sz="900">
                  <a:solidFill>
                    <a:schemeClr val="bg1"/>
                  </a:solidFill>
                  <a:cs typeface="Arial" pitchFamily="34" charset="0"/>
                </a:rPr>
                <a:t>Number of units, layers</a:t>
              </a:r>
            </a:p>
            <a:p>
              <a:pPr marL="171450" indent="-171450">
                <a:buClr>
                  <a:schemeClr val="bg1"/>
                </a:buClr>
                <a:buFont typeface="Arial" panose="020B0604020202020204" pitchFamily="34" charset="0"/>
                <a:buChar char="•"/>
              </a:pPr>
              <a:r>
                <a:rPr lang="en-US" altLang="ko-KR" sz="900">
                  <a:solidFill>
                    <a:schemeClr val="bg1"/>
                  </a:solidFill>
                  <a:cs typeface="Arial" pitchFamily="34" charset="0"/>
                </a:rPr>
                <a:t>Epoch, learning rates</a:t>
              </a:r>
              <a:endParaRPr lang="ko-KR" altLang="en-US" sz="900">
                <a:solidFill>
                  <a:schemeClr val="bg1"/>
                </a:solidFill>
                <a:cs typeface="Arial" pitchFamily="34" charset="0"/>
              </a:endParaRPr>
            </a:p>
          </p:txBody>
        </p:sp>
      </p:grpSp>
      <p:grpSp>
        <p:nvGrpSpPr>
          <p:cNvPr id="35" name="Group 34">
            <a:extLst>
              <a:ext uri="{FF2B5EF4-FFF2-40B4-BE49-F238E27FC236}">
                <a16:creationId xmlns:a16="http://schemas.microsoft.com/office/drawing/2014/main" id="{96C2FCD2-6BEC-4E3C-9384-344294F13698}"/>
              </a:ext>
            </a:extLst>
          </p:cNvPr>
          <p:cNvGrpSpPr/>
          <p:nvPr/>
        </p:nvGrpSpPr>
        <p:grpSpPr>
          <a:xfrm>
            <a:off x="6979470" y="3449698"/>
            <a:ext cx="1469375" cy="1075034"/>
            <a:chOff x="6217913" y="1424163"/>
            <a:chExt cx="2022333" cy="1019740"/>
          </a:xfrm>
        </p:grpSpPr>
        <p:sp>
          <p:nvSpPr>
            <p:cNvPr id="36" name="TextBox 35">
              <a:extLst>
                <a:ext uri="{FF2B5EF4-FFF2-40B4-BE49-F238E27FC236}">
                  <a16:creationId xmlns:a16="http://schemas.microsoft.com/office/drawing/2014/main" id="{222DEC21-A739-4704-91A4-E9159C759984}"/>
                </a:ext>
              </a:extLst>
            </p:cNvPr>
            <p:cNvSpPr txBox="1"/>
            <p:nvPr/>
          </p:nvSpPr>
          <p:spPr>
            <a:xfrm>
              <a:off x="6273230" y="1424163"/>
              <a:ext cx="1457347" cy="218959"/>
            </a:xfrm>
            <a:prstGeom prst="rect">
              <a:avLst/>
            </a:prstGeom>
            <a:solidFill>
              <a:schemeClr val="bg1"/>
            </a:solidFill>
          </p:spPr>
          <p:txBody>
            <a:bodyPr wrap="square" rtlCol="0">
              <a:spAutoFit/>
            </a:bodyPr>
            <a:lstStyle/>
            <a:p>
              <a:pPr algn="ctr"/>
              <a:r>
                <a:rPr lang="en-US" altLang="ko-KR" sz="900" b="1">
                  <a:solidFill>
                    <a:schemeClr val="tx1">
                      <a:lumMod val="75000"/>
                      <a:lumOff val="25000"/>
                    </a:schemeClr>
                  </a:solidFill>
                  <a:cs typeface="Arial" pitchFamily="34" charset="0"/>
                </a:rPr>
                <a:t>Finish up</a:t>
              </a:r>
              <a:endParaRPr lang="ko-KR" altLang="en-US" sz="900" b="1">
                <a:solidFill>
                  <a:schemeClr val="tx1">
                    <a:lumMod val="75000"/>
                    <a:lumOff val="25000"/>
                  </a:schemeClr>
                </a:solidFill>
                <a:cs typeface="Arial" pitchFamily="34" charset="0"/>
              </a:endParaRPr>
            </a:p>
          </p:txBody>
        </p:sp>
        <p:sp>
          <p:nvSpPr>
            <p:cNvPr id="37" name="TextBox 36">
              <a:extLst>
                <a:ext uri="{FF2B5EF4-FFF2-40B4-BE49-F238E27FC236}">
                  <a16:creationId xmlns:a16="http://schemas.microsoft.com/office/drawing/2014/main" id="{1F19B806-DE99-4360-9E61-D833DDAEEF34}"/>
                </a:ext>
              </a:extLst>
            </p:cNvPr>
            <p:cNvSpPr txBox="1"/>
            <p:nvPr/>
          </p:nvSpPr>
          <p:spPr>
            <a:xfrm>
              <a:off x="6217913" y="1699441"/>
              <a:ext cx="2022333" cy="744462"/>
            </a:xfrm>
            <a:prstGeom prst="rect">
              <a:avLst/>
            </a:prstGeom>
            <a:noFill/>
          </p:spPr>
          <p:txBody>
            <a:bodyPr wrap="square" rtlCol="0">
              <a:spAutoFit/>
            </a:bodyPr>
            <a:lstStyle/>
            <a:p>
              <a:pPr marL="171450" indent="-171450">
                <a:buClr>
                  <a:schemeClr val="bg1"/>
                </a:buClr>
                <a:buFont typeface="Arial" panose="020B0604020202020204" pitchFamily="34" charset="0"/>
                <a:buChar char="•"/>
              </a:pPr>
              <a:r>
                <a:rPr lang="en-US" altLang="ko-KR" sz="900">
                  <a:solidFill>
                    <a:schemeClr val="bg1"/>
                  </a:solidFill>
                  <a:cs typeface="Arial" pitchFamily="34" charset="0"/>
                </a:rPr>
                <a:t>Compare to transformers</a:t>
              </a:r>
            </a:p>
            <a:p>
              <a:pPr marL="171450" indent="-171450">
                <a:buClr>
                  <a:schemeClr val="bg1"/>
                </a:buClr>
                <a:buFont typeface="Arial" panose="020B0604020202020204" pitchFamily="34" charset="0"/>
                <a:buChar char="•"/>
              </a:pPr>
              <a:r>
                <a:rPr lang="en-US" altLang="ko-KR" sz="900">
                  <a:solidFill>
                    <a:schemeClr val="bg1"/>
                  </a:solidFill>
                  <a:cs typeface="Arial" pitchFamily="34" charset="0"/>
                </a:rPr>
                <a:t>Tune transformers</a:t>
              </a:r>
            </a:p>
            <a:p>
              <a:pPr marL="171450" indent="-171450">
                <a:buClr>
                  <a:schemeClr val="bg1"/>
                </a:buClr>
                <a:buFont typeface="Arial" panose="020B0604020202020204" pitchFamily="34" charset="0"/>
                <a:buChar char="•"/>
              </a:pPr>
              <a:r>
                <a:rPr lang="en-US" altLang="ko-KR" sz="900">
                  <a:solidFill>
                    <a:schemeClr val="bg1"/>
                  </a:solidFill>
                  <a:cs typeface="Arial" pitchFamily="34" charset="0"/>
                </a:rPr>
                <a:t>Discussions</a:t>
              </a:r>
            </a:p>
            <a:p>
              <a:pPr marL="171450" indent="-171450">
                <a:buClr>
                  <a:schemeClr val="bg1"/>
                </a:buClr>
                <a:buFont typeface="Arial" panose="020B0604020202020204" pitchFamily="34" charset="0"/>
                <a:buChar char="•"/>
              </a:pPr>
              <a:r>
                <a:rPr lang="en-US" altLang="ko-KR" sz="900">
                  <a:solidFill>
                    <a:schemeClr val="bg1"/>
                  </a:solidFill>
                  <a:cs typeface="Arial" pitchFamily="34" charset="0"/>
                </a:rPr>
                <a:t>Conclusions</a:t>
              </a:r>
            </a:p>
          </p:txBody>
        </p:sp>
      </p:grpSp>
      <p:cxnSp>
        <p:nvCxnSpPr>
          <p:cNvPr id="38" name="Straight Connector 37">
            <a:extLst>
              <a:ext uri="{FF2B5EF4-FFF2-40B4-BE49-F238E27FC236}">
                <a16:creationId xmlns:a16="http://schemas.microsoft.com/office/drawing/2014/main" id="{E8AF0F0C-31F3-42F6-9B5A-42C5296CC075}"/>
              </a:ext>
            </a:extLst>
          </p:cNvPr>
          <p:cNvCxnSpPr/>
          <p:nvPr/>
        </p:nvCxnSpPr>
        <p:spPr>
          <a:xfrm>
            <a:off x="1329920" y="2919749"/>
            <a:ext cx="0" cy="540000"/>
          </a:xfrm>
          <a:prstGeom prst="line">
            <a:avLst/>
          </a:prstGeom>
          <a:ln w="38100">
            <a:solidFill>
              <a:schemeClr val="accent6"/>
            </a:solidFill>
            <a:headEnd type="triangle"/>
            <a:tailEnd type="none" w="lg" len="lg"/>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DBC8742-3E9D-4DC0-B004-BCE785C37ED8}"/>
              </a:ext>
            </a:extLst>
          </p:cNvPr>
          <p:cNvCxnSpPr/>
          <p:nvPr/>
        </p:nvCxnSpPr>
        <p:spPr>
          <a:xfrm>
            <a:off x="2821302" y="2919749"/>
            <a:ext cx="1696" cy="540000"/>
          </a:xfrm>
          <a:prstGeom prst="line">
            <a:avLst/>
          </a:prstGeom>
          <a:ln w="38100">
            <a:solidFill>
              <a:schemeClr val="accent3"/>
            </a:solidFill>
            <a:headEnd type="triangle"/>
            <a:tailEnd type="none" w="lg" len="lg"/>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EFDF67E-7B09-4259-8A6D-11B7DC33669C}"/>
              </a:ext>
            </a:extLst>
          </p:cNvPr>
          <p:cNvCxnSpPr/>
          <p:nvPr/>
        </p:nvCxnSpPr>
        <p:spPr>
          <a:xfrm flipH="1">
            <a:off x="4411240" y="2919749"/>
            <a:ext cx="92" cy="540000"/>
          </a:xfrm>
          <a:prstGeom prst="line">
            <a:avLst/>
          </a:prstGeom>
          <a:ln w="38100">
            <a:solidFill>
              <a:schemeClr val="accent4"/>
            </a:solidFill>
            <a:headEnd type="triangle"/>
            <a:tailEnd type="none" w="lg" len="lg"/>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FC56727-14BF-4284-87F5-984529F14965}"/>
              </a:ext>
            </a:extLst>
          </p:cNvPr>
          <p:cNvCxnSpPr/>
          <p:nvPr/>
        </p:nvCxnSpPr>
        <p:spPr>
          <a:xfrm>
            <a:off x="7578574" y="2919749"/>
            <a:ext cx="0" cy="540000"/>
          </a:xfrm>
          <a:prstGeom prst="line">
            <a:avLst/>
          </a:prstGeom>
          <a:ln w="38100">
            <a:solidFill>
              <a:schemeClr val="accent2"/>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FACFBBE-D8CF-46F1-8C78-AC42130F9C37}"/>
              </a:ext>
            </a:extLst>
          </p:cNvPr>
          <p:cNvSpPr txBox="1"/>
          <p:nvPr/>
        </p:nvSpPr>
        <p:spPr>
          <a:xfrm>
            <a:off x="734637" y="1492342"/>
            <a:ext cx="1224679" cy="323165"/>
          </a:xfrm>
          <a:prstGeom prst="rect">
            <a:avLst/>
          </a:prstGeom>
          <a:noFill/>
        </p:spPr>
        <p:txBody>
          <a:bodyPr wrap="square" rtlCol="0">
            <a:spAutoFit/>
          </a:bodyPr>
          <a:lstStyle/>
          <a:p>
            <a:pPr algn="ctr"/>
            <a:r>
              <a:rPr lang="en-US" altLang="ko-KR" sz="1500" b="1">
                <a:solidFill>
                  <a:schemeClr val="bg1"/>
                </a:solidFill>
                <a:cs typeface="Arial" pitchFamily="34" charset="0"/>
              </a:rPr>
              <a:t>Start</a:t>
            </a:r>
            <a:endParaRPr lang="ko-KR" altLang="en-US" sz="1500" b="1">
              <a:solidFill>
                <a:schemeClr val="bg1"/>
              </a:solidFill>
              <a:cs typeface="Arial" pitchFamily="34" charset="0"/>
            </a:endParaRPr>
          </a:p>
        </p:txBody>
      </p:sp>
      <p:sp>
        <p:nvSpPr>
          <p:cNvPr id="44" name="TextBox 43">
            <a:extLst>
              <a:ext uri="{FF2B5EF4-FFF2-40B4-BE49-F238E27FC236}">
                <a16:creationId xmlns:a16="http://schemas.microsoft.com/office/drawing/2014/main" id="{5C8793E7-0BC6-47F5-AA5E-3DAD05C270BF}"/>
              </a:ext>
            </a:extLst>
          </p:cNvPr>
          <p:cNvSpPr txBox="1"/>
          <p:nvPr/>
        </p:nvSpPr>
        <p:spPr>
          <a:xfrm>
            <a:off x="2014146" y="1214151"/>
            <a:ext cx="1715164" cy="1061829"/>
          </a:xfrm>
          <a:prstGeom prst="rect">
            <a:avLst/>
          </a:prstGeom>
          <a:noFill/>
        </p:spPr>
        <p:txBody>
          <a:bodyPr wrap="square" rtlCol="0">
            <a:spAutoFit/>
          </a:bodyPr>
          <a:lstStyle/>
          <a:p>
            <a:pPr algn="ctr"/>
            <a:r>
              <a:rPr lang="en-US" altLang="ko-KR" sz="1600" b="1">
                <a:solidFill>
                  <a:schemeClr val="bg1"/>
                </a:solidFill>
                <a:cs typeface="Arial" pitchFamily="34" charset="0"/>
              </a:rPr>
              <a:t>Data collection &amp; preprocessing</a:t>
            </a:r>
            <a:endParaRPr lang="ko-KR" altLang="en-US" sz="1600" b="1">
              <a:solidFill>
                <a:schemeClr val="bg1"/>
              </a:solidFill>
              <a:cs typeface="Arial" pitchFamily="34" charset="0"/>
            </a:endParaRPr>
          </a:p>
          <a:p>
            <a:pPr algn="ctr"/>
            <a:endParaRPr lang="ko-KR" altLang="en-US" sz="1500" b="1">
              <a:solidFill>
                <a:schemeClr val="tx1">
                  <a:lumMod val="75000"/>
                  <a:lumOff val="25000"/>
                </a:schemeClr>
              </a:solidFill>
              <a:cs typeface="Arial" pitchFamily="34" charset="0"/>
            </a:endParaRPr>
          </a:p>
        </p:txBody>
      </p:sp>
      <p:sp>
        <p:nvSpPr>
          <p:cNvPr id="48" name="Text Placeholder 1">
            <a:extLst>
              <a:ext uri="{FF2B5EF4-FFF2-40B4-BE49-F238E27FC236}">
                <a16:creationId xmlns:a16="http://schemas.microsoft.com/office/drawing/2014/main" id="{6CC99433-240B-4009-9CFC-826EE6467F8A}"/>
              </a:ext>
            </a:extLst>
          </p:cNvPr>
          <p:cNvSpPr txBox="1">
            <a:spLocks/>
          </p:cNvSpPr>
          <p:nvPr/>
        </p:nvSpPr>
        <p:spPr>
          <a:xfrm>
            <a:off x="90435" y="250234"/>
            <a:ext cx="8949340" cy="54318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15000"/>
              </a:lnSpc>
              <a:spcBef>
                <a:spcPts val="0"/>
              </a:spcBef>
              <a:spcAft>
                <a:spcPts val="0"/>
              </a:spcAft>
              <a:buClr>
                <a:schemeClr val="lt1"/>
              </a:buClr>
              <a:buSzPts val="1400"/>
              <a:buFont typeface="Anaheim"/>
              <a:buNone/>
              <a:defRPr sz="4050" b="0" i="0" u="none" strike="noStrike" cap="none" baseline="0">
                <a:solidFill>
                  <a:schemeClr val="tx1">
                    <a:lumMod val="85000"/>
                    <a:lumOff val="15000"/>
                  </a:schemeClr>
                </a:solidFill>
                <a:latin typeface="+mj-lt"/>
                <a:ea typeface="Anaheim"/>
                <a:cs typeface="Arial" pitchFamily="34" charset="0"/>
                <a:sym typeface="Anaheim"/>
              </a:defRPr>
            </a:lvl1pPr>
            <a:lvl2pPr marL="914400" marR="0" lvl="1"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2pPr>
            <a:lvl3pPr marL="1371600" marR="0" lvl="2"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3pPr>
            <a:lvl4pPr marL="1828800" marR="0" lvl="3"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4pPr>
            <a:lvl5pPr marL="2286000" marR="0" lvl="4"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5pPr>
            <a:lvl6pPr marL="2743200" marR="0" lvl="5"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6pPr>
            <a:lvl7pPr marL="3200400" marR="0" lvl="6"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7pPr>
            <a:lvl8pPr marL="3657600" marR="0" lvl="7"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8pPr>
            <a:lvl9pPr marL="4114800" marR="0" lvl="8" indent="-317500" algn="l" rtl="0">
              <a:lnSpc>
                <a:spcPct val="115000"/>
              </a:lnSpc>
              <a:spcBef>
                <a:spcPts val="1600"/>
              </a:spcBef>
              <a:spcAft>
                <a:spcPts val="160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9pPr>
          </a:lstStyle>
          <a:p>
            <a:r>
              <a:rPr lang="en-US" sz="3500" b="1">
                <a:solidFill>
                  <a:schemeClr val="bg1"/>
                </a:solidFill>
                <a:latin typeface="Kodchasan"/>
              </a:rPr>
              <a:t>General project stages</a:t>
            </a:r>
          </a:p>
        </p:txBody>
      </p:sp>
      <p:cxnSp>
        <p:nvCxnSpPr>
          <p:cNvPr id="51" name="Straight Connector 50">
            <a:extLst>
              <a:ext uri="{FF2B5EF4-FFF2-40B4-BE49-F238E27FC236}">
                <a16:creationId xmlns:a16="http://schemas.microsoft.com/office/drawing/2014/main" id="{58E1ABA9-A199-EE8E-C761-D0154F9FBFA0}"/>
              </a:ext>
            </a:extLst>
          </p:cNvPr>
          <p:cNvCxnSpPr/>
          <p:nvPr/>
        </p:nvCxnSpPr>
        <p:spPr>
          <a:xfrm>
            <a:off x="6049478" y="2076146"/>
            <a:ext cx="0" cy="339847"/>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40220CE-7FE8-6D6F-27AC-415B6B009D6A}"/>
              </a:ext>
            </a:extLst>
          </p:cNvPr>
          <p:cNvCxnSpPr/>
          <p:nvPr/>
        </p:nvCxnSpPr>
        <p:spPr>
          <a:xfrm flipH="1">
            <a:off x="6050279" y="2912357"/>
            <a:ext cx="92" cy="540000"/>
          </a:xfrm>
          <a:prstGeom prst="line">
            <a:avLst/>
          </a:prstGeom>
          <a:ln w="38100">
            <a:solidFill>
              <a:schemeClr val="accent4"/>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8F0C64AA-5AAF-8414-05E5-D367FF7127BD}"/>
              </a:ext>
            </a:extLst>
          </p:cNvPr>
          <p:cNvSpPr txBox="1"/>
          <p:nvPr/>
        </p:nvSpPr>
        <p:spPr>
          <a:xfrm>
            <a:off x="3856620" y="1477372"/>
            <a:ext cx="1129244" cy="553998"/>
          </a:xfrm>
          <a:prstGeom prst="rect">
            <a:avLst/>
          </a:prstGeom>
          <a:noFill/>
        </p:spPr>
        <p:txBody>
          <a:bodyPr wrap="square" rtlCol="0" anchor="ctr">
            <a:spAutoFit/>
          </a:bodyPr>
          <a:lstStyle/>
          <a:p>
            <a:pPr algn="ctr"/>
            <a:r>
              <a:rPr lang="en-US" altLang="ko-KR" sz="1500" b="1">
                <a:solidFill>
                  <a:schemeClr val="bg1"/>
                </a:solidFill>
                <a:cs typeface="Arial" pitchFamily="34" charset="0"/>
              </a:rPr>
              <a:t>Model building</a:t>
            </a:r>
            <a:endParaRPr lang="ko-KR" altLang="en-US" sz="1500" b="1">
              <a:solidFill>
                <a:schemeClr val="bg1"/>
              </a:solidFill>
              <a:cs typeface="Arial" pitchFamily="34" charset="0"/>
            </a:endParaRPr>
          </a:p>
        </p:txBody>
      </p:sp>
      <p:sp>
        <p:nvSpPr>
          <p:cNvPr id="54" name="TextBox 53">
            <a:extLst>
              <a:ext uri="{FF2B5EF4-FFF2-40B4-BE49-F238E27FC236}">
                <a16:creationId xmlns:a16="http://schemas.microsoft.com/office/drawing/2014/main" id="{C3A55DB4-5D74-E61D-53DD-DAA0A5B75DB6}"/>
              </a:ext>
            </a:extLst>
          </p:cNvPr>
          <p:cNvSpPr txBox="1"/>
          <p:nvPr/>
        </p:nvSpPr>
        <p:spPr>
          <a:xfrm>
            <a:off x="5451966" y="1475731"/>
            <a:ext cx="1195023" cy="553998"/>
          </a:xfrm>
          <a:prstGeom prst="rect">
            <a:avLst/>
          </a:prstGeom>
          <a:noFill/>
        </p:spPr>
        <p:txBody>
          <a:bodyPr wrap="square" rtlCol="0" anchor="ctr">
            <a:spAutoFit/>
          </a:bodyPr>
          <a:lstStyle/>
          <a:p>
            <a:pPr algn="ctr"/>
            <a:r>
              <a:rPr lang="en-US" altLang="ko-KR" sz="1500" b="1">
                <a:solidFill>
                  <a:schemeClr val="bg1"/>
                </a:solidFill>
                <a:cs typeface="Arial" pitchFamily="34" charset="0"/>
              </a:rPr>
              <a:t>Model tuning</a:t>
            </a:r>
            <a:endParaRPr lang="ko-KR" altLang="en-US" sz="1500" b="1">
              <a:solidFill>
                <a:schemeClr val="bg1"/>
              </a:solidFill>
              <a:cs typeface="Arial" pitchFamily="34" charset="0"/>
            </a:endParaRPr>
          </a:p>
        </p:txBody>
      </p:sp>
      <p:sp>
        <p:nvSpPr>
          <p:cNvPr id="55" name="TextBox 54">
            <a:extLst>
              <a:ext uri="{FF2B5EF4-FFF2-40B4-BE49-F238E27FC236}">
                <a16:creationId xmlns:a16="http://schemas.microsoft.com/office/drawing/2014/main" id="{484AAD44-6501-B01C-706B-33364220F4B2}"/>
              </a:ext>
            </a:extLst>
          </p:cNvPr>
          <p:cNvSpPr txBox="1"/>
          <p:nvPr/>
        </p:nvSpPr>
        <p:spPr>
          <a:xfrm>
            <a:off x="7173529" y="1490665"/>
            <a:ext cx="810090" cy="323165"/>
          </a:xfrm>
          <a:prstGeom prst="rect">
            <a:avLst/>
          </a:prstGeom>
          <a:noFill/>
        </p:spPr>
        <p:txBody>
          <a:bodyPr wrap="square" rtlCol="0" anchor="ctr">
            <a:spAutoFit/>
          </a:bodyPr>
          <a:lstStyle/>
          <a:p>
            <a:pPr algn="ctr"/>
            <a:r>
              <a:rPr lang="en-US" altLang="ko-KR" sz="1500" b="1">
                <a:solidFill>
                  <a:schemeClr val="bg1"/>
                </a:solidFill>
                <a:cs typeface="Arial" pitchFamily="34" charset="0"/>
              </a:rPr>
              <a:t>End</a:t>
            </a:r>
            <a:endParaRPr lang="ko-KR" altLang="en-US" sz="1500" b="1">
              <a:solidFill>
                <a:schemeClr val="bg1"/>
              </a:solidFill>
              <a:cs typeface="Arial" pitchFamily="34" charset="0"/>
            </a:endParaRPr>
          </a:p>
        </p:txBody>
      </p:sp>
    </p:spTree>
    <p:extLst>
      <p:ext uri="{BB962C8B-B14F-4D97-AF65-F5344CB8AC3E}">
        <p14:creationId xmlns:p14="http://schemas.microsoft.com/office/powerpoint/2010/main" val="311508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ppt_x"/>
                                          </p:val>
                                        </p:tav>
                                        <p:tav tm="100000">
                                          <p:val>
                                            <p:strVal val="#ppt_x"/>
                                          </p:val>
                                        </p:tav>
                                      </p:tavLst>
                                    </p:anim>
                                    <p:anim calcmode="lin" valueType="num">
                                      <p:cBhvr additive="base">
                                        <p:cTn id="20" dur="500" fill="hold"/>
                                        <p:tgtEl>
                                          <p:spTgt spid="3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500" fill="hold"/>
                                        <p:tgtEl>
                                          <p:spTgt spid="43"/>
                                        </p:tgtEl>
                                        <p:attrNameLst>
                                          <p:attrName>ppt_x</p:attrName>
                                        </p:attrNameLst>
                                      </p:cBhvr>
                                      <p:tavLst>
                                        <p:tav tm="0">
                                          <p:val>
                                            <p:strVal val="#ppt_x"/>
                                          </p:val>
                                        </p:tav>
                                        <p:tav tm="100000">
                                          <p:val>
                                            <p:strVal val="#ppt_x"/>
                                          </p:val>
                                        </p:tav>
                                      </p:tavLst>
                                    </p:anim>
                                    <p:anim calcmode="lin" valueType="num">
                                      <p:cBhvr additive="base">
                                        <p:cTn id="2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ppt_x"/>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anim calcmode="lin" valueType="num">
                                      <p:cBhvr additive="base">
                                        <p:cTn id="33" dur="500" fill="hold"/>
                                        <p:tgtEl>
                                          <p:spTgt spid="44"/>
                                        </p:tgtEl>
                                        <p:attrNameLst>
                                          <p:attrName>ppt_x</p:attrName>
                                        </p:attrNameLst>
                                      </p:cBhvr>
                                      <p:tavLst>
                                        <p:tav tm="0">
                                          <p:val>
                                            <p:strVal val="#ppt_x"/>
                                          </p:val>
                                        </p:tav>
                                        <p:tav tm="100000">
                                          <p:val>
                                            <p:strVal val="#ppt_x"/>
                                          </p:val>
                                        </p:tav>
                                      </p:tavLst>
                                    </p:anim>
                                    <p:anim calcmode="lin" valueType="num">
                                      <p:cBhvr additive="base">
                                        <p:cTn id="34" dur="500" fill="hold"/>
                                        <p:tgtEl>
                                          <p:spTgt spid="44"/>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fill="hold"/>
                                        <p:tgtEl>
                                          <p:spTgt spid="18"/>
                                        </p:tgtEl>
                                        <p:attrNameLst>
                                          <p:attrName>ppt_x</p:attrName>
                                        </p:attrNameLst>
                                      </p:cBhvr>
                                      <p:tavLst>
                                        <p:tav tm="0">
                                          <p:val>
                                            <p:strVal val="#ppt_x"/>
                                          </p:val>
                                        </p:tav>
                                        <p:tav tm="100000">
                                          <p:val>
                                            <p:strVal val="#ppt_x"/>
                                          </p:val>
                                        </p:tav>
                                      </p:tavLst>
                                    </p:anim>
                                    <p:anim calcmode="lin" valueType="num">
                                      <p:cBhvr additive="base">
                                        <p:cTn id="38" dur="500" fill="hold"/>
                                        <p:tgtEl>
                                          <p:spTgt spid="18"/>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anim calcmode="lin" valueType="num">
                                      <p:cBhvr additive="base">
                                        <p:cTn id="41" dur="500" fill="hold"/>
                                        <p:tgtEl>
                                          <p:spTgt spid="39"/>
                                        </p:tgtEl>
                                        <p:attrNameLst>
                                          <p:attrName>ppt_x</p:attrName>
                                        </p:attrNameLst>
                                      </p:cBhvr>
                                      <p:tavLst>
                                        <p:tav tm="0">
                                          <p:val>
                                            <p:strVal val="#ppt_x"/>
                                          </p:val>
                                        </p:tav>
                                        <p:tav tm="100000">
                                          <p:val>
                                            <p:strVal val="#ppt_x"/>
                                          </p:val>
                                        </p:tav>
                                      </p:tavLst>
                                    </p:anim>
                                    <p:anim calcmode="lin" valueType="num">
                                      <p:cBhvr additive="base">
                                        <p:cTn id="42" dur="500" fill="hold"/>
                                        <p:tgtEl>
                                          <p:spTgt spid="39"/>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additive="base">
                                        <p:cTn id="45" dur="500" fill="hold"/>
                                        <p:tgtEl>
                                          <p:spTgt spid="26"/>
                                        </p:tgtEl>
                                        <p:attrNameLst>
                                          <p:attrName>ppt_x</p:attrName>
                                        </p:attrNameLst>
                                      </p:cBhvr>
                                      <p:tavLst>
                                        <p:tav tm="0">
                                          <p:val>
                                            <p:strVal val="#ppt_x"/>
                                          </p:val>
                                        </p:tav>
                                        <p:tav tm="100000">
                                          <p:val>
                                            <p:strVal val="#ppt_x"/>
                                          </p:val>
                                        </p:tav>
                                      </p:tavLst>
                                    </p:anim>
                                    <p:anim calcmode="lin" valueType="num">
                                      <p:cBhvr additive="base">
                                        <p:cTn id="46" dur="500" fill="hold"/>
                                        <p:tgtEl>
                                          <p:spTgt spid="26"/>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fill="hold"/>
                                        <p:tgtEl>
                                          <p:spTgt spid="6"/>
                                        </p:tgtEl>
                                        <p:attrNameLst>
                                          <p:attrName>ppt_x</p:attrName>
                                        </p:attrNameLst>
                                      </p:cBhvr>
                                      <p:tavLst>
                                        <p:tav tm="0">
                                          <p:val>
                                            <p:strVal val="#ppt_x"/>
                                          </p:val>
                                        </p:tav>
                                        <p:tav tm="100000">
                                          <p:val>
                                            <p:strVal val="#ppt_x"/>
                                          </p:val>
                                        </p:tav>
                                      </p:tavLst>
                                    </p:anim>
                                    <p:anim calcmode="lin" valueType="num">
                                      <p:cBhvr additive="base">
                                        <p:cTn id="5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ppt_x"/>
                                          </p:val>
                                        </p:tav>
                                        <p:tav tm="100000">
                                          <p:val>
                                            <p:strVal val="#ppt_x"/>
                                          </p:val>
                                        </p:tav>
                                      </p:tavLst>
                                    </p:anim>
                                    <p:anim calcmode="lin" valueType="num">
                                      <p:cBhvr additive="base">
                                        <p:cTn id="56" dur="500" fill="hold"/>
                                        <p:tgtEl>
                                          <p:spTgt spid="1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53"/>
                                        </p:tgtEl>
                                        <p:attrNameLst>
                                          <p:attrName>style.visibility</p:attrName>
                                        </p:attrNameLst>
                                      </p:cBhvr>
                                      <p:to>
                                        <p:strVal val="visible"/>
                                      </p:to>
                                    </p:set>
                                    <p:anim calcmode="lin" valueType="num">
                                      <p:cBhvr additive="base">
                                        <p:cTn id="59" dur="500" fill="hold"/>
                                        <p:tgtEl>
                                          <p:spTgt spid="53"/>
                                        </p:tgtEl>
                                        <p:attrNameLst>
                                          <p:attrName>ppt_x</p:attrName>
                                        </p:attrNameLst>
                                      </p:cBhvr>
                                      <p:tavLst>
                                        <p:tav tm="0">
                                          <p:val>
                                            <p:strVal val="#ppt_x"/>
                                          </p:val>
                                        </p:tav>
                                        <p:tav tm="100000">
                                          <p:val>
                                            <p:strVal val="#ppt_x"/>
                                          </p:val>
                                        </p:tav>
                                      </p:tavLst>
                                    </p:anim>
                                    <p:anim calcmode="lin" valueType="num">
                                      <p:cBhvr additive="base">
                                        <p:cTn id="60" dur="500" fill="hold"/>
                                        <p:tgtEl>
                                          <p:spTgt spid="53"/>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7"/>
                                        </p:tgtEl>
                                        <p:attrNameLst>
                                          <p:attrName>style.visibility</p:attrName>
                                        </p:attrNameLst>
                                      </p:cBhvr>
                                      <p:to>
                                        <p:strVal val="visible"/>
                                      </p:to>
                                    </p:set>
                                    <p:anim calcmode="lin" valueType="num">
                                      <p:cBhvr additive="base">
                                        <p:cTn id="63" dur="500" fill="hold"/>
                                        <p:tgtEl>
                                          <p:spTgt spid="7"/>
                                        </p:tgtEl>
                                        <p:attrNameLst>
                                          <p:attrName>ppt_x</p:attrName>
                                        </p:attrNameLst>
                                      </p:cBhvr>
                                      <p:tavLst>
                                        <p:tav tm="0">
                                          <p:val>
                                            <p:strVal val="#ppt_x"/>
                                          </p:val>
                                        </p:tav>
                                        <p:tav tm="100000">
                                          <p:val>
                                            <p:strVal val="#ppt_x"/>
                                          </p:val>
                                        </p:tav>
                                      </p:tavLst>
                                    </p:anim>
                                    <p:anim calcmode="lin" valueType="num">
                                      <p:cBhvr additive="base">
                                        <p:cTn id="64" dur="500" fill="hold"/>
                                        <p:tgtEl>
                                          <p:spTgt spid="7"/>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additive="base">
                                        <p:cTn id="67" dur="500" fill="hold"/>
                                        <p:tgtEl>
                                          <p:spTgt spid="15"/>
                                        </p:tgtEl>
                                        <p:attrNameLst>
                                          <p:attrName>ppt_x</p:attrName>
                                        </p:attrNameLst>
                                      </p:cBhvr>
                                      <p:tavLst>
                                        <p:tav tm="0">
                                          <p:val>
                                            <p:strVal val="#ppt_x"/>
                                          </p:val>
                                        </p:tav>
                                        <p:tav tm="100000">
                                          <p:val>
                                            <p:strVal val="#ppt_x"/>
                                          </p:val>
                                        </p:tav>
                                      </p:tavLst>
                                    </p:anim>
                                    <p:anim calcmode="lin" valueType="num">
                                      <p:cBhvr additive="base">
                                        <p:cTn id="68" dur="500" fill="hold"/>
                                        <p:tgtEl>
                                          <p:spTgt spid="15"/>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40"/>
                                        </p:tgtEl>
                                        <p:attrNameLst>
                                          <p:attrName>style.visibility</p:attrName>
                                        </p:attrNameLst>
                                      </p:cBhvr>
                                      <p:to>
                                        <p:strVal val="visible"/>
                                      </p:to>
                                    </p:set>
                                    <p:anim calcmode="lin" valueType="num">
                                      <p:cBhvr additive="base">
                                        <p:cTn id="71" dur="500" fill="hold"/>
                                        <p:tgtEl>
                                          <p:spTgt spid="40"/>
                                        </p:tgtEl>
                                        <p:attrNameLst>
                                          <p:attrName>ppt_x</p:attrName>
                                        </p:attrNameLst>
                                      </p:cBhvr>
                                      <p:tavLst>
                                        <p:tav tm="0">
                                          <p:val>
                                            <p:strVal val="#ppt_x"/>
                                          </p:val>
                                        </p:tav>
                                        <p:tav tm="100000">
                                          <p:val>
                                            <p:strVal val="#ppt_x"/>
                                          </p:val>
                                        </p:tav>
                                      </p:tavLst>
                                    </p:anim>
                                    <p:anim calcmode="lin" valueType="num">
                                      <p:cBhvr additive="base">
                                        <p:cTn id="72" dur="500" fill="hold"/>
                                        <p:tgtEl>
                                          <p:spTgt spid="40"/>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29"/>
                                        </p:tgtEl>
                                        <p:attrNameLst>
                                          <p:attrName>style.visibility</p:attrName>
                                        </p:attrNameLst>
                                      </p:cBhvr>
                                      <p:to>
                                        <p:strVal val="visible"/>
                                      </p:to>
                                    </p:set>
                                    <p:anim calcmode="lin" valueType="num">
                                      <p:cBhvr additive="base">
                                        <p:cTn id="75" dur="500" fill="hold"/>
                                        <p:tgtEl>
                                          <p:spTgt spid="29"/>
                                        </p:tgtEl>
                                        <p:attrNameLst>
                                          <p:attrName>ppt_x</p:attrName>
                                        </p:attrNameLst>
                                      </p:cBhvr>
                                      <p:tavLst>
                                        <p:tav tm="0">
                                          <p:val>
                                            <p:strVal val="#ppt_x"/>
                                          </p:val>
                                        </p:tav>
                                        <p:tav tm="100000">
                                          <p:val>
                                            <p:strVal val="#ppt_x"/>
                                          </p:val>
                                        </p:tav>
                                      </p:tavLst>
                                    </p:anim>
                                    <p:anim calcmode="lin" valueType="num">
                                      <p:cBhvr additive="base">
                                        <p:cTn id="7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14"/>
                                        </p:tgtEl>
                                        <p:attrNameLst>
                                          <p:attrName>style.visibility</p:attrName>
                                        </p:attrNameLst>
                                      </p:cBhvr>
                                      <p:to>
                                        <p:strVal val="visible"/>
                                      </p:to>
                                    </p:set>
                                    <p:anim calcmode="lin" valueType="num">
                                      <p:cBhvr additive="base">
                                        <p:cTn id="81" dur="500" fill="hold"/>
                                        <p:tgtEl>
                                          <p:spTgt spid="14"/>
                                        </p:tgtEl>
                                        <p:attrNameLst>
                                          <p:attrName>ppt_x</p:attrName>
                                        </p:attrNameLst>
                                      </p:cBhvr>
                                      <p:tavLst>
                                        <p:tav tm="0">
                                          <p:val>
                                            <p:strVal val="#ppt_x"/>
                                          </p:val>
                                        </p:tav>
                                        <p:tav tm="100000">
                                          <p:val>
                                            <p:strVal val="#ppt_x"/>
                                          </p:val>
                                        </p:tav>
                                      </p:tavLst>
                                    </p:anim>
                                    <p:anim calcmode="lin" valueType="num">
                                      <p:cBhvr additive="base">
                                        <p:cTn id="82" dur="500" fill="hold"/>
                                        <p:tgtEl>
                                          <p:spTgt spid="14"/>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54"/>
                                        </p:tgtEl>
                                        <p:attrNameLst>
                                          <p:attrName>style.visibility</p:attrName>
                                        </p:attrNameLst>
                                      </p:cBhvr>
                                      <p:to>
                                        <p:strVal val="visible"/>
                                      </p:to>
                                    </p:set>
                                    <p:anim calcmode="lin" valueType="num">
                                      <p:cBhvr additive="base">
                                        <p:cTn id="85" dur="500" fill="hold"/>
                                        <p:tgtEl>
                                          <p:spTgt spid="54"/>
                                        </p:tgtEl>
                                        <p:attrNameLst>
                                          <p:attrName>ppt_x</p:attrName>
                                        </p:attrNameLst>
                                      </p:cBhvr>
                                      <p:tavLst>
                                        <p:tav tm="0">
                                          <p:val>
                                            <p:strVal val="#ppt_x"/>
                                          </p:val>
                                        </p:tav>
                                        <p:tav tm="100000">
                                          <p:val>
                                            <p:strVal val="#ppt_x"/>
                                          </p:val>
                                        </p:tav>
                                      </p:tavLst>
                                    </p:anim>
                                    <p:anim calcmode="lin" valueType="num">
                                      <p:cBhvr additive="base">
                                        <p:cTn id="86" dur="500" fill="hold"/>
                                        <p:tgtEl>
                                          <p:spTgt spid="54"/>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51"/>
                                        </p:tgtEl>
                                        <p:attrNameLst>
                                          <p:attrName>style.visibility</p:attrName>
                                        </p:attrNameLst>
                                      </p:cBhvr>
                                      <p:to>
                                        <p:strVal val="visible"/>
                                      </p:to>
                                    </p:set>
                                    <p:anim calcmode="lin" valueType="num">
                                      <p:cBhvr additive="base">
                                        <p:cTn id="89" dur="500" fill="hold"/>
                                        <p:tgtEl>
                                          <p:spTgt spid="51"/>
                                        </p:tgtEl>
                                        <p:attrNameLst>
                                          <p:attrName>ppt_x</p:attrName>
                                        </p:attrNameLst>
                                      </p:cBhvr>
                                      <p:tavLst>
                                        <p:tav tm="0">
                                          <p:val>
                                            <p:strVal val="#ppt_x"/>
                                          </p:val>
                                        </p:tav>
                                        <p:tav tm="100000">
                                          <p:val>
                                            <p:strVal val="#ppt_x"/>
                                          </p:val>
                                        </p:tav>
                                      </p:tavLst>
                                    </p:anim>
                                    <p:anim calcmode="lin" valueType="num">
                                      <p:cBhvr additive="base">
                                        <p:cTn id="90" dur="500" fill="hold"/>
                                        <p:tgtEl>
                                          <p:spTgt spid="51"/>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12"/>
                                        </p:tgtEl>
                                        <p:attrNameLst>
                                          <p:attrName>style.visibility</p:attrName>
                                        </p:attrNameLst>
                                      </p:cBhvr>
                                      <p:to>
                                        <p:strVal val="visible"/>
                                      </p:to>
                                    </p:set>
                                    <p:anim calcmode="lin" valueType="num">
                                      <p:cBhvr additive="base">
                                        <p:cTn id="93" dur="500" fill="hold"/>
                                        <p:tgtEl>
                                          <p:spTgt spid="12"/>
                                        </p:tgtEl>
                                        <p:attrNameLst>
                                          <p:attrName>ppt_x</p:attrName>
                                        </p:attrNameLst>
                                      </p:cBhvr>
                                      <p:tavLst>
                                        <p:tav tm="0">
                                          <p:val>
                                            <p:strVal val="#ppt_x"/>
                                          </p:val>
                                        </p:tav>
                                        <p:tav tm="100000">
                                          <p:val>
                                            <p:strVal val="#ppt_x"/>
                                          </p:val>
                                        </p:tav>
                                      </p:tavLst>
                                    </p:anim>
                                    <p:anim calcmode="lin" valueType="num">
                                      <p:cBhvr additive="base">
                                        <p:cTn id="94" dur="500" fill="hold"/>
                                        <p:tgtEl>
                                          <p:spTgt spid="12"/>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52"/>
                                        </p:tgtEl>
                                        <p:attrNameLst>
                                          <p:attrName>style.visibility</p:attrName>
                                        </p:attrNameLst>
                                      </p:cBhvr>
                                      <p:to>
                                        <p:strVal val="visible"/>
                                      </p:to>
                                    </p:set>
                                    <p:anim calcmode="lin" valueType="num">
                                      <p:cBhvr additive="base">
                                        <p:cTn id="97" dur="500" fill="hold"/>
                                        <p:tgtEl>
                                          <p:spTgt spid="52"/>
                                        </p:tgtEl>
                                        <p:attrNameLst>
                                          <p:attrName>ppt_x</p:attrName>
                                        </p:attrNameLst>
                                      </p:cBhvr>
                                      <p:tavLst>
                                        <p:tav tm="0">
                                          <p:val>
                                            <p:strVal val="#ppt_x"/>
                                          </p:val>
                                        </p:tav>
                                        <p:tav tm="100000">
                                          <p:val>
                                            <p:strVal val="#ppt_x"/>
                                          </p:val>
                                        </p:tav>
                                      </p:tavLst>
                                    </p:anim>
                                    <p:anim calcmode="lin" valueType="num">
                                      <p:cBhvr additive="base">
                                        <p:cTn id="98" dur="500" fill="hold"/>
                                        <p:tgtEl>
                                          <p:spTgt spid="52"/>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32"/>
                                        </p:tgtEl>
                                        <p:attrNameLst>
                                          <p:attrName>style.visibility</p:attrName>
                                        </p:attrNameLst>
                                      </p:cBhvr>
                                      <p:to>
                                        <p:strVal val="visible"/>
                                      </p:to>
                                    </p:set>
                                    <p:anim calcmode="lin" valueType="num">
                                      <p:cBhvr additive="base">
                                        <p:cTn id="101" dur="500" fill="hold"/>
                                        <p:tgtEl>
                                          <p:spTgt spid="32"/>
                                        </p:tgtEl>
                                        <p:attrNameLst>
                                          <p:attrName>ppt_x</p:attrName>
                                        </p:attrNameLst>
                                      </p:cBhvr>
                                      <p:tavLst>
                                        <p:tav tm="0">
                                          <p:val>
                                            <p:strVal val="#ppt_x"/>
                                          </p:val>
                                        </p:tav>
                                        <p:tav tm="100000">
                                          <p:val>
                                            <p:strVal val="#ppt_x"/>
                                          </p:val>
                                        </p:tav>
                                      </p:tavLst>
                                    </p:anim>
                                    <p:anim calcmode="lin" valueType="num">
                                      <p:cBhvr additive="base">
                                        <p:cTn id="10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11"/>
                                        </p:tgtEl>
                                        <p:attrNameLst>
                                          <p:attrName>style.visibility</p:attrName>
                                        </p:attrNameLst>
                                      </p:cBhvr>
                                      <p:to>
                                        <p:strVal val="visible"/>
                                      </p:to>
                                    </p:set>
                                    <p:anim calcmode="lin" valueType="num">
                                      <p:cBhvr additive="base">
                                        <p:cTn id="107" dur="500" fill="hold"/>
                                        <p:tgtEl>
                                          <p:spTgt spid="11"/>
                                        </p:tgtEl>
                                        <p:attrNameLst>
                                          <p:attrName>ppt_x</p:attrName>
                                        </p:attrNameLst>
                                      </p:cBhvr>
                                      <p:tavLst>
                                        <p:tav tm="0">
                                          <p:val>
                                            <p:strVal val="#ppt_x"/>
                                          </p:val>
                                        </p:tav>
                                        <p:tav tm="100000">
                                          <p:val>
                                            <p:strVal val="#ppt_x"/>
                                          </p:val>
                                        </p:tav>
                                      </p:tavLst>
                                    </p:anim>
                                    <p:anim calcmode="lin" valueType="num">
                                      <p:cBhvr additive="base">
                                        <p:cTn id="108" dur="500" fill="hold"/>
                                        <p:tgtEl>
                                          <p:spTgt spid="11"/>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55"/>
                                        </p:tgtEl>
                                        <p:attrNameLst>
                                          <p:attrName>style.visibility</p:attrName>
                                        </p:attrNameLst>
                                      </p:cBhvr>
                                      <p:to>
                                        <p:strVal val="visible"/>
                                      </p:to>
                                    </p:set>
                                    <p:anim calcmode="lin" valueType="num">
                                      <p:cBhvr additive="base">
                                        <p:cTn id="111" dur="500" fill="hold"/>
                                        <p:tgtEl>
                                          <p:spTgt spid="55"/>
                                        </p:tgtEl>
                                        <p:attrNameLst>
                                          <p:attrName>ppt_x</p:attrName>
                                        </p:attrNameLst>
                                      </p:cBhvr>
                                      <p:tavLst>
                                        <p:tav tm="0">
                                          <p:val>
                                            <p:strVal val="#ppt_x"/>
                                          </p:val>
                                        </p:tav>
                                        <p:tav tm="100000">
                                          <p:val>
                                            <p:strVal val="#ppt_x"/>
                                          </p:val>
                                        </p:tav>
                                      </p:tavLst>
                                    </p:anim>
                                    <p:anim calcmode="lin" valueType="num">
                                      <p:cBhvr additive="base">
                                        <p:cTn id="112" dur="500" fill="hold"/>
                                        <p:tgtEl>
                                          <p:spTgt spid="55"/>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9"/>
                                        </p:tgtEl>
                                        <p:attrNameLst>
                                          <p:attrName>style.visibility</p:attrName>
                                        </p:attrNameLst>
                                      </p:cBhvr>
                                      <p:to>
                                        <p:strVal val="visible"/>
                                      </p:to>
                                    </p:set>
                                    <p:anim calcmode="lin" valueType="num">
                                      <p:cBhvr additive="base">
                                        <p:cTn id="115" dur="500" fill="hold"/>
                                        <p:tgtEl>
                                          <p:spTgt spid="9"/>
                                        </p:tgtEl>
                                        <p:attrNameLst>
                                          <p:attrName>ppt_x</p:attrName>
                                        </p:attrNameLst>
                                      </p:cBhvr>
                                      <p:tavLst>
                                        <p:tav tm="0">
                                          <p:val>
                                            <p:strVal val="#ppt_x"/>
                                          </p:val>
                                        </p:tav>
                                        <p:tav tm="100000">
                                          <p:val>
                                            <p:strVal val="#ppt_x"/>
                                          </p:val>
                                        </p:tav>
                                      </p:tavLst>
                                    </p:anim>
                                    <p:anim calcmode="lin" valueType="num">
                                      <p:cBhvr additive="base">
                                        <p:cTn id="116" dur="500" fill="hold"/>
                                        <p:tgtEl>
                                          <p:spTgt spid="9"/>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4"/>
                                        </p:tgtEl>
                                        <p:attrNameLst>
                                          <p:attrName>style.visibility</p:attrName>
                                        </p:attrNameLst>
                                      </p:cBhvr>
                                      <p:to>
                                        <p:strVal val="visible"/>
                                      </p:to>
                                    </p:set>
                                    <p:anim calcmode="lin" valueType="num">
                                      <p:cBhvr additive="base">
                                        <p:cTn id="119" dur="500" fill="hold"/>
                                        <p:tgtEl>
                                          <p:spTgt spid="4"/>
                                        </p:tgtEl>
                                        <p:attrNameLst>
                                          <p:attrName>ppt_x</p:attrName>
                                        </p:attrNameLst>
                                      </p:cBhvr>
                                      <p:tavLst>
                                        <p:tav tm="0">
                                          <p:val>
                                            <p:strVal val="#ppt_x"/>
                                          </p:val>
                                        </p:tav>
                                        <p:tav tm="100000">
                                          <p:val>
                                            <p:strVal val="#ppt_x"/>
                                          </p:val>
                                        </p:tav>
                                      </p:tavLst>
                                    </p:anim>
                                    <p:anim calcmode="lin" valueType="num">
                                      <p:cBhvr additive="base">
                                        <p:cTn id="120" dur="500" fill="hold"/>
                                        <p:tgtEl>
                                          <p:spTgt spid="4"/>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0"/>
                                  </p:stCondLst>
                                  <p:childTnLst>
                                    <p:set>
                                      <p:cBhvr>
                                        <p:cTn id="122" dur="1" fill="hold">
                                          <p:stCondLst>
                                            <p:cond delay="0"/>
                                          </p:stCondLst>
                                        </p:cTn>
                                        <p:tgtEl>
                                          <p:spTgt spid="3"/>
                                        </p:tgtEl>
                                        <p:attrNameLst>
                                          <p:attrName>style.visibility</p:attrName>
                                        </p:attrNameLst>
                                      </p:cBhvr>
                                      <p:to>
                                        <p:strVal val="visible"/>
                                      </p:to>
                                    </p:set>
                                    <p:anim calcmode="lin" valueType="num">
                                      <p:cBhvr additive="base">
                                        <p:cTn id="123" dur="500" fill="hold"/>
                                        <p:tgtEl>
                                          <p:spTgt spid="3"/>
                                        </p:tgtEl>
                                        <p:attrNameLst>
                                          <p:attrName>ppt_x</p:attrName>
                                        </p:attrNameLst>
                                      </p:cBhvr>
                                      <p:tavLst>
                                        <p:tav tm="0">
                                          <p:val>
                                            <p:strVal val="#ppt_x"/>
                                          </p:val>
                                        </p:tav>
                                        <p:tav tm="100000">
                                          <p:val>
                                            <p:strVal val="#ppt_x"/>
                                          </p:val>
                                        </p:tav>
                                      </p:tavLst>
                                    </p:anim>
                                    <p:anim calcmode="lin" valueType="num">
                                      <p:cBhvr additive="base">
                                        <p:cTn id="124" dur="500" fill="hold"/>
                                        <p:tgtEl>
                                          <p:spTgt spid="3"/>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42"/>
                                        </p:tgtEl>
                                        <p:attrNameLst>
                                          <p:attrName>style.visibility</p:attrName>
                                        </p:attrNameLst>
                                      </p:cBhvr>
                                      <p:to>
                                        <p:strVal val="visible"/>
                                      </p:to>
                                    </p:set>
                                    <p:anim calcmode="lin" valueType="num">
                                      <p:cBhvr additive="base">
                                        <p:cTn id="127" dur="500" fill="hold"/>
                                        <p:tgtEl>
                                          <p:spTgt spid="42"/>
                                        </p:tgtEl>
                                        <p:attrNameLst>
                                          <p:attrName>ppt_x</p:attrName>
                                        </p:attrNameLst>
                                      </p:cBhvr>
                                      <p:tavLst>
                                        <p:tav tm="0">
                                          <p:val>
                                            <p:strVal val="#ppt_x"/>
                                          </p:val>
                                        </p:tav>
                                        <p:tav tm="100000">
                                          <p:val>
                                            <p:strVal val="#ppt_x"/>
                                          </p:val>
                                        </p:tav>
                                      </p:tavLst>
                                    </p:anim>
                                    <p:anim calcmode="lin" valueType="num">
                                      <p:cBhvr additive="base">
                                        <p:cTn id="128" dur="500" fill="hold"/>
                                        <p:tgtEl>
                                          <p:spTgt spid="42"/>
                                        </p:tgtEl>
                                        <p:attrNameLst>
                                          <p:attrName>ppt_y</p:attrName>
                                        </p:attrNameLst>
                                      </p:cBhvr>
                                      <p:tavLst>
                                        <p:tav tm="0">
                                          <p:val>
                                            <p:strVal val="1+#ppt_h/2"/>
                                          </p:val>
                                        </p:tav>
                                        <p:tav tm="100000">
                                          <p:val>
                                            <p:strVal val="#ppt_y"/>
                                          </p:val>
                                        </p:tav>
                                      </p:tavLst>
                                    </p:anim>
                                  </p:childTnLst>
                                </p:cTn>
                              </p:par>
                              <p:par>
                                <p:cTn id="129" presetID="2" presetClass="entr" presetSubtype="4" fill="hold" nodeType="withEffect">
                                  <p:stCondLst>
                                    <p:cond delay="0"/>
                                  </p:stCondLst>
                                  <p:childTnLst>
                                    <p:set>
                                      <p:cBhvr>
                                        <p:cTn id="130" dur="1" fill="hold">
                                          <p:stCondLst>
                                            <p:cond delay="0"/>
                                          </p:stCondLst>
                                        </p:cTn>
                                        <p:tgtEl>
                                          <p:spTgt spid="35"/>
                                        </p:tgtEl>
                                        <p:attrNameLst>
                                          <p:attrName>style.visibility</p:attrName>
                                        </p:attrNameLst>
                                      </p:cBhvr>
                                      <p:to>
                                        <p:strVal val="visible"/>
                                      </p:to>
                                    </p:set>
                                    <p:anim calcmode="lin" valueType="num">
                                      <p:cBhvr additive="base">
                                        <p:cTn id="131" dur="500" fill="hold"/>
                                        <p:tgtEl>
                                          <p:spTgt spid="35"/>
                                        </p:tgtEl>
                                        <p:attrNameLst>
                                          <p:attrName>ppt_x</p:attrName>
                                        </p:attrNameLst>
                                      </p:cBhvr>
                                      <p:tavLst>
                                        <p:tav tm="0">
                                          <p:val>
                                            <p:strVal val="#ppt_x"/>
                                          </p:val>
                                        </p:tav>
                                        <p:tav tm="100000">
                                          <p:val>
                                            <p:strVal val="#ppt_x"/>
                                          </p:val>
                                        </p:tav>
                                      </p:tavLst>
                                    </p:anim>
                                    <p:anim calcmode="lin" valueType="num">
                                      <p:cBhvr additive="base">
                                        <p:cTn id="13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P spid="12" grpId="0" animBg="1"/>
      <p:bldP spid="14" grpId="0" animBg="1"/>
      <p:bldP spid="15" grpId="0" animBg="1"/>
      <p:bldP spid="17" grpId="0" animBg="1"/>
      <p:bldP spid="18" grpId="0" animBg="1"/>
      <p:bldP spid="20" grpId="0" animBg="1"/>
      <p:bldP spid="21" grpId="0" animBg="1"/>
      <p:bldP spid="43" grpId="0"/>
      <p:bldP spid="44" grpId="0"/>
      <p:bldP spid="53" grpId="0"/>
      <p:bldP spid="54" grpId="0"/>
      <p:bldP spid="55" grpId="0"/>
    </p:bldLst>
  </p:timing>
</p:sld>
</file>

<file path=ppt/theme/theme1.xml><?xml version="1.0" encoding="utf-8"?>
<a:theme xmlns:a="http://schemas.openxmlformats.org/drawingml/2006/main" name="Web Maintenance Tips for Online Business by Slidesgo">
  <a:themeElements>
    <a:clrScheme name="Simple Light">
      <a:dk1>
        <a:srgbClr val="010101"/>
      </a:dk1>
      <a:lt1>
        <a:srgbClr val="FFFFFF"/>
      </a:lt1>
      <a:dk2>
        <a:srgbClr val="58ABF1"/>
      </a:dk2>
      <a:lt2>
        <a:srgbClr val="7EFFFF"/>
      </a:lt2>
      <a:accent1>
        <a:srgbClr val="4A98C1"/>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0E85F928963A2944A173D2EEA3423F78" ma:contentTypeVersion="2" ma:contentTypeDescription="Ein neues Dokument erstellen." ma:contentTypeScope="" ma:versionID="69374ca281863ddb578d586a57e9b711">
  <xsd:schema xmlns:xsd="http://www.w3.org/2001/XMLSchema" xmlns:xs="http://www.w3.org/2001/XMLSchema" xmlns:p="http://schemas.microsoft.com/office/2006/metadata/properties" xmlns:ns2="ab767f6f-e88b-4683-9240-c7bc5dd34e8b" targetNamespace="http://schemas.microsoft.com/office/2006/metadata/properties" ma:root="true" ma:fieldsID="7c69f3f4c2e9975a586cbc41483e98d6" ns2:_="">
    <xsd:import namespace="ab767f6f-e88b-4683-9240-c7bc5dd34e8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767f6f-e88b-4683-9240-c7bc5dd34e8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67A98BD-2D05-473F-AA59-2E762DED4D14}">
  <ds:schemaRefs>
    <ds:schemaRef ds:uri="ab767f6f-e88b-4683-9240-c7bc5dd34e8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CFDBD5B-8C5D-47A0-8F53-3B6AFDBB843A}">
  <ds:schemaRefs>
    <ds:schemaRef ds:uri="http://schemas.microsoft.com/sharepoint/v3/contenttype/forms"/>
  </ds:schemaRefs>
</ds:datastoreItem>
</file>

<file path=customXml/itemProps3.xml><?xml version="1.0" encoding="utf-8"?>
<ds:datastoreItem xmlns:ds="http://schemas.openxmlformats.org/officeDocument/2006/customXml" ds:itemID="{4FAF54D2-2E62-4554-867E-F4985F5A69DD}">
  <ds:schemaRefs>
    <ds:schemaRef ds:uri="ab767f6f-e88b-4683-9240-c7bc5dd34e8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5170</Words>
  <Application>Microsoft Office PowerPoint</Application>
  <PresentationFormat>On-screen Show (16:9)</PresentationFormat>
  <Paragraphs>612</Paragraphs>
  <Slides>49</Slides>
  <Notes>31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49</vt:i4>
      </vt:variant>
    </vt:vector>
  </HeadingPairs>
  <TitlesOfParts>
    <vt:vector size="62" baseType="lpstr">
      <vt:lpstr>Anaheim</vt:lpstr>
      <vt:lpstr>-apple-system</vt:lpstr>
      <vt:lpstr>Arial</vt:lpstr>
      <vt:lpstr>Arial Unicode MS</vt:lpstr>
      <vt:lpstr>Bebas Neue</vt:lpstr>
      <vt:lpstr>Calibri</vt:lpstr>
      <vt:lpstr>Catamaran Light</vt:lpstr>
      <vt:lpstr>Fira Sans</vt:lpstr>
      <vt:lpstr>Fira Sans Extra Condensed Medium</vt:lpstr>
      <vt:lpstr>Kodchasan</vt:lpstr>
      <vt:lpstr>Livvic</vt:lpstr>
      <vt:lpstr>Wingdings</vt:lpstr>
      <vt:lpstr>Web Maintenance Tips for Online Business by Slidesgo</vt:lpstr>
      <vt:lpstr>The Darker side of Deep Learning    Quyen Duong, Amelia Budiharto, Mark Cannell, Pascal Waser </vt:lpstr>
      <vt:lpstr>AGENDA</vt:lpstr>
      <vt:lpstr>INTRODUCTION</vt:lpstr>
      <vt:lpstr>Once upon a time…</vt:lpstr>
      <vt:lpstr>Inspiration</vt:lpstr>
      <vt:lpstr>Background</vt:lpstr>
      <vt:lpstr>The truth …</vt:lpstr>
      <vt:lpstr>APPROACH</vt:lpstr>
      <vt:lpstr>PowerPoint Presentation</vt:lpstr>
      <vt:lpstr>PowerPoint Presentation</vt:lpstr>
      <vt:lpstr>MODELS</vt:lpstr>
      <vt:lpstr>Model 1 – GAN: Fake Profile Image </vt:lpstr>
      <vt:lpstr>Model 2 - RNN: Name, Address &amp; Review</vt:lpstr>
      <vt:lpstr>RNN - Customisation</vt:lpstr>
      <vt:lpstr>Reviews Generator</vt:lpstr>
      <vt:lpstr>Model 3 - RNN: Blogpost  Article</vt:lpstr>
      <vt:lpstr>Model 3 - RNN: Blogpost  Article</vt:lpstr>
      <vt:lpstr>RNN - Blogpost Article Generator</vt:lpstr>
      <vt:lpstr>Model 4 – Transformer: Blogpost  Article</vt:lpstr>
      <vt:lpstr>Transformer - Blogpost Article Generator</vt:lpstr>
      <vt:lpstr>Benchmark with the original GPT2 model</vt:lpstr>
      <vt:lpstr>Training Approach Comparison</vt:lpstr>
      <vt:lpstr>THEORY</vt:lpstr>
      <vt:lpstr>RNN - Architecture</vt:lpstr>
      <vt:lpstr>RNN - Architecture</vt:lpstr>
      <vt:lpstr>Transformer - Architecture</vt:lpstr>
      <vt:lpstr>Model Comparison</vt:lpstr>
      <vt:lpstr>Excurse: Transformer – Generating Fake Fox News</vt:lpstr>
      <vt:lpstr>PowerPoint Presentation</vt:lpstr>
      <vt:lpstr>CONCLUSION &amp; LESSONS LEARNED</vt:lpstr>
      <vt:lpstr>PowerPoint Presentation</vt:lpstr>
      <vt:lpstr>PowerPoint Presentation</vt:lpstr>
      <vt:lpstr>Reflections</vt:lpstr>
      <vt:lpstr>LESSONS LEARNED</vt:lpstr>
      <vt:lpstr>THANKS</vt:lpstr>
      <vt:lpstr>Appendix</vt:lpstr>
      <vt:lpstr>Basic Model – RNN: Song lyrics</vt:lpstr>
      <vt:lpstr>Song lyrics generator</vt:lpstr>
      <vt:lpstr>Basic Model – US News</vt:lpstr>
      <vt:lpstr>PowerPoint Presentation</vt:lpstr>
      <vt:lpstr>PowerPoint Presentation</vt:lpstr>
      <vt:lpstr>PowerPoint Presentation</vt:lpstr>
      <vt:lpstr>PowerPoint Presentation</vt:lpstr>
      <vt:lpstr>PowerPoint Presentation</vt:lpstr>
      <vt:lpstr>PowerPoint Presentation</vt:lpstr>
      <vt:lpstr>StyleGAN2</vt:lpstr>
      <vt:lpstr>GPT2 Decoding</vt:lpstr>
      <vt:lpstr>GPT2 Decoding</vt:lpstr>
      <vt:lpstr>References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MAINTENANCE TIPS FOR ONLINE BUSINESS</dc:title>
  <dc:subject/>
  <dc:creator>Quyen Duong</dc:creator>
  <cp:keywords/>
  <dc:description/>
  <cp:lastModifiedBy>Duong Quyen W.MSCIDS_F21.2001</cp:lastModifiedBy>
  <cp:revision>1</cp:revision>
  <dcterms:modified xsi:type="dcterms:W3CDTF">2022-06-30T15:17:32Z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0x0101000E85F928963A2944A173D2EEA3423F78</vt:lpwstr>
  </property>
</Properties>
</file>